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38" d="100"/>
          <a:sy n="138"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earchgate.net/figure/Map-showing-the-extent-of-the-Bangladesh-Sundarbans-study-area_fig1_325438693"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ripoto.com/west-bengal/trips/countryside-sunderbans-56752f4c3b01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worldencyclopedia.org/entry/Pantheism#:~:text=Pantheistic%20Concepts%20in%20Religion%20and%20Philosophy%201%20Ancient,apart%20from%20the%20world%20in%20heaven%2C%20while%2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skconeducationalservices.org/HoH/practice/dharma/the-four-varna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wworldencyclopedia.org/entry/Pantheism#:~:text=Pantheistic%20Concepts%20in%20Religion%20and%20Philosophy%201%20Ancient,apart%20from%20the%20world%20in%20heaven%2C%20while%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176df7f01_0_4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176df7f0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6f75fc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adbe7d2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adbe7d2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6f75fce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6f75fc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-Right vs. wrong (kanai and fokir in the woods), insider vs outsider (kanai- indian and piya- american)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adbe7cbd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adbe7cb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3: </a:t>
            </a:r>
            <a:r>
              <a:rPr lang="en" sz="1200">
                <a:solidFill>
                  <a:schemeClr val="dk1"/>
                </a:solidFill>
                <a:latin typeface="Times New Roman"/>
                <a:ea typeface="Times New Roman"/>
                <a:cs typeface="Times New Roman"/>
                <a:sym typeface="Times New Roman"/>
              </a:rPr>
              <a:t>Lead in = Throughout the novel, we see characters using a variety of communication methods (i.e. verbal, non-verbal, and written communication).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adbe7cf9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adbe7cf9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3: </a:t>
            </a:r>
            <a:r>
              <a:rPr lang="en" sz="1200">
                <a:solidFill>
                  <a:schemeClr val="dk1"/>
                </a:solidFill>
                <a:latin typeface="Times New Roman"/>
                <a:ea typeface="Times New Roman"/>
                <a:cs typeface="Times New Roman"/>
                <a:sym typeface="Times New Roman"/>
              </a:rPr>
              <a:t>Lead in = Throughout the novel, we see characters using a variety of communication methods (i.e. verbal, non-verbal, and written communication).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adbe7cf90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adbe7cf9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 in = </a:t>
            </a:r>
            <a:r>
              <a:rPr lang="en" sz="1200">
                <a:solidFill>
                  <a:schemeClr val="dk1"/>
                </a:solidFill>
                <a:latin typeface="Times New Roman"/>
                <a:ea typeface="Times New Roman"/>
                <a:cs typeface="Times New Roman"/>
                <a:sym typeface="Times New Roman"/>
              </a:rPr>
              <a:t>Throughout the novel, we see characters using a variety of communication methods (i.e. verbal, non-verbal, and written communication).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6f75fceb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75fceb_0_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75fce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a:t>
            </a:r>
            <a:r>
              <a:rPr lang="en" u="sng">
                <a:solidFill>
                  <a:schemeClr val="hlink"/>
                </a:solidFill>
                <a:hlinkClick r:id="rId3"/>
              </a:rPr>
              <a:t>https://www.researchgate.net/figure/Map-showing-the-extent-of-the-Bangladesh-Sundarbans-study-area_fig1_325438693</a:t>
            </a:r>
            <a:endParaRPr/>
          </a:p>
          <a:p>
            <a:pPr marL="0" lvl="0" indent="0" algn="l" rtl="0">
              <a:spcBef>
                <a:spcPts val="0"/>
              </a:spcBef>
              <a:spcAft>
                <a:spcPts val="0"/>
              </a:spcAft>
              <a:buNone/>
            </a:pPr>
            <a:r>
              <a:rPr lang="en" u="sng">
                <a:solidFill>
                  <a:schemeClr val="hlink"/>
                </a:solidFill>
                <a:hlinkClick r:id="rId4"/>
              </a:rPr>
              <a:t>https://www.tripoto.com/west-bengal/trips/countryside-sunderbans-56752f4c3b019</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dbe7cb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dbe7cb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adbe7cbd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adbe7cb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1828e2624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1828e262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Sources: </a:t>
            </a:r>
            <a:r>
              <a:rPr lang="en" u="sng">
                <a:solidFill>
                  <a:schemeClr val="hlink"/>
                </a:solidFill>
                <a:hlinkClick r:id="rId3"/>
              </a:rPr>
              <a:t>https://www.newworldencyclopedia.org/entry/Pantheism#:~:text=Pantheistic%20Concepts%20in%20Religion%20and%20Philosophy%201%20Ancient,apart%20from%20the%20world%20in%20heaven%2C%20while%20</a:t>
            </a:r>
            <a:r>
              <a:rPr lang="en"/>
              <a:t> </a:t>
            </a:r>
            <a:endParaRPr/>
          </a:p>
          <a:p>
            <a:pPr marL="0" lvl="0" indent="0" algn="l" rtl="0">
              <a:spcBef>
                <a:spcPts val="0"/>
              </a:spcBef>
              <a:spcAft>
                <a:spcPts val="0"/>
              </a:spcAft>
              <a:buNone/>
            </a:pPr>
            <a:r>
              <a:rPr lang="en" u="sng">
                <a:solidFill>
                  <a:schemeClr val="hlink"/>
                </a:solidFill>
                <a:hlinkClick r:id="rId4"/>
              </a:rPr>
              <a:t>https://iskconeducationalservices.org/HoH/practice/dharma/the-four-varnas/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176df7f0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176df7f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 </a:t>
            </a:r>
            <a:r>
              <a:rPr lang="en" u="sng">
                <a:solidFill>
                  <a:schemeClr val="hlink"/>
                </a:solidFill>
                <a:hlinkClick r:id="rId3"/>
              </a:rPr>
              <a:t>https://www.newworldencyclopedia.org/entry/Pantheism#:~:text=Pantheistic%20Concepts%20in%20Religion%20and%20Philosophy%201%20Ancient,apart%20from%20the%20world%20in%20heaven%2C%20while%20</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adbe7cbd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adbe7cb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6f75fceb_0_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6f75fc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176df7f01_0_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176df7f0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1647900"/>
            <a:ext cx="5783400" cy="80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a:t>The Hungry Tide</a:t>
            </a:r>
            <a:endParaRPr u="sng"/>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Amitav Ghosh</a:t>
            </a:r>
            <a:endParaRPr/>
          </a:p>
        </p:txBody>
      </p:sp>
      <p:sp>
        <p:nvSpPr>
          <p:cNvPr id="65" name="Google Shape;65;p13"/>
          <p:cNvSpPr txBox="1">
            <a:spLocks noGrp="1"/>
          </p:cNvSpPr>
          <p:nvPr>
            <p:ph type="subTitle" idx="1"/>
          </p:nvPr>
        </p:nvSpPr>
        <p:spPr>
          <a:xfrm>
            <a:off x="1573050" y="744975"/>
            <a:ext cx="5783400" cy="53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 discussion on:</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8550" y="873925"/>
            <a:ext cx="9161100" cy="224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txBox="1">
            <a:spLocks noGrp="1"/>
          </p:cNvSpPr>
          <p:nvPr>
            <p:ph type="title" idx="4294967295"/>
          </p:nvPr>
        </p:nvSpPr>
        <p:spPr>
          <a:xfrm>
            <a:off x="468575" y="87175"/>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Religious Characters</a:t>
            </a:r>
            <a:endParaRPr/>
          </a:p>
        </p:txBody>
      </p:sp>
      <p:sp>
        <p:nvSpPr>
          <p:cNvPr id="179" name="Google Shape;179;p22"/>
          <p:cNvSpPr txBox="1">
            <a:spLocks noGrp="1"/>
          </p:cNvSpPr>
          <p:nvPr>
            <p:ph type="body" idx="4294967295"/>
          </p:nvPr>
        </p:nvSpPr>
        <p:spPr>
          <a:xfrm>
            <a:off x="688725" y="3171337"/>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Bon Bibi</a:t>
            </a:r>
            <a:endParaRPr sz="2100">
              <a:solidFill>
                <a:schemeClr val="accent5"/>
              </a:solidFill>
            </a:endParaRPr>
          </a:p>
        </p:txBody>
      </p:sp>
      <p:cxnSp>
        <p:nvCxnSpPr>
          <p:cNvPr id="180" name="Google Shape;180;p22"/>
          <p:cNvCxnSpPr/>
          <p:nvPr/>
        </p:nvCxnSpPr>
        <p:spPr>
          <a:xfrm>
            <a:off x="1641975" y="3641648"/>
            <a:ext cx="270900" cy="0"/>
          </a:xfrm>
          <a:prstGeom prst="straightConnector1">
            <a:avLst/>
          </a:prstGeom>
          <a:noFill/>
          <a:ln w="9525" cap="flat" cmpd="sng">
            <a:solidFill>
              <a:schemeClr val="lt2"/>
            </a:solidFill>
            <a:prstDash val="solid"/>
            <a:round/>
            <a:headEnd type="none" w="sm" len="sm"/>
            <a:tailEnd type="none" w="sm" len="sm"/>
          </a:ln>
        </p:spPr>
      </p:cxnSp>
      <p:sp>
        <p:nvSpPr>
          <p:cNvPr id="181" name="Google Shape;181;p22"/>
          <p:cNvSpPr txBox="1">
            <a:spLocks noGrp="1"/>
          </p:cNvSpPr>
          <p:nvPr>
            <p:ph type="body" idx="4294967295"/>
          </p:nvPr>
        </p:nvSpPr>
        <p:spPr>
          <a:xfrm>
            <a:off x="528825" y="3675775"/>
            <a:ext cx="24972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Guardian spirit of the forest</a:t>
            </a:r>
            <a:endParaRPr sz="1100"/>
          </a:p>
          <a:p>
            <a:pPr marL="457200" lvl="0" indent="-298450" algn="l" rtl="0">
              <a:spcBef>
                <a:spcPts val="0"/>
              </a:spcBef>
              <a:spcAft>
                <a:spcPts val="0"/>
              </a:spcAft>
              <a:buSzPts val="1100"/>
              <a:buChar char="●"/>
            </a:pPr>
            <a:r>
              <a:rPr lang="en" sz="1100"/>
              <a:t>Emphasis on nurturing</a:t>
            </a:r>
            <a:endParaRPr sz="1100"/>
          </a:p>
          <a:p>
            <a:pPr marL="457200" lvl="0" indent="-298450" algn="l" rtl="0">
              <a:spcBef>
                <a:spcPts val="0"/>
              </a:spcBef>
              <a:spcAft>
                <a:spcPts val="0"/>
              </a:spcAft>
              <a:buSzPts val="1100"/>
              <a:buChar char="●"/>
            </a:pPr>
            <a:r>
              <a:rPr lang="en" sz="1100"/>
              <a:t>Sister to Shah Jongoli</a:t>
            </a:r>
            <a:endParaRPr sz="1100"/>
          </a:p>
        </p:txBody>
      </p:sp>
      <p:sp>
        <p:nvSpPr>
          <p:cNvPr id="182" name="Google Shape;182;p22"/>
          <p:cNvSpPr txBox="1">
            <a:spLocks noGrp="1"/>
          </p:cNvSpPr>
          <p:nvPr>
            <p:ph type="body" idx="4294967295"/>
          </p:nvPr>
        </p:nvSpPr>
        <p:spPr>
          <a:xfrm>
            <a:off x="3640184" y="3168925"/>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Shah Jongoli</a:t>
            </a:r>
            <a:endParaRPr sz="2100">
              <a:solidFill>
                <a:schemeClr val="accent5"/>
              </a:solidFill>
            </a:endParaRPr>
          </a:p>
        </p:txBody>
      </p:sp>
      <p:cxnSp>
        <p:nvCxnSpPr>
          <p:cNvPr id="183" name="Google Shape;183;p22"/>
          <p:cNvCxnSpPr/>
          <p:nvPr/>
        </p:nvCxnSpPr>
        <p:spPr>
          <a:xfrm>
            <a:off x="4593425" y="3641648"/>
            <a:ext cx="270900" cy="0"/>
          </a:xfrm>
          <a:prstGeom prst="straightConnector1">
            <a:avLst/>
          </a:prstGeom>
          <a:noFill/>
          <a:ln w="9525" cap="flat" cmpd="sng">
            <a:solidFill>
              <a:schemeClr val="lt2"/>
            </a:solidFill>
            <a:prstDash val="solid"/>
            <a:round/>
            <a:headEnd type="none" w="sm" len="sm"/>
            <a:tailEnd type="none" w="sm" len="sm"/>
          </a:ln>
        </p:spPr>
      </p:cxnSp>
      <p:sp>
        <p:nvSpPr>
          <p:cNvPr id="184" name="Google Shape;184;p22"/>
          <p:cNvSpPr txBox="1">
            <a:spLocks noGrp="1"/>
          </p:cNvSpPr>
          <p:nvPr>
            <p:ph type="body" idx="4294967295"/>
          </p:nvPr>
        </p:nvSpPr>
        <p:spPr>
          <a:xfrm>
            <a:off x="3480288" y="3678175"/>
            <a:ext cx="24972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Guardian spirit of the forest</a:t>
            </a:r>
            <a:endParaRPr sz="1100"/>
          </a:p>
          <a:p>
            <a:pPr marL="457200" lvl="0" indent="-298450" algn="l" rtl="0">
              <a:spcBef>
                <a:spcPts val="0"/>
              </a:spcBef>
              <a:spcAft>
                <a:spcPts val="0"/>
              </a:spcAft>
              <a:buSzPts val="1100"/>
              <a:buChar char="●"/>
            </a:pPr>
            <a:r>
              <a:rPr lang="en" sz="1100"/>
              <a:t>Emphasis on defending</a:t>
            </a:r>
            <a:endParaRPr sz="1100"/>
          </a:p>
          <a:p>
            <a:pPr marL="457200" lvl="0" indent="-298450" algn="l" rtl="0">
              <a:spcBef>
                <a:spcPts val="0"/>
              </a:spcBef>
              <a:spcAft>
                <a:spcPts val="0"/>
              </a:spcAft>
              <a:buSzPts val="1100"/>
              <a:buChar char="●"/>
            </a:pPr>
            <a:r>
              <a:rPr lang="en" sz="1100"/>
              <a:t>Brother to Bon Bibi</a:t>
            </a:r>
            <a:endParaRPr sz="1100"/>
          </a:p>
        </p:txBody>
      </p:sp>
      <p:sp>
        <p:nvSpPr>
          <p:cNvPr id="185" name="Google Shape;185;p22"/>
          <p:cNvSpPr txBox="1">
            <a:spLocks noGrp="1"/>
          </p:cNvSpPr>
          <p:nvPr>
            <p:ph type="body" idx="4294967295"/>
          </p:nvPr>
        </p:nvSpPr>
        <p:spPr>
          <a:xfrm>
            <a:off x="6591625" y="3167275"/>
            <a:ext cx="2177400" cy="416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Dokkhin Rai</a:t>
            </a:r>
            <a:endParaRPr sz="2100">
              <a:solidFill>
                <a:schemeClr val="accent5"/>
              </a:solidFill>
            </a:endParaRPr>
          </a:p>
        </p:txBody>
      </p:sp>
      <p:cxnSp>
        <p:nvCxnSpPr>
          <p:cNvPr id="186" name="Google Shape;186;p22"/>
          <p:cNvCxnSpPr/>
          <p:nvPr/>
        </p:nvCxnSpPr>
        <p:spPr>
          <a:xfrm>
            <a:off x="7544875" y="3641648"/>
            <a:ext cx="270900" cy="0"/>
          </a:xfrm>
          <a:prstGeom prst="straightConnector1">
            <a:avLst/>
          </a:prstGeom>
          <a:noFill/>
          <a:ln w="9525" cap="flat" cmpd="sng">
            <a:solidFill>
              <a:schemeClr val="lt2"/>
            </a:solidFill>
            <a:prstDash val="solid"/>
            <a:round/>
            <a:headEnd type="none" w="sm" len="sm"/>
            <a:tailEnd type="none" w="sm" len="sm"/>
          </a:ln>
        </p:spPr>
      </p:cxnSp>
      <p:sp>
        <p:nvSpPr>
          <p:cNvPr id="187" name="Google Shape;187;p22"/>
          <p:cNvSpPr txBox="1">
            <a:spLocks noGrp="1"/>
          </p:cNvSpPr>
          <p:nvPr>
            <p:ph type="body" idx="4294967295"/>
          </p:nvPr>
        </p:nvSpPr>
        <p:spPr>
          <a:xfrm>
            <a:off x="6419826" y="3699925"/>
            <a:ext cx="23976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Demon of the Forest</a:t>
            </a:r>
            <a:endParaRPr sz="1100"/>
          </a:p>
          <a:p>
            <a:pPr marL="457200" lvl="0" indent="-298450" algn="l" rtl="0">
              <a:spcBef>
                <a:spcPts val="0"/>
              </a:spcBef>
              <a:spcAft>
                <a:spcPts val="0"/>
              </a:spcAft>
              <a:buSzPts val="1100"/>
              <a:buChar char="●"/>
            </a:pPr>
            <a:r>
              <a:rPr lang="en" sz="1100"/>
              <a:t>Emphasis on attacking/killing</a:t>
            </a:r>
            <a:endParaRPr sz="1100"/>
          </a:p>
          <a:p>
            <a:pPr marL="457200" lvl="0" indent="-298450" algn="l" rtl="0">
              <a:spcBef>
                <a:spcPts val="0"/>
              </a:spcBef>
              <a:spcAft>
                <a:spcPts val="0"/>
              </a:spcAft>
              <a:buSzPts val="1100"/>
              <a:buChar char="●"/>
            </a:pPr>
            <a:r>
              <a:rPr lang="en" sz="1100"/>
              <a:t>Often appears as a Tiger</a:t>
            </a:r>
            <a:endParaRPr sz="1100"/>
          </a:p>
        </p:txBody>
      </p:sp>
      <p:pic>
        <p:nvPicPr>
          <p:cNvPr id="188" name="Google Shape;188;p22"/>
          <p:cNvPicPr preferRelativeResize="0"/>
          <p:nvPr/>
        </p:nvPicPr>
        <p:blipFill>
          <a:blip r:embed="rId3">
            <a:alphaModFix/>
          </a:blip>
          <a:stretch>
            <a:fillRect/>
          </a:stretch>
        </p:blipFill>
        <p:spPr>
          <a:xfrm>
            <a:off x="745899" y="934989"/>
            <a:ext cx="2063075" cy="2122025"/>
          </a:xfrm>
          <a:prstGeom prst="rect">
            <a:avLst/>
          </a:prstGeom>
          <a:noFill/>
          <a:ln>
            <a:noFill/>
          </a:ln>
        </p:spPr>
      </p:pic>
      <p:pic>
        <p:nvPicPr>
          <p:cNvPr id="189" name="Google Shape;189;p22"/>
          <p:cNvPicPr preferRelativeResize="0"/>
          <p:nvPr/>
        </p:nvPicPr>
        <p:blipFill>
          <a:blip r:embed="rId4">
            <a:alphaModFix/>
          </a:blip>
          <a:stretch>
            <a:fillRect/>
          </a:stretch>
        </p:blipFill>
        <p:spPr>
          <a:xfrm>
            <a:off x="3037938" y="1108750"/>
            <a:ext cx="3381875" cy="1772100"/>
          </a:xfrm>
          <a:prstGeom prst="rect">
            <a:avLst/>
          </a:prstGeom>
          <a:noFill/>
          <a:ln>
            <a:noFill/>
          </a:ln>
        </p:spPr>
      </p:pic>
      <p:pic>
        <p:nvPicPr>
          <p:cNvPr id="190" name="Google Shape;190;p22"/>
          <p:cNvPicPr preferRelativeResize="0"/>
          <p:nvPr/>
        </p:nvPicPr>
        <p:blipFill>
          <a:blip r:embed="rId5">
            <a:alphaModFix/>
          </a:blip>
          <a:stretch>
            <a:fillRect/>
          </a:stretch>
        </p:blipFill>
        <p:spPr>
          <a:xfrm>
            <a:off x="6648800" y="962437"/>
            <a:ext cx="2063074" cy="206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387900" y="464150"/>
            <a:ext cx="40065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Storyline #1: Nirmal’s Notebook</a:t>
            </a:r>
            <a:endParaRPr sz="2000"/>
          </a:p>
        </p:txBody>
      </p:sp>
      <p:sp>
        <p:nvSpPr>
          <p:cNvPr id="196" name="Google Shape;196;p23"/>
          <p:cNvSpPr txBox="1">
            <a:spLocks noGrp="1"/>
          </p:cNvSpPr>
          <p:nvPr>
            <p:ph type="body" idx="1"/>
          </p:nvPr>
        </p:nvSpPr>
        <p:spPr>
          <a:xfrm>
            <a:off x="387900" y="1280075"/>
            <a:ext cx="3936600" cy="37035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a:t>Explains events before Nirmal’s death</a:t>
            </a:r>
            <a:endParaRPr sz="1500"/>
          </a:p>
          <a:p>
            <a:pPr marL="457200" lvl="0" indent="-323850" algn="l" rtl="0">
              <a:lnSpc>
                <a:spcPct val="100000"/>
              </a:lnSpc>
              <a:spcBef>
                <a:spcPts val="0"/>
              </a:spcBef>
              <a:spcAft>
                <a:spcPts val="0"/>
              </a:spcAft>
              <a:buSzPts val="1500"/>
              <a:buChar char="●"/>
            </a:pPr>
            <a:r>
              <a:rPr lang="en" sz="1500"/>
              <a:t>Nirmal &amp; Horen are caught in a storm → reunited with Kusum </a:t>
            </a:r>
            <a:endParaRPr sz="1500"/>
          </a:p>
          <a:p>
            <a:pPr marL="457200" lvl="0" indent="-323850" algn="l" rtl="0">
              <a:lnSpc>
                <a:spcPct val="100000"/>
              </a:lnSpc>
              <a:spcBef>
                <a:spcPts val="0"/>
              </a:spcBef>
              <a:spcAft>
                <a:spcPts val="0"/>
              </a:spcAft>
              <a:buSzPts val="1500"/>
              <a:buChar char="●"/>
            </a:pPr>
            <a:r>
              <a:rPr lang="en" sz="1500"/>
              <a:t>Nirmal offers to help Marichjhapi </a:t>
            </a:r>
            <a:endParaRPr sz="1500"/>
          </a:p>
          <a:p>
            <a:pPr marL="457200" lvl="0" indent="-323850" algn="l" rtl="0">
              <a:lnSpc>
                <a:spcPct val="100000"/>
              </a:lnSpc>
              <a:spcBef>
                <a:spcPts val="0"/>
              </a:spcBef>
              <a:spcAft>
                <a:spcPts val="0"/>
              </a:spcAft>
              <a:buSzPts val="1500"/>
              <a:buChar char="●"/>
            </a:pPr>
            <a:r>
              <a:rPr lang="en" sz="1500"/>
              <a:t>Nilima does not approve Marichjhapi cause → “seed of our mistrust” p. 158</a:t>
            </a:r>
            <a:endParaRPr sz="1500"/>
          </a:p>
          <a:p>
            <a:pPr marL="457200" lvl="0" indent="-323850" algn="l" rtl="0">
              <a:lnSpc>
                <a:spcPct val="100000"/>
              </a:lnSpc>
              <a:spcBef>
                <a:spcPts val="0"/>
              </a:spcBef>
              <a:spcAft>
                <a:spcPts val="0"/>
              </a:spcAft>
              <a:buSzPts val="1500"/>
              <a:buChar char="●"/>
            </a:pPr>
            <a:r>
              <a:rPr lang="en" sz="1500"/>
              <a:t>Nirmal not significant enough in revolution → ‘madness’?</a:t>
            </a:r>
            <a:endParaRPr sz="1500"/>
          </a:p>
          <a:p>
            <a:pPr marL="457200" lvl="0" indent="-323850" algn="l" rtl="0">
              <a:lnSpc>
                <a:spcPct val="100000"/>
              </a:lnSpc>
              <a:spcBef>
                <a:spcPts val="0"/>
              </a:spcBef>
              <a:spcAft>
                <a:spcPts val="0"/>
              </a:spcAft>
              <a:buSzPts val="1500"/>
              <a:buChar char="●"/>
            </a:pPr>
            <a:r>
              <a:rPr lang="en" sz="1500"/>
              <a:t>Nirmal and Horen go to warn Kusum about rumoured attack → Nirmal and Kusum stay, Horen leaves with Fokir</a:t>
            </a:r>
            <a:endParaRPr sz="1500"/>
          </a:p>
          <a:p>
            <a:pPr marL="457200" lvl="0" indent="-323850" algn="l" rtl="0">
              <a:lnSpc>
                <a:spcPct val="100000"/>
              </a:lnSpc>
              <a:spcBef>
                <a:spcPts val="0"/>
              </a:spcBef>
              <a:spcAft>
                <a:spcPts val="0"/>
              </a:spcAft>
              <a:buSzPts val="1500"/>
              <a:buChar char="●"/>
            </a:pPr>
            <a:r>
              <a:rPr lang="en" sz="1500"/>
              <a:t>Kusum presumably dies, Nirmal lives but suffers mental decay</a:t>
            </a:r>
            <a:endParaRPr sz="1500"/>
          </a:p>
          <a:p>
            <a:pPr marL="457200" lvl="0" indent="-323850" algn="l" rtl="0">
              <a:lnSpc>
                <a:spcPct val="100000"/>
              </a:lnSpc>
              <a:spcBef>
                <a:spcPts val="0"/>
              </a:spcBef>
              <a:spcAft>
                <a:spcPts val="0"/>
              </a:spcAft>
              <a:buSzPts val="1500"/>
              <a:buChar char="●"/>
            </a:pPr>
            <a:r>
              <a:rPr lang="en" sz="1500"/>
              <a:t>Horen revealed he and Nirmal loved Kusum.</a:t>
            </a:r>
            <a:endParaRPr sz="1500"/>
          </a:p>
        </p:txBody>
      </p:sp>
      <p:sp>
        <p:nvSpPr>
          <p:cNvPr id="197" name="Google Shape;197;p23"/>
          <p:cNvSpPr txBox="1">
            <a:spLocks noGrp="1"/>
          </p:cNvSpPr>
          <p:nvPr>
            <p:ph type="title"/>
          </p:nvPr>
        </p:nvSpPr>
        <p:spPr>
          <a:xfrm>
            <a:off x="4794925" y="464150"/>
            <a:ext cx="40065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Storyline #2: Present Day</a:t>
            </a:r>
            <a:endParaRPr sz="2000"/>
          </a:p>
        </p:txBody>
      </p:sp>
      <p:sp>
        <p:nvSpPr>
          <p:cNvPr id="198" name="Google Shape;198;p23"/>
          <p:cNvSpPr txBox="1">
            <a:spLocks noGrp="1"/>
          </p:cNvSpPr>
          <p:nvPr>
            <p:ph type="body" idx="1"/>
          </p:nvPr>
        </p:nvSpPr>
        <p:spPr>
          <a:xfrm>
            <a:off x="4829875" y="1150250"/>
            <a:ext cx="3936600" cy="3703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Piya meets Kanai on a train</a:t>
            </a:r>
            <a:endParaRPr sz="1500"/>
          </a:p>
          <a:p>
            <a:pPr marL="457200" lvl="0" indent="-323850" algn="l" rtl="0">
              <a:spcBef>
                <a:spcPts val="0"/>
              </a:spcBef>
              <a:spcAft>
                <a:spcPts val="0"/>
              </a:spcAft>
              <a:buSzPts val="1500"/>
              <a:buChar char="●"/>
            </a:pPr>
            <a:r>
              <a:rPr lang="en" sz="1500"/>
              <a:t>Fokir saves Piya from an unfortunate expedition → work well together</a:t>
            </a:r>
            <a:endParaRPr sz="1500"/>
          </a:p>
          <a:p>
            <a:pPr marL="457200" lvl="0" indent="-323850" algn="l" rtl="0">
              <a:spcBef>
                <a:spcPts val="0"/>
              </a:spcBef>
              <a:spcAft>
                <a:spcPts val="0"/>
              </a:spcAft>
              <a:buSzPts val="1500"/>
              <a:buChar char="●"/>
            </a:pPr>
            <a:r>
              <a:rPr lang="en" sz="1500"/>
              <a:t>Go to Lusibari → finds Kanai</a:t>
            </a:r>
            <a:endParaRPr sz="1500"/>
          </a:p>
          <a:p>
            <a:pPr marL="457200" lvl="0" indent="-323850" algn="l" rtl="0">
              <a:spcBef>
                <a:spcPts val="0"/>
              </a:spcBef>
              <a:spcAft>
                <a:spcPts val="0"/>
              </a:spcAft>
              <a:buSzPts val="1500"/>
              <a:buChar char="●"/>
            </a:pPr>
            <a:r>
              <a:rPr lang="en" sz="1500"/>
              <a:t>Expedition with Fokir, Kanai, &amp; Horen</a:t>
            </a:r>
            <a:endParaRPr sz="1500"/>
          </a:p>
          <a:p>
            <a:pPr marL="457200" lvl="0" indent="-323850" algn="l" rtl="0">
              <a:spcBef>
                <a:spcPts val="0"/>
              </a:spcBef>
              <a:spcAft>
                <a:spcPts val="0"/>
              </a:spcAft>
              <a:buSzPts val="1500"/>
              <a:buChar char="●"/>
            </a:pPr>
            <a:r>
              <a:rPr lang="en" sz="1500"/>
              <a:t>Kanai’s jungle experience with Fokir, love confession to Piya, and return to Lusibari with Horen.</a:t>
            </a:r>
            <a:endParaRPr sz="1500"/>
          </a:p>
          <a:p>
            <a:pPr marL="457200" lvl="0" indent="-323850" algn="l" rtl="0">
              <a:spcBef>
                <a:spcPts val="0"/>
              </a:spcBef>
              <a:spcAft>
                <a:spcPts val="0"/>
              </a:spcAft>
              <a:buSzPts val="1500"/>
              <a:buChar char="●"/>
            </a:pPr>
            <a:r>
              <a:rPr lang="en" sz="1500"/>
              <a:t>Fokir &amp; Piya stranded during cyclone. Fokir dies → serious trauma for Piya</a:t>
            </a:r>
            <a:endParaRPr sz="1500"/>
          </a:p>
          <a:p>
            <a:pPr marL="457200" lvl="0" indent="-323850" algn="l" rtl="0">
              <a:spcBef>
                <a:spcPts val="0"/>
              </a:spcBef>
              <a:spcAft>
                <a:spcPts val="0"/>
              </a:spcAft>
              <a:buSzPts val="1500"/>
              <a:buChar char="●"/>
            </a:pPr>
            <a:r>
              <a:rPr lang="en" sz="1500"/>
              <a:t>Piya returns to Lusibari with new research plans.  Kanai returns to New Delhi.</a:t>
            </a:r>
            <a:endParaRPr sz="1500"/>
          </a:p>
          <a:p>
            <a:pPr marL="457200" lvl="0" indent="0" algn="l" rtl="0">
              <a:lnSpc>
                <a:spcPct val="100000"/>
              </a:lnSpc>
              <a:spcBef>
                <a:spcPts val="1600"/>
              </a:spcBef>
              <a:spcAft>
                <a:spcPts val="0"/>
              </a:spcAft>
              <a:buNone/>
            </a:pP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What are your thoughts on the village tiger killing? Do you connect with Piya, the village, or Kanai? Why?</a:t>
            </a:r>
            <a:endParaRPr/>
          </a:p>
          <a:p>
            <a:pPr marL="457200" lvl="0" indent="-342900" algn="l" rtl="0">
              <a:spcBef>
                <a:spcPts val="0"/>
              </a:spcBef>
              <a:spcAft>
                <a:spcPts val="0"/>
              </a:spcAft>
              <a:buSzPts val="1800"/>
              <a:buChar char="●"/>
            </a:pPr>
            <a:r>
              <a:rPr lang="en"/>
              <a:t>Was it right for Fokir to leave Kanai in the woods? What was his point in conducting that event?</a:t>
            </a:r>
            <a:endParaRPr/>
          </a:p>
          <a:p>
            <a:pPr marL="457200" lvl="0" indent="-342900" algn="l" rtl="0">
              <a:spcBef>
                <a:spcPts val="0"/>
              </a:spcBef>
              <a:spcAft>
                <a:spcPts val="0"/>
              </a:spcAft>
              <a:buSzPts val="1800"/>
              <a:buChar char="●"/>
            </a:pPr>
            <a:r>
              <a:rPr lang="en"/>
              <a:t>What is the significance of Fokir’s death? </a:t>
            </a:r>
            <a:endParaRPr/>
          </a:p>
        </p:txBody>
      </p:sp>
      <p:sp>
        <p:nvSpPr>
          <p:cNvPr id="204" name="Google Shape;204;p24"/>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Themes</a:t>
            </a:r>
            <a:endParaRPr/>
          </a:p>
        </p:txBody>
      </p:sp>
      <p:sp>
        <p:nvSpPr>
          <p:cNvPr id="210" name="Google Shape;210;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Ecology, nature, and the tides</a:t>
            </a:r>
            <a:endParaRPr/>
          </a:p>
          <a:p>
            <a:pPr marL="457200" lvl="0" indent="-342900" algn="l" rtl="0">
              <a:spcBef>
                <a:spcPts val="0"/>
              </a:spcBef>
              <a:spcAft>
                <a:spcPts val="0"/>
              </a:spcAft>
              <a:buSzPts val="1800"/>
              <a:buChar char="●"/>
            </a:pPr>
            <a:r>
              <a:rPr lang="en"/>
              <a:t>Religion, culture, and myth</a:t>
            </a:r>
            <a:endParaRPr/>
          </a:p>
          <a:p>
            <a:pPr marL="457200" lvl="0" indent="-342900" algn="l" rtl="0">
              <a:spcBef>
                <a:spcPts val="0"/>
              </a:spcBef>
              <a:spcAft>
                <a:spcPts val="0"/>
              </a:spcAft>
              <a:buSzPts val="1800"/>
              <a:buChar char="●"/>
            </a:pPr>
            <a:r>
              <a:rPr lang="en"/>
              <a:t>Dichotomies and confluence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p:nvPr/>
        </p:nvSpPr>
        <p:spPr>
          <a:xfrm>
            <a:off x="-9400" y="-100"/>
            <a:ext cx="45813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txBox="1">
            <a:spLocks noGrp="1"/>
          </p:cNvSpPr>
          <p:nvPr>
            <p:ph type="body" idx="2"/>
          </p:nvPr>
        </p:nvSpPr>
        <p:spPr>
          <a:xfrm>
            <a:off x="4939500" y="1104900"/>
            <a:ext cx="3837000" cy="293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t>What is the significance of the tides throughout the novel? What does it mean for the tide to be "hungry"?</a:t>
            </a:r>
            <a:endParaRPr/>
          </a:p>
        </p:txBody>
      </p:sp>
      <p:sp>
        <p:nvSpPr>
          <p:cNvPr id="217" name="Google Shape;217;p26"/>
          <p:cNvSpPr txBox="1">
            <a:spLocks noGrp="1"/>
          </p:cNvSpPr>
          <p:nvPr>
            <p:ph type="title"/>
          </p:nvPr>
        </p:nvSpPr>
        <p:spPr>
          <a:xfrm>
            <a:off x="258638" y="316825"/>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Discussion Questions</a:t>
            </a:r>
            <a:endParaRPr>
              <a:solidFill>
                <a:schemeClr val="lt1"/>
              </a:solidFill>
            </a:endParaRPr>
          </a:p>
        </p:txBody>
      </p:sp>
      <p:pic>
        <p:nvPicPr>
          <p:cNvPr id="218" name="Google Shape;218;p26"/>
          <p:cNvPicPr preferRelativeResize="0"/>
          <p:nvPr/>
        </p:nvPicPr>
        <p:blipFill rotWithShape="1">
          <a:blip r:embed="rId3">
            <a:alphaModFix/>
          </a:blip>
          <a:srcRect b="4752"/>
          <a:stretch/>
        </p:blipFill>
        <p:spPr>
          <a:xfrm>
            <a:off x="222887" y="1955850"/>
            <a:ext cx="4116725" cy="2738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p:nvPr/>
        </p:nvSpPr>
        <p:spPr>
          <a:xfrm>
            <a:off x="-9400" y="-100"/>
            <a:ext cx="45813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txBox="1">
            <a:spLocks noGrp="1"/>
          </p:cNvSpPr>
          <p:nvPr>
            <p:ph type="body" idx="2"/>
          </p:nvPr>
        </p:nvSpPr>
        <p:spPr>
          <a:xfrm>
            <a:off x="5024675" y="1081500"/>
            <a:ext cx="3837000" cy="2980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Though none of the main characters directly express religious beliefs, in what ways do we see them express devotion to ideas and/or personal beliefs?</a:t>
            </a:r>
            <a:endParaRPr/>
          </a:p>
          <a:p>
            <a:pPr marL="0" lvl="0" indent="0" algn="l" rtl="0">
              <a:lnSpc>
                <a:spcPct val="115000"/>
              </a:lnSpc>
              <a:spcBef>
                <a:spcPts val="0"/>
              </a:spcBef>
              <a:spcAft>
                <a:spcPts val="0"/>
              </a:spcAft>
              <a:buNone/>
            </a:pPr>
            <a:endParaRPr/>
          </a:p>
        </p:txBody>
      </p:sp>
      <p:sp>
        <p:nvSpPr>
          <p:cNvPr id="225" name="Google Shape;225;p27"/>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Discussion Questions</a:t>
            </a:r>
            <a:endParaRPr>
              <a:solidFill>
                <a:schemeClr val="lt1"/>
              </a:solidFill>
            </a:endParaRPr>
          </a:p>
        </p:txBody>
      </p:sp>
      <p:pic>
        <p:nvPicPr>
          <p:cNvPr id="226" name="Google Shape;226;p27"/>
          <p:cNvPicPr preferRelativeResize="0"/>
          <p:nvPr/>
        </p:nvPicPr>
        <p:blipFill>
          <a:blip r:embed="rId3">
            <a:alphaModFix/>
          </a:blip>
          <a:stretch>
            <a:fillRect/>
          </a:stretch>
        </p:blipFill>
        <p:spPr>
          <a:xfrm>
            <a:off x="2835075" y="3346113"/>
            <a:ext cx="1526562" cy="1526512"/>
          </a:xfrm>
          <a:prstGeom prst="rect">
            <a:avLst/>
          </a:prstGeom>
          <a:noFill/>
          <a:ln>
            <a:noFill/>
          </a:ln>
        </p:spPr>
      </p:pic>
      <p:pic>
        <p:nvPicPr>
          <p:cNvPr id="227" name="Google Shape;227;p27"/>
          <p:cNvPicPr preferRelativeResize="0"/>
          <p:nvPr/>
        </p:nvPicPr>
        <p:blipFill>
          <a:blip r:embed="rId4">
            <a:alphaModFix/>
          </a:blip>
          <a:stretch>
            <a:fillRect/>
          </a:stretch>
        </p:blipFill>
        <p:spPr>
          <a:xfrm>
            <a:off x="278500" y="3413325"/>
            <a:ext cx="1893524" cy="1601050"/>
          </a:xfrm>
          <a:prstGeom prst="rect">
            <a:avLst/>
          </a:prstGeom>
          <a:noFill/>
          <a:ln>
            <a:noFill/>
          </a:ln>
        </p:spPr>
      </p:pic>
      <p:pic>
        <p:nvPicPr>
          <p:cNvPr id="228" name="Google Shape;228;p27"/>
          <p:cNvPicPr preferRelativeResize="0"/>
          <p:nvPr/>
        </p:nvPicPr>
        <p:blipFill>
          <a:blip r:embed="rId5">
            <a:alphaModFix/>
          </a:blip>
          <a:stretch>
            <a:fillRect/>
          </a:stretch>
        </p:blipFill>
        <p:spPr>
          <a:xfrm>
            <a:off x="3082388" y="313700"/>
            <a:ext cx="1104274" cy="1410650"/>
          </a:xfrm>
          <a:prstGeom prst="rect">
            <a:avLst/>
          </a:prstGeom>
          <a:noFill/>
          <a:ln>
            <a:noFill/>
          </a:ln>
        </p:spPr>
      </p:pic>
      <p:pic>
        <p:nvPicPr>
          <p:cNvPr id="229" name="Google Shape;229;p27"/>
          <p:cNvPicPr preferRelativeResize="0"/>
          <p:nvPr/>
        </p:nvPicPr>
        <p:blipFill>
          <a:blip r:embed="rId6">
            <a:alphaModFix/>
          </a:blip>
          <a:stretch>
            <a:fillRect/>
          </a:stretch>
        </p:blipFill>
        <p:spPr>
          <a:xfrm>
            <a:off x="206138" y="-100"/>
            <a:ext cx="2038250" cy="203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p:nvPr/>
        </p:nvSpPr>
        <p:spPr>
          <a:xfrm>
            <a:off x="-9400" y="-100"/>
            <a:ext cx="45813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txBox="1">
            <a:spLocks noGrp="1"/>
          </p:cNvSpPr>
          <p:nvPr>
            <p:ph type="body" idx="2"/>
          </p:nvPr>
        </p:nvSpPr>
        <p:spPr>
          <a:xfrm>
            <a:off x="4967700" y="498525"/>
            <a:ext cx="3837000" cy="3695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What is the importance of communication in the novel?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Does the novel suggest that language is an effective means of communication or an insufficient one?</a:t>
            </a:r>
            <a:endParaRPr/>
          </a:p>
        </p:txBody>
      </p:sp>
      <p:sp>
        <p:nvSpPr>
          <p:cNvPr id="236" name="Google Shape;236;p28"/>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Discussion Questions</a:t>
            </a:r>
            <a:endParaRPr>
              <a:solidFill>
                <a:schemeClr val="lt1"/>
              </a:solidFill>
            </a:endParaRPr>
          </a:p>
        </p:txBody>
      </p:sp>
      <p:pic>
        <p:nvPicPr>
          <p:cNvPr id="237" name="Google Shape;237;p28"/>
          <p:cNvPicPr preferRelativeResize="0"/>
          <p:nvPr/>
        </p:nvPicPr>
        <p:blipFill>
          <a:blip r:embed="rId3">
            <a:alphaModFix/>
          </a:blip>
          <a:stretch>
            <a:fillRect/>
          </a:stretch>
        </p:blipFill>
        <p:spPr>
          <a:xfrm>
            <a:off x="2132600" y="3324900"/>
            <a:ext cx="2330518" cy="1577721"/>
          </a:xfrm>
          <a:prstGeom prst="rect">
            <a:avLst/>
          </a:prstGeom>
          <a:noFill/>
          <a:ln>
            <a:noFill/>
          </a:ln>
        </p:spPr>
      </p:pic>
      <p:pic>
        <p:nvPicPr>
          <p:cNvPr id="238" name="Google Shape;238;p28"/>
          <p:cNvPicPr preferRelativeResize="0"/>
          <p:nvPr/>
        </p:nvPicPr>
        <p:blipFill>
          <a:blip r:embed="rId4">
            <a:alphaModFix/>
          </a:blip>
          <a:stretch>
            <a:fillRect/>
          </a:stretch>
        </p:blipFill>
        <p:spPr>
          <a:xfrm>
            <a:off x="265500" y="187075"/>
            <a:ext cx="1631546" cy="1631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Other thoughts?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idx="4294967295"/>
          </p:nvPr>
        </p:nvSpPr>
        <p:spPr>
          <a:xfrm>
            <a:off x="311700" y="36942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Geographical Setting/History </a:t>
            </a:r>
            <a:endParaRPr/>
          </a:p>
        </p:txBody>
      </p:sp>
      <p:sp>
        <p:nvSpPr>
          <p:cNvPr id="71" name="Google Shape;71;p14"/>
          <p:cNvSpPr txBox="1">
            <a:spLocks noGrp="1"/>
          </p:cNvSpPr>
          <p:nvPr>
            <p:ph type="body" idx="4294967295"/>
          </p:nvPr>
        </p:nvSpPr>
        <p:spPr>
          <a:xfrm>
            <a:off x="311700" y="1195201"/>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chemeClr val="accent5"/>
                </a:solidFill>
              </a:rPr>
              <a:t>Where did it happen?</a:t>
            </a:r>
            <a:endParaRPr sz="2400">
              <a:solidFill>
                <a:schemeClr val="accent5"/>
              </a:solidFill>
            </a:endParaRPr>
          </a:p>
        </p:txBody>
      </p:sp>
      <p:cxnSp>
        <p:nvCxnSpPr>
          <p:cNvPr id="72" name="Google Shape;72;p14"/>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73" name="Google Shape;73;p14"/>
          <p:cNvSpPr txBox="1">
            <a:spLocks noGrp="1"/>
          </p:cNvSpPr>
          <p:nvPr>
            <p:ph type="body" idx="4294967295"/>
          </p:nvPr>
        </p:nvSpPr>
        <p:spPr>
          <a:xfrm>
            <a:off x="83900" y="1492125"/>
            <a:ext cx="4572000" cy="234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a:p>
            <a:pPr marL="457200" lvl="0" indent="-323850" algn="l" rtl="0">
              <a:spcBef>
                <a:spcPts val="1600"/>
              </a:spcBef>
              <a:spcAft>
                <a:spcPts val="0"/>
              </a:spcAft>
              <a:buSzPts val="1500"/>
              <a:buChar char="●"/>
            </a:pPr>
            <a:r>
              <a:rPr lang="en" sz="1500"/>
              <a:t>Sundarbans </a:t>
            </a:r>
            <a:endParaRPr sz="1500"/>
          </a:p>
          <a:p>
            <a:pPr marL="914400" lvl="1" indent="-323850" algn="l" rtl="0">
              <a:spcBef>
                <a:spcPts val="0"/>
              </a:spcBef>
              <a:spcAft>
                <a:spcPts val="0"/>
              </a:spcAft>
              <a:buSzPts val="1500"/>
              <a:buChar char="○"/>
            </a:pPr>
            <a:r>
              <a:rPr lang="en" sz="1500"/>
              <a:t>Between Bangladesh and West Bengal</a:t>
            </a:r>
            <a:endParaRPr sz="1500"/>
          </a:p>
          <a:p>
            <a:pPr marL="457200" lvl="0" indent="-323850" algn="l" rtl="0">
              <a:spcBef>
                <a:spcPts val="0"/>
              </a:spcBef>
              <a:spcAft>
                <a:spcPts val="0"/>
              </a:spcAft>
              <a:buSzPts val="1500"/>
              <a:buChar char="●"/>
            </a:pPr>
            <a:r>
              <a:rPr lang="en" sz="1500"/>
              <a:t>Lusibari</a:t>
            </a:r>
            <a:endParaRPr sz="1500"/>
          </a:p>
          <a:p>
            <a:pPr marL="914400" lvl="1" indent="-323850" algn="l" rtl="0">
              <a:spcBef>
                <a:spcPts val="0"/>
              </a:spcBef>
              <a:spcAft>
                <a:spcPts val="0"/>
              </a:spcAft>
              <a:buSzPts val="1500"/>
              <a:buChar char="○"/>
            </a:pPr>
            <a:r>
              <a:rPr lang="en" sz="1500"/>
              <a:t>“Tide country” </a:t>
            </a:r>
            <a:endParaRPr sz="1500"/>
          </a:p>
          <a:p>
            <a:pPr marL="914400" lvl="1" indent="-323850" algn="l" rtl="0">
              <a:spcBef>
                <a:spcPts val="0"/>
              </a:spcBef>
              <a:spcAft>
                <a:spcPts val="0"/>
              </a:spcAft>
              <a:buSzPts val="1500"/>
              <a:buChar char="○"/>
            </a:pPr>
            <a:r>
              <a:rPr lang="en" sz="1500"/>
              <a:t>Filled with predators</a:t>
            </a:r>
            <a:endParaRPr sz="1500"/>
          </a:p>
        </p:txBody>
      </p:sp>
      <p:sp>
        <p:nvSpPr>
          <p:cNvPr id="74" name="Google Shape;74;p14"/>
          <p:cNvSpPr txBox="1">
            <a:spLocks noGrp="1"/>
          </p:cNvSpPr>
          <p:nvPr>
            <p:ph type="body" idx="4294967295"/>
          </p:nvPr>
        </p:nvSpPr>
        <p:spPr>
          <a:xfrm>
            <a:off x="4905750" y="120161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chemeClr val="accent5"/>
                </a:solidFill>
              </a:rPr>
              <a:t>Historical context?</a:t>
            </a:r>
            <a:endParaRPr sz="2400">
              <a:solidFill>
                <a:schemeClr val="accent5"/>
              </a:solidFill>
            </a:endParaRPr>
          </a:p>
        </p:txBody>
      </p:sp>
      <p:cxnSp>
        <p:nvCxnSpPr>
          <p:cNvPr id="75" name="Google Shape;75;p14"/>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76" name="Google Shape;76;p14"/>
          <p:cNvSpPr txBox="1">
            <a:spLocks noGrp="1"/>
          </p:cNvSpPr>
          <p:nvPr>
            <p:ph type="body" idx="4294967295"/>
          </p:nvPr>
        </p:nvSpPr>
        <p:spPr>
          <a:xfrm>
            <a:off x="4572000" y="1897725"/>
            <a:ext cx="45720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1757 - English East India Company</a:t>
            </a:r>
            <a:endParaRPr sz="1400"/>
          </a:p>
          <a:p>
            <a:pPr marL="457200" lvl="0" indent="-317500" algn="l" rtl="0">
              <a:spcBef>
                <a:spcPts val="0"/>
              </a:spcBef>
              <a:spcAft>
                <a:spcPts val="0"/>
              </a:spcAft>
              <a:buSzPts val="1400"/>
              <a:buChar char="●"/>
            </a:pPr>
            <a:r>
              <a:rPr lang="en" sz="1400"/>
              <a:t>1857 - Anti-colonial riots </a:t>
            </a:r>
            <a:endParaRPr sz="1400"/>
          </a:p>
          <a:p>
            <a:pPr marL="457200" lvl="0" indent="-317500" algn="l" rtl="0">
              <a:spcBef>
                <a:spcPts val="0"/>
              </a:spcBef>
              <a:spcAft>
                <a:spcPts val="0"/>
              </a:spcAft>
              <a:buSzPts val="1400"/>
              <a:buChar char="●"/>
            </a:pPr>
            <a:r>
              <a:rPr lang="en" sz="1400"/>
              <a:t>1858 - British colonization </a:t>
            </a:r>
            <a:endParaRPr sz="1400"/>
          </a:p>
          <a:p>
            <a:pPr marL="457200" lvl="0" indent="-317500" algn="l" rtl="0">
              <a:spcBef>
                <a:spcPts val="0"/>
              </a:spcBef>
              <a:spcAft>
                <a:spcPts val="0"/>
              </a:spcAft>
              <a:buSzPts val="1400"/>
              <a:buChar char="●"/>
            </a:pPr>
            <a:r>
              <a:rPr lang="en" sz="1400"/>
              <a:t>1920 - First settlers arrive in Lusibari</a:t>
            </a:r>
            <a:endParaRPr sz="1400"/>
          </a:p>
          <a:p>
            <a:pPr marL="457200" lvl="0" indent="-317500" algn="l" rtl="0">
              <a:spcBef>
                <a:spcPts val="0"/>
              </a:spcBef>
              <a:spcAft>
                <a:spcPts val="0"/>
              </a:spcAft>
              <a:buSzPts val="1400"/>
              <a:buChar char="●"/>
            </a:pPr>
            <a:r>
              <a:rPr lang="en" sz="1400"/>
              <a:t>1947 - Indian Independence Act </a:t>
            </a:r>
            <a:endParaRPr/>
          </a:p>
          <a:p>
            <a:pPr marL="457200" lvl="0" indent="-317500" algn="l" rtl="0">
              <a:spcBef>
                <a:spcPts val="0"/>
              </a:spcBef>
              <a:spcAft>
                <a:spcPts val="0"/>
              </a:spcAft>
              <a:buSzPts val="1400"/>
              <a:buChar char="●"/>
            </a:pPr>
            <a:r>
              <a:rPr lang="en" sz="1400"/>
              <a:t>1979 - Marichjhapi Massacre</a:t>
            </a:r>
            <a:endParaRPr sz="1400"/>
          </a:p>
          <a:p>
            <a:pPr marL="457200" lvl="0" indent="-317500" algn="l" rtl="0">
              <a:spcBef>
                <a:spcPts val="0"/>
              </a:spcBef>
              <a:spcAft>
                <a:spcPts val="0"/>
              </a:spcAft>
              <a:buSzPts val="1400"/>
              <a:buChar char="●"/>
            </a:pPr>
            <a:r>
              <a:rPr lang="en" sz="1400"/>
              <a:t>2004 - Indian Ocean Tsunami </a:t>
            </a:r>
            <a:endParaRPr sz="1400"/>
          </a:p>
          <a:p>
            <a:pPr marL="457200" lvl="0" indent="-317500" algn="l" rtl="0">
              <a:spcBef>
                <a:spcPts val="0"/>
              </a:spcBef>
              <a:spcAft>
                <a:spcPts val="0"/>
              </a:spcAft>
              <a:buSzPts val="1400"/>
              <a:buChar char="●"/>
            </a:pPr>
            <a:r>
              <a:rPr lang="en" sz="1400"/>
              <a:t>2005 - Novel takes place</a:t>
            </a:r>
            <a:endParaRPr sz="1400"/>
          </a:p>
        </p:txBody>
      </p:sp>
      <p:pic>
        <p:nvPicPr>
          <p:cNvPr id="77" name="Google Shape;77;p14" descr="Countryside Sunderbans - Tripoto"/>
          <p:cNvPicPr preferRelativeResize="0"/>
          <p:nvPr/>
        </p:nvPicPr>
        <p:blipFill>
          <a:blip r:embed="rId3">
            <a:alphaModFix/>
          </a:blip>
          <a:stretch>
            <a:fillRect/>
          </a:stretch>
        </p:blipFill>
        <p:spPr>
          <a:xfrm>
            <a:off x="689575" y="3678350"/>
            <a:ext cx="1988124" cy="1116250"/>
          </a:xfrm>
          <a:prstGeom prst="rect">
            <a:avLst/>
          </a:prstGeom>
          <a:noFill/>
          <a:ln>
            <a:noFill/>
          </a:ln>
        </p:spPr>
      </p:pic>
      <p:pic>
        <p:nvPicPr>
          <p:cNvPr id="78" name="Google Shape;78;p14" descr="Pin on Bangladesh"/>
          <p:cNvPicPr preferRelativeResize="0"/>
          <p:nvPr/>
        </p:nvPicPr>
        <p:blipFill rotWithShape="1">
          <a:blip r:embed="rId4">
            <a:alphaModFix/>
          </a:blip>
          <a:srcRect l="23245" t="11622" r="27909" b="35668"/>
          <a:stretch/>
        </p:blipFill>
        <p:spPr>
          <a:xfrm>
            <a:off x="2972750" y="3310725"/>
            <a:ext cx="1599250" cy="1725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Sundarbans and Myth</a:t>
            </a:r>
            <a:endParaRPr/>
          </a:p>
        </p:txBody>
      </p:sp>
      <p:sp>
        <p:nvSpPr>
          <p:cNvPr id="84" name="Google Shape;84;p15"/>
          <p:cNvSpPr txBox="1">
            <a:spLocks noGrp="1"/>
          </p:cNvSpPr>
          <p:nvPr>
            <p:ph type="body" idx="1"/>
          </p:nvPr>
        </p:nvSpPr>
        <p:spPr>
          <a:xfrm>
            <a:off x="387900" y="1367375"/>
            <a:ext cx="8368200" cy="365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Pg. 6 - In our legends it is said that the </a:t>
            </a:r>
            <a:r>
              <a:rPr lang="en" b="1" u="sng"/>
              <a:t>goddess Ganga’s</a:t>
            </a:r>
            <a:r>
              <a:rPr lang="en"/>
              <a:t> descent from the heavens would have split the earth had </a:t>
            </a:r>
            <a:r>
              <a:rPr lang="en" b="1" u="sng"/>
              <a:t>Lord Shiva</a:t>
            </a:r>
            <a:r>
              <a:rPr lang="en"/>
              <a:t> not tamed her torrent by tying it into his ash-smeared locks. To hear this story is to see the river in a certain way: </a:t>
            </a:r>
            <a:r>
              <a:rPr lang="en" b="1" u="sng"/>
              <a:t>as a heavenly braid, for instance, an immense rope of water,</a:t>
            </a:r>
            <a:r>
              <a:rPr lang="en"/>
              <a:t> unfurling through a wide and thirsty plain. That there is a further twist to the tale becomes apparent only in the final stages of the river’s journey – and this part of the story always comes as a surprise, because it is never told and thus never imagined. It is this: there is a point at which the brain comes undone; where </a:t>
            </a:r>
            <a:r>
              <a:rPr lang="en" b="1" u="sng"/>
              <a:t>Lord Shiva’s</a:t>
            </a:r>
            <a:r>
              <a:rPr lang="en"/>
              <a:t> matted hair is washed apart into a vast, knotted tangle. Once past that point the river throws off its binding and separates into hundreds, maybe thousands, of tangled strands.</a:t>
            </a:r>
            <a:endParaRPr/>
          </a:p>
        </p:txBody>
      </p:sp>
      <p:pic>
        <p:nvPicPr>
          <p:cNvPr id="85" name="Google Shape;85;p15"/>
          <p:cNvPicPr preferRelativeResize="0"/>
          <p:nvPr/>
        </p:nvPicPr>
        <p:blipFill>
          <a:blip r:embed="rId3">
            <a:alphaModFix/>
          </a:blip>
          <a:stretch>
            <a:fillRect/>
          </a:stretch>
        </p:blipFill>
        <p:spPr>
          <a:xfrm>
            <a:off x="6306900" y="0"/>
            <a:ext cx="1908400" cy="1431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Land and its Connection to Myth</a:t>
            </a:r>
            <a:endParaRPr/>
          </a:p>
        </p:txBody>
      </p:sp>
      <p:sp>
        <p:nvSpPr>
          <p:cNvPr id="91" name="Google Shape;91;p16"/>
          <p:cNvSpPr txBox="1">
            <a:spLocks noGrp="1"/>
          </p:cNvSpPr>
          <p:nvPr>
            <p:ph type="body" idx="1"/>
          </p:nvPr>
        </p:nvSpPr>
        <p:spPr>
          <a:xfrm>
            <a:off x="387900" y="1346950"/>
            <a:ext cx="4980000" cy="379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What properties of myth and story are interwoven between the setting of the novel? Where do we see the setting intertwine with myth and why is that significant? What does myth teach us about the land?</a:t>
            </a:r>
            <a:endParaRPr sz="1400"/>
          </a:p>
          <a:p>
            <a:pPr marL="0" lvl="0" indent="0" algn="l" rtl="0">
              <a:spcBef>
                <a:spcPts val="1600"/>
              </a:spcBef>
              <a:spcAft>
                <a:spcPts val="0"/>
              </a:spcAft>
              <a:buNone/>
            </a:pPr>
            <a:r>
              <a:rPr lang="en" sz="1400"/>
              <a:t>Pg. 150 “Tell me children,” I would begin, “what do our old myths have in common with geology?” …</a:t>
            </a:r>
            <a:endParaRPr sz="1400"/>
          </a:p>
          <a:p>
            <a:pPr marL="0" lvl="0" indent="0" algn="l" rtl="0">
              <a:spcBef>
                <a:spcPts val="1600"/>
              </a:spcBef>
              <a:spcAft>
                <a:spcPts val="1600"/>
              </a:spcAft>
              <a:buNone/>
            </a:pPr>
            <a:r>
              <a:rPr lang="en" sz="1400"/>
              <a:t>“Think about it,” I would say, “and you’ll see. It’s not just the goddesses – there’s a lot more in common between myth and geology. Look at the size of their heroes, how immense they are – heavenly deities on the one hand, and on the other the titanic stirrings of the earth itself – both equally otherworldly, equally remote from us.</a:t>
            </a:r>
            <a:endParaRPr sz="1400"/>
          </a:p>
        </p:txBody>
      </p:sp>
      <p:pic>
        <p:nvPicPr>
          <p:cNvPr id="92" name="Google Shape;92;p16"/>
          <p:cNvPicPr preferRelativeResize="0"/>
          <p:nvPr/>
        </p:nvPicPr>
        <p:blipFill>
          <a:blip r:embed="rId3">
            <a:alphaModFix/>
          </a:blip>
          <a:stretch>
            <a:fillRect/>
          </a:stretch>
        </p:blipFill>
        <p:spPr>
          <a:xfrm>
            <a:off x="6041488" y="1061200"/>
            <a:ext cx="2524682" cy="379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Hinduism</a:t>
            </a:r>
            <a:endParaRPr/>
          </a:p>
        </p:txBody>
      </p:sp>
      <p:sp>
        <p:nvSpPr>
          <p:cNvPr id="98" name="Google Shape;98;p17"/>
          <p:cNvSpPr txBox="1">
            <a:spLocks noGrp="1"/>
          </p:cNvSpPr>
          <p:nvPr>
            <p:ph type="body" idx="4294967295"/>
          </p:nvPr>
        </p:nvSpPr>
        <p:spPr>
          <a:xfrm>
            <a:off x="311700" y="1195201"/>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chemeClr val="accent5"/>
                </a:solidFill>
              </a:rPr>
              <a:t>Religion</a:t>
            </a:r>
            <a:endParaRPr sz="2400">
              <a:solidFill>
                <a:schemeClr val="accent5"/>
              </a:solidFill>
            </a:endParaRPr>
          </a:p>
        </p:txBody>
      </p:sp>
      <p:cxnSp>
        <p:nvCxnSpPr>
          <p:cNvPr id="99" name="Google Shape;99;p17"/>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00" name="Google Shape;100;p17"/>
          <p:cNvSpPr txBox="1">
            <a:spLocks noGrp="1"/>
          </p:cNvSpPr>
          <p:nvPr>
            <p:ph type="body" idx="4294967295"/>
          </p:nvPr>
        </p:nvSpPr>
        <p:spPr>
          <a:xfrm>
            <a:off x="311700" y="1916325"/>
            <a:ext cx="43710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Panthesitic Religion - there is one divine being that manifests itself in our reality</a:t>
            </a:r>
            <a:endParaRPr sz="1400"/>
          </a:p>
          <a:p>
            <a:pPr marL="914400" lvl="1" indent="-317500" algn="l" rtl="0">
              <a:spcBef>
                <a:spcPts val="0"/>
              </a:spcBef>
              <a:spcAft>
                <a:spcPts val="0"/>
              </a:spcAft>
              <a:buSzPts val="1400"/>
              <a:buChar char="○"/>
            </a:pPr>
            <a:r>
              <a:rPr lang="en"/>
              <a:t>“Each of the individual personal gods is considered to be an aspect of the Divine One”</a:t>
            </a:r>
            <a:endParaRPr sz="1400"/>
          </a:p>
          <a:p>
            <a:pPr marL="457200" lvl="0" indent="-317500" algn="l" rtl="0">
              <a:spcBef>
                <a:spcPts val="0"/>
              </a:spcBef>
              <a:spcAft>
                <a:spcPts val="0"/>
              </a:spcAft>
              <a:buSzPts val="1400"/>
              <a:buChar char="●"/>
            </a:pPr>
            <a:r>
              <a:rPr lang="en" sz="1400" i="1"/>
              <a:t>Brahma</a:t>
            </a:r>
            <a:r>
              <a:rPr lang="en" sz="1400"/>
              <a:t> is the divine oneness that is omniscient and omnipotent with an infinite number of forms</a:t>
            </a:r>
            <a:endParaRPr sz="1400"/>
          </a:p>
          <a:p>
            <a:pPr marL="457200" lvl="0" indent="-317500" algn="l" rtl="0">
              <a:spcBef>
                <a:spcPts val="0"/>
              </a:spcBef>
              <a:spcAft>
                <a:spcPts val="0"/>
              </a:spcAft>
              <a:buSzPts val="1400"/>
              <a:buChar char="●"/>
            </a:pPr>
            <a:r>
              <a:rPr lang="en" sz="1400" i="1"/>
              <a:t>Atma </a:t>
            </a:r>
            <a:r>
              <a:rPr lang="en" sz="1400"/>
              <a:t>is the individual ‘soul’; divine consciousness manifested in all living beings</a:t>
            </a:r>
            <a:endParaRPr sz="1400"/>
          </a:p>
          <a:p>
            <a:pPr marL="457200" lvl="0" indent="-317500" algn="l" rtl="0">
              <a:spcBef>
                <a:spcPts val="0"/>
              </a:spcBef>
              <a:spcAft>
                <a:spcPts val="0"/>
              </a:spcAft>
              <a:buSzPts val="1400"/>
              <a:buChar char="●"/>
            </a:pPr>
            <a:r>
              <a:rPr lang="en" sz="1400" i="1"/>
              <a:t>Sanatana Dharma </a:t>
            </a:r>
            <a:r>
              <a:rPr lang="en" sz="1400"/>
              <a:t>- the Eternal Truth</a:t>
            </a:r>
            <a:endParaRPr sz="1400"/>
          </a:p>
        </p:txBody>
      </p:sp>
      <p:sp>
        <p:nvSpPr>
          <p:cNvPr id="101" name="Google Shape;101;p17"/>
          <p:cNvSpPr txBox="1">
            <a:spLocks noGrp="1"/>
          </p:cNvSpPr>
          <p:nvPr>
            <p:ph type="body" idx="4294967295"/>
          </p:nvPr>
        </p:nvSpPr>
        <p:spPr>
          <a:xfrm>
            <a:off x="4905750" y="120161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chemeClr val="accent5"/>
                </a:solidFill>
              </a:rPr>
              <a:t>Culture</a:t>
            </a:r>
            <a:endParaRPr sz="2400">
              <a:solidFill>
                <a:schemeClr val="accent5"/>
              </a:solidFill>
            </a:endParaRPr>
          </a:p>
        </p:txBody>
      </p:sp>
      <p:cxnSp>
        <p:nvCxnSpPr>
          <p:cNvPr id="102" name="Google Shape;102;p17"/>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03" name="Google Shape;103;p17"/>
          <p:cNvSpPr txBox="1">
            <a:spLocks noGrp="1"/>
          </p:cNvSpPr>
          <p:nvPr>
            <p:ph type="body" idx="4294967295"/>
          </p:nvPr>
        </p:nvSpPr>
        <p:spPr>
          <a:xfrm>
            <a:off x="4905750" y="1916330"/>
            <a:ext cx="38532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i="1"/>
              <a:t>Namaste/Nomoshkar</a:t>
            </a:r>
            <a:r>
              <a:rPr lang="en" sz="1400"/>
              <a:t> - “I acknowledge the divine in you, that which is also in me.”</a:t>
            </a:r>
            <a:endParaRPr sz="1400"/>
          </a:p>
          <a:p>
            <a:pPr marL="457200" lvl="0" indent="-317500" algn="l" rtl="0">
              <a:spcBef>
                <a:spcPts val="0"/>
              </a:spcBef>
              <a:spcAft>
                <a:spcPts val="0"/>
              </a:spcAft>
              <a:buSzPts val="1400"/>
              <a:buChar char="●"/>
            </a:pPr>
            <a:r>
              <a:rPr lang="en" sz="1400" i="1"/>
              <a:t>Varnas </a:t>
            </a:r>
            <a:r>
              <a:rPr lang="en" sz="1400"/>
              <a:t>(as stated in the Vedas) - Braahman, Kshatriyas,  Vaishyas, Shudras </a:t>
            </a:r>
            <a:endParaRPr sz="1400"/>
          </a:p>
          <a:p>
            <a:pPr marL="914400" lvl="1" indent="-317500" algn="l" rtl="0">
              <a:spcBef>
                <a:spcPts val="0"/>
              </a:spcBef>
              <a:spcAft>
                <a:spcPts val="0"/>
              </a:spcAft>
              <a:buSzPts val="1400"/>
              <a:buChar char="○"/>
            </a:pPr>
            <a:r>
              <a:rPr lang="en"/>
              <a:t>Vedic duties evolved into determiner of societal value</a:t>
            </a:r>
            <a:r>
              <a:rPr lang="en" sz="1400"/>
              <a:t>	</a:t>
            </a:r>
            <a:endParaRPr/>
          </a:p>
          <a:p>
            <a:pPr marL="457200" lvl="0" indent="0" algn="l" rtl="0">
              <a:spcBef>
                <a:spcPts val="1600"/>
              </a:spcBef>
              <a:spcAft>
                <a:spcPts val="0"/>
              </a:spcAft>
              <a:buNone/>
            </a:pPr>
            <a:endParaRPr sz="1400"/>
          </a:p>
          <a:p>
            <a:pPr marL="0" lvl="0" indent="0" algn="l" rtl="0">
              <a:spcBef>
                <a:spcPts val="1600"/>
              </a:spcBef>
              <a:spcAft>
                <a:spcPts val="1600"/>
              </a:spcAft>
              <a:buNone/>
            </a:pPr>
            <a:r>
              <a:rPr lang="en" sz="1400"/>
              <a:t>	</a:t>
            </a:r>
            <a:endParaRPr sz="1400"/>
          </a:p>
        </p:txBody>
      </p:sp>
      <p:pic>
        <p:nvPicPr>
          <p:cNvPr id="104" name="Google Shape;104;p17"/>
          <p:cNvPicPr preferRelativeResize="0"/>
          <p:nvPr/>
        </p:nvPicPr>
        <p:blipFill>
          <a:blip r:embed="rId3">
            <a:alphaModFix/>
          </a:blip>
          <a:stretch>
            <a:fillRect/>
          </a:stretch>
        </p:blipFill>
        <p:spPr>
          <a:xfrm>
            <a:off x="3382791" y="220100"/>
            <a:ext cx="1239310" cy="1694001"/>
          </a:xfrm>
          <a:prstGeom prst="rect">
            <a:avLst/>
          </a:prstGeom>
          <a:noFill/>
          <a:ln>
            <a:noFill/>
          </a:ln>
        </p:spPr>
      </p:pic>
      <p:pic>
        <p:nvPicPr>
          <p:cNvPr id="105" name="Google Shape;105;p17"/>
          <p:cNvPicPr preferRelativeResize="0"/>
          <p:nvPr/>
        </p:nvPicPr>
        <p:blipFill>
          <a:blip r:embed="rId4">
            <a:alphaModFix/>
          </a:blip>
          <a:stretch>
            <a:fillRect/>
          </a:stretch>
        </p:blipFill>
        <p:spPr>
          <a:xfrm>
            <a:off x="6125075" y="296077"/>
            <a:ext cx="2862474" cy="161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Religion and Culture</a:t>
            </a:r>
            <a:endParaRPr/>
          </a:p>
        </p:txBody>
      </p:sp>
      <p:sp>
        <p:nvSpPr>
          <p:cNvPr id="111" name="Google Shape;111;p18"/>
          <p:cNvSpPr txBox="1">
            <a:spLocks noGrp="1"/>
          </p:cNvSpPr>
          <p:nvPr>
            <p:ph type="body" idx="4294967295"/>
          </p:nvPr>
        </p:nvSpPr>
        <p:spPr>
          <a:xfrm>
            <a:off x="311700" y="1195201"/>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chemeClr val="accent5"/>
                </a:solidFill>
              </a:rPr>
              <a:t>Significance of Nature </a:t>
            </a:r>
            <a:endParaRPr sz="2400">
              <a:solidFill>
                <a:schemeClr val="accent5"/>
              </a:solidFill>
            </a:endParaRPr>
          </a:p>
        </p:txBody>
      </p:sp>
      <p:cxnSp>
        <p:nvCxnSpPr>
          <p:cNvPr id="112" name="Google Shape;112;p18"/>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13" name="Google Shape;113;p18"/>
          <p:cNvSpPr txBox="1">
            <a:spLocks noGrp="1"/>
          </p:cNvSpPr>
          <p:nvPr>
            <p:ph type="body" idx="4294967295"/>
          </p:nvPr>
        </p:nvSpPr>
        <p:spPr>
          <a:xfrm>
            <a:off x="311700" y="1916330"/>
            <a:ext cx="38532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i="1"/>
              <a:t>Brahman </a:t>
            </a:r>
            <a:r>
              <a:rPr lang="en" sz="1400"/>
              <a:t>manifests itself in all creation equally, including nature</a:t>
            </a:r>
            <a:endParaRPr sz="1400"/>
          </a:p>
          <a:p>
            <a:pPr marL="914400" lvl="1" indent="-317500" algn="l" rtl="0">
              <a:spcBef>
                <a:spcPts val="0"/>
              </a:spcBef>
              <a:spcAft>
                <a:spcPts val="0"/>
              </a:spcAft>
              <a:buSzPts val="1400"/>
              <a:buChar char="○"/>
            </a:pPr>
            <a:r>
              <a:rPr lang="en"/>
              <a:t>“</a:t>
            </a:r>
            <a:r>
              <a:rPr lang="en" sz="1400"/>
              <a:t>very strong environmental conscience</a:t>
            </a:r>
            <a:r>
              <a:rPr lang="en"/>
              <a:t>”</a:t>
            </a:r>
            <a:endParaRPr/>
          </a:p>
          <a:p>
            <a:pPr marL="457200" lvl="0" indent="-317500" algn="l" rtl="0">
              <a:spcBef>
                <a:spcPts val="0"/>
              </a:spcBef>
              <a:spcAft>
                <a:spcPts val="0"/>
              </a:spcAft>
              <a:buSzPts val="1400"/>
              <a:buChar char="●"/>
            </a:pPr>
            <a:r>
              <a:rPr lang="en" sz="1400"/>
              <a:t>Humans must learn to coexist with nature - non-violence</a:t>
            </a:r>
            <a:endParaRPr/>
          </a:p>
        </p:txBody>
      </p:sp>
      <p:sp>
        <p:nvSpPr>
          <p:cNvPr id="114" name="Google Shape;114;p18"/>
          <p:cNvSpPr txBox="1">
            <a:spLocks noGrp="1"/>
          </p:cNvSpPr>
          <p:nvPr>
            <p:ph type="body" idx="4294967295"/>
          </p:nvPr>
        </p:nvSpPr>
        <p:spPr>
          <a:xfrm>
            <a:off x="4905750" y="120161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chemeClr val="accent5"/>
                </a:solidFill>
              </a:rPr>
              <a:t>Notable Passages</a:t>
            </a:r>
            <a:endParaRPr sz="2400">
              <a:solidFill>
                <a:schemeClr val="accent5"/>
              </a:solidFill>
            </a:endParaRPr>
          </a:p>
        </p:txBody>
      </p:sp>
      <p:cxnSp>
        <p:nvCxnSpPr>
          <p:cNvPr id="115" name="Google Shape;115;p18"/>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116" name="Google Shape;116;p18"/>
          <p:cNvSpPr txBox="1">
            <a:spLocks noGrp="1"/>
          </p:cNvSpPr>
          <p:nvPr>
            <p:ph type="body" idx="4294967295"/>
          </p:nvPr>
        </p:nvSpPr>
        <p:spPr>
          <a:xfrm>
            <a:off x="4905750" y="1897730"/>
            <a:ext cx="3853200" cy="275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Pg. 150-152 - ”Love flows deep in the rivers.” </a:t>
            </a:r>
            <a:endParaRPr sz="1400"/>
          </a:p>
          <a:p>
            <a:pPr marL="914400" lvl="1" indent="-317500" algn="l" rtl="0">
              <a:spcBef>
                <a:spcPts val="0"/>
              </a:spcBef>
              <a:spcAft>
                <a:spcPts val="0"/>
              </a:spcAft>
              <a:buSzPts val="1400"/>
              <a:buChar char="○"/>
            </a:pPr>
            <a:r>
              <a:rPr lang="en"/>
              <a:t>Love as a divine emotion</a:t>
            </a:r>
            <a:endParaRPr sz="1400"/>
          </a:p>
          <a:p>
            <a:pPr marL="457200" lvl="0" indent="-317500" algn="l" rtl="0">
              <a:spcBef>
                <a:spcPts val="0"/>
              </a:spcBef>
              <a:spcAft>
                <a:spcPts val="0"/>
              </a:spcAft>
              <a:buSzPts val="1400"/>
              <a:buChar char="●"/>
            </a:pPr>
            <a:r>
              <a:rPr lang="en" sz="1400"/>
              <a:t>Pg. 168-172 - “Untold multitudes of crabs are burrowing into our </a:t>
            </a:r>
            <a:r>
              <a:rPr lang="en" sz="1400" i="1"/>
              <a:t>badh </a:t>
            </a:r>
            <a:r>
              <a:rPr lang="en" sz="1400"/>
              <a:t>[...] Because the animals ‘already know by instinct we’re not comfortably at home in our translated world.”</a:t>
            </a:r>
            <a:endParaRPr sz="1400"/>
          </a:p>
          <a:p>
            <a:pPr marL="457200" lvl="0" indent="-317500" algn="l" rtl="0">
              <a:spcBef>
                <a:spcPts val="0"/>
              </a:spcBef>
              <a:spcAft>
                <a:spcPts val="0"/>
              </a:spcAft>
              <a:buSzPts val="1400"/>
              <a:buChar char="●"/>
            </a:pPr>
            <a:r>
              <a:rPr lang="en" sz="1400"/>
              <a:t>Pg 194 - Dolphins are “Bon Bibi’s messengers”</a:t>
            </a:r>
            <a:endParaRPr sz="1400"/>
          </a:p>
        </p:txBody>
      </p:sp>
      <p:pic>
        <p:nvPicPr>
          <p:cNvPr id="117" name="Google Shape;117;p18"/>
          <p:cNvPicPr preferRelativeResize="0"/>
          <p:nvPr/>
        </p:nvPicPr>
        <p:blipFill>
          <a:blip r:embed="rId3">
            <a:alphaModFix/>
          </a:blip>
          <a:stretch>
            <a:fillRect/>
          </a:stretch>
        </p:blipFill>
        <p:spPr>
          <a:xfrm>
            <a:off x="492950" y="3549700"/>
            <a:ext cx="2014500" cy="1349724"/>
          </a:xfrm>
          <a:prstGeom prst="rect">
            <a:avLst/>
          </a:prstGeom>
          <a:noFill/>
          <a:ln>
            <a:noFill/>
          </a:ln>
        </p:spPr>
      </p:pic>
      <p:pic>
        <p:nvPicPr>
          <p:cNvPr id="118" name="Google Shape;118;p18"/>
          <p:cNvPicPr preferRelativeResize="0"/>
          <p:nvPr/>
        </p:nvPicPr>
        <p:blipFill>
          <a:blip r:embed="rId4">
            <a:alphaModFix/>
          </a:blip>
          <a:stretch>
            <a:fillRect/>
          </a:stretch>
        </p:blipFill>
        <p:spPr>
          <a:xfrm>
            <a:off x="2605100" y="3549700"/>
            <a:ext cx="2249556" cy="134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87900" y="555600"/>
            <a:ext cx="5459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5"/>
                </a:solidFill>
              </a:rPr>
              <a:t>Religion/Spirituality and the Land</a:t>
            </a:r>
            <a:endParaRPr>
              <a:solidFill>
                <a:schemeClr val="accent5"/>
              </a:solidFill>
            </a:endParaRPr>
          </a:p>
        </p:txBody>
      </p:sp>
      <p:sp>
        <p:nvSpPr>
          <p:cNvPr id="124" name="Google Shape;124;p19"/>
          <p:cNvSpPr txBox="1">
            <a:spLocks noGrp="1"/>
          </p:cNvSpPr>
          <p:nvPr>
            <p:ph type="body" idx="1"/>
          </p:nvPr>
        </p:nvSpPr>
        <p:spPr>
          <a:xfrm>
            <a:off x="387900" y="1594025"/>
            <a:ext cx="33270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In our previous slide of religion and culture, we noted connections to spirituality and the environment.</a:t>
            </a:r>
            <a:endParaRPr sz="1600"/>
          </a:p>
          <a:p>
            <a:pPr marL="0" lvl="0" indent="0" algn="l" rtl="0">
              <a:spcBef>
                <a:spcPts val="1600"/>
              </a:spcBef>
              <a:spcAft>
                <a:spcPts val="1600"/>
              </a:spcAft>
              <a:buNone/>
            </a:pPr>
            <a:r>
              <a:rPr lang="en" sz="1600"/>
              <a:t>How does this influence the way you observe religion/spirituality? How do you connect to the novel’s exploration of religion/spirituality?</a:t>
            </a:r>
            <a:endParaRPr sz="1600"/>
          </a:p>
        </p:txBody>
      </p:sp>
      <p:pic>
        <p:nvPicPr>
          <p:cNvPr id="125" name="Google Shape;125;p19"/>
          <p:cNvPicPr preferRelativeResize="0"/>
          <p:nvPr/>
        </p:nvPicPr>
        <p:blipFill>
          <a:blip r:embed="rId3">
            <a:alphaModFix/>
          </a:blip>
          <a:stretch>
            <a:fillRect/>
          </a:stretch>
        </p:blipFill>
        <p:spPr>
          <a:xfrm>
            <a:off x="3867300" y="1311300"/>
            <a:ext cx="2895600" cy="1628775"/>
          </a:xfrm>
          <a:prstGeom prst="rect">
            <a:avLst/>
          </a:prstGeom>
          <a:noFill/>
          <a:ln>
            <a:noFill/>
          </a:ln>
        </p:spPr>
      </p:pic>
      <p:pic>
        <p:nvPicPr>
          <p:cNvPr id="126" name="Google Shape;126;p19"/>
          <p:cNvPicPr preferRelativeResize="0"/>
          <p:nvPr/>
        </p:nvPicPr>
        <p:blipFill>
          <a:blip r:embed="rId4">
            <a:alphaModFix/>
          </a:blip>
          <a:stretch>
            <a:fillRect/>
          </a:stretch>
        </p:blipFill>
        <p:spPr>
          <a:xfrm>
            <a:off x="6388025" y="3072025"/>
            <a:ext cx="2531501" cy="1898626"/>
          </a:xfrm>
          <a:prstGeom prst="rect">
            <a:avLst/>
          </a:prstGeom>
          <a:noFill/>
          <a:ln>
            <a:noFill/>
          </a:ln>
        </p:spPr>
      </p:pic>
      <p:sp>
        <p:nvSpPr>
          <p:cNvPr id="127" name="Google Shape;127;p19"/>
          <p:cNvSpPr txBox="1"/>
          <p:nvPr/>
        </p:nvSpPr>
        <p:spPr>
          <a:xfrm>
            <a:off x="4462950" y="3821225"/>
            <a:ext cx="170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Irrawaddy Dolphin</a:t>
            </a:r>
            <a:endParaRPr>
              <a:solidFill>
                <a:schemeClr val="dk1"/>
              </a:solidFill>
              <a:latin typeface="Roboto"/>
              <a:ea typeface="Roboto"/>
              <a:cs typeface="Roboto"/>
              <a:sym typeface="Roboto"/>
            </a:endParaRPr>
          </a:p>
        </p:txBody>
      </p:sp>
      <p:sp>
        <p:nvSpPr>
          <p:cNvPr id="128" name="Google Shape;128;p19"/>
          <p:cNvSpPr txBox="1"/>
          <p:nvPr/>
        </p:nvSpPr>
        <p:spPr>
          <a:xfrm>
            <a:off x="6915300" y="1925588"/>
            <a:ext cx="170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Gangetic Dolphin</a:t>
            </a:r>
            <a:endParaRPr>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8550" y="908850"/>
            <a:ext cx="9161100" cy="2200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txBox="1">
            <a:spLocks noGrp="1"/>
          </p:cNvSpPr>
          <p:nvPr>
            <p:ph type="title" idx="4294967295"/>
          </p:nvPr>
        </p:nvSpPr>
        <p:spPr>
          <a:xfrm>
            <a:off x="311700" y="699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Main Characters</a:t>
            </a:r>
            <a:endParaRPr/>
          </a:p>
        </p:txBody>
      </p:sp>
      <p:sp>
        <p:nvSpPr>
          <p:cNvPr id="135" name="Google Shape;135;p20"/>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Piya</a:t>
            </a:r>
            <a:endParaRPr sz="2100">
              <a:solidFill>
                <a:schemeClr val="accent5"/>
              </a:solidFill>
            </a:endParaRPr>
          </a:p>
        </p:txBody>
      </p:sp>
      <p:cxnSp>
        <p:nvCxnSpPr>
          <p:cNvPr id="136" name="Google Shape;136;p20"/>
          <p:cNvCxnSpPr/>
          <p:nvPr/>
        </p:nvCxnSpPr>
        <p:spPr>
          <a:xfrm>
            <a:off x="11181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37" name="Google Shape;137;p20"/>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Young American Cetologist</a:t>
            </a:r>
            <a:endParaRPr sz="1100"/>
          </a:p>
          <a:p>
            <a:pPr marL="457200" lvl="0" indent="-298450" algn="l" rtl="0">
              <a:spcBef>
                <a:spcPts val="0"/>
              </a:spcBef>
              <a:spcAft>
                <a:spcPts val="0"/>
              </a:spcAft>
              <a:buSzPts val="1100"/>
              <a:buChar char="●"/>
            </a:pPr>
            <a:r>
              <a:rPr lang="en" sz="1100"/>
              <a:t>Daughter of Indian immigrants</a:t>
            </a:r>
            <a:endParaRPr sz="1100"/>
          </a:p>
          <a:p>
            <a:pPr marL="457200" lvl="0" indent="-298450" algn="l" rtl="0">
              <a:spcBef>
                <a:spcPts val="0"/>
              </a:spcBef>
              <a:spcAft>
                <a:spcPts val="0"/>
              </a:spcAft>
              <a:buSzPts val="1100"/>
              <a:buChar char="●"/>
            </a:pPr>
            <a:r>
              <a:rPr lang="en" sz="1100"/>
              <a:t>Only knows English and travels alone</a:t>
            </a:r>
            <a:endParaRPr sz="1100"/>
          </a:p>
          <a:p>
            <a:pPr marL="0" lvl="0" indent="0" algn="l" rtl="0">
              <a:spcBef>
                <a:spcPts val="1600"/>
              </a:spcBef>
              <a:spcAft>
                <a:spcPts val="1600"/>
              </a:spcAft>
              <a:buNone/>
            </a:pPr>
            <a:endParaRPr sz="1100"/>
          </a:p>
        </p:txBody>
      </p:sp>
      <p:sp>
        <p:nvSpPr>
          <p:cNvPr id="138" name="Google Shape;138;p20"/>
          <p:cNvSpPr txBox="1">
            <a:spLocks noGrp="1"/>
          </p:cNvSpPr>
          <p:nvPr>
            <p:ph type="body" idx="4294967295"/>
          </p:nvPr>
        </p:nvSpPr>
        <p:spPr>
          <a:xfrm>
            <a:off x="2223009" y="3143112"/>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Kanai</a:t>
            </a:r>
            <a:endParaRPr sz="2100">
              <a:solidFill>
                <a:schemeClr val="accent5"/>
              </a:solidFill>
            </a:endParaRPr>
          </a:p>
        </p:txBody>
      </p:sp>
      <p:cxnSp>
        <p:nvCxnSpPr>
          <p:cNvPr id="139" name="Google Shape;139;p20"/>
          <p:cNvCxnSpPr/>
          <p:nvPr/>
        </p:nvCxnSpPr>
        <p:spPr>
          <a:xfrm>
            <a:off x="317625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40" name="Google Shape;140;p20"/>
          <p:cNvSpPr txBox="1">
            <a:spLocks noGrp="1"/>
          </p:cNvSpPr>
          <p:nvPr>
            <p:ph type="body" idx="4294967295"/>
          </p:nvPr>
        </p:nvSpPr>
        <p:spPr>
          <a:xfrm>
            <a:off x="2222995" y="368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Middle Aged Indian translator</a:t>
            </a:r>
            <a:endParaRPr sz="1100"/>
          </a:p>
          <a:p>
            <a:pPr marL="457200" lvl="0" indent="-298450" algn="l" rtl="0">
              <a:spcBef>
                <a:spcPts val="0"/>
              </a:spcBef>
              <a:spcAft>
                <a:spcPts val="0"/>
              </a:spcAft>
              <a:buSzPts val="1100"/>
              <a:buChar char="●"/>
            </a:pPr>
            <a:r>
              <a:rPr lang="en" sz="1100"/>
              <a:t>From New Delhi, spent a few years in Sundarbans as a child</a:t>
            </a:r>
            <a:endParaRPr sz="1100"/>
          </a:p>
          <a:p>
            <a:pPr marL="457200" lvl="0" indent="-298450" algn="l" rtl="0">
              <a:spcBef>
                <a:spcPts val="0"/>
              </a:spcBef>
              <a:spcAft>
                <a:spcPts val="0"/>
              </a:spcAft>
              <a:buSzPts val="1100"/>
              <a:buChar char="●"/>
            </a:pPr>
            <a:r>
              <a:rPr lang="en" sz="1100"/>
              <a:t>In love with Piya </a:t>
            </a:r>
            <a:endParaRPr sz="1100"/>
          </a:p>
        </p:txBody>
      </p:sp>
      <p:sp>
        <p:nvSpPr>
          <p:cNvPr id="141" name="Google Shape;141;p20"/>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Fokir</a:t>
            </a:r>
            <a:endParaRPr sz="2100">
              <a:solidFill>
                <a:schemeClr val="accent5"/>
              </a:solidFill>
            </a:endParaRPr>
          </a:p>
        </p:txBody>
      </p:sp>
      <p:cxnSp>
        <p:nvCxnSpPr>
          <p:cNvPr id="142" name="Google Shape;142;p20"/>
          <p:cNvCxnSpPr/>
          <p:nvPr/>
        </p:nvCxnSpPr>
        <p:spPr>
          <a:xfrm>
            <a:off x="55540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43" name="Google Shape;143;p20"/>
          <p:cNvSpPr txBox="1">
            <a:spLocks noGrp="1"/>
          </p:cNvSpPr>
          <p:nvPr>
            <p:ph type="body" idx="4294967295"/>
          </p:nvPr>
        </p:nvSpPr>
        <p:spPr>
          <a:xfrm>
            <a:off x="4400400" y="3681650"/>
            <a:ext cx="2576700" cy="14055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Young impoverished crabber</a:t>
            </a:r>
            <a:endParaRPr sz="1100"/>
          </a:p>
          <a:p>
            <a:pPr marL="457200" lvl="0" indent="-298450" algn="l" rtl="0">
              <a:spcBef>
                <a:spcPts val="0"/>
              </a:spcBef>
              <a:spcAft>
                <a:spcPts val="0"/>
              </a:spcAft>
              <a:buSzPts val="1100"/>
              <a:buChar char="●"/>
            </a:pPr>
            <a:r>
              <a:rPr lang="en" sz="1100"/>
              <a:t>Knows no English and illiterate</a:t>
            </a:r>
            <a:endParaRPr sz="1100"/>
          </a:p>
          <a:p>
            <a:pPr marL="457200" lvl="0" indent="-298450" algn="l" rtl="0">
              <a:spcBef>
                <a:spcPts val="0"/>
              </a:spcBef>
              <a:spcAft>
                <a:spcPts val="0"/>
              </a:spcAft>
              <a:buSzPts val="1100"/>
              <a:buChar char="●"/>
            </a:pPr>
            <a:r>
              <a:rPr lang="en" sz="1100"/>
              <a:t>Extensive knowledge of the land</a:t>
            </a:r>
            <a:endParaRPr sz="1100"/>
          </a:p>
          <a:p>
            <a:pPr marL="457200" lvl="0" indent="-298450" algn="l" rtl="0">
              <a:spcBef>
                <a:spcPts val="0"/>
              </a:spcBef>
              <a:spcAft>
                <a:spcPts val="0"/>
              </a:spcAft>
              <a:buSzPts val="1100"/>
              <a:buChar char="●"/>
            </a:pPr>
            <a:r>
              <a:rPr lang="en" sz="1100"/>
              <a:t>Husband of Moyna, father of Tutul, son of Kussum, and ‘son’ of Horen</a:t>
            </a:r>
            <a:endParaRPr sz="1100"/>
          </a:p>
          <a:p>
            <a:pPr marL="0" lvl="0" indent="0" algn="l" rtl="0">
              <a:spcBef>
                <a:spcPts val="1600"/>
              </a:spcBef>
              <a:spcAft>
                <a:spcPts val="1600"/>
              </a:spcAft>
              <a:buNone/>
            </a:pPr>
            <a:endParaRPr sz="1100"/>
          </a:p>
        </p:txBody>
      </p:sp>
      <p:sp>
        <p:nvSpPr>
          <p:cNvPr id="144" name="Google Shape;144;p20"/>
          <p:cNvSpPr txBox="1">
            <a:spLocks noGrp="1"/>
          </p:cNvSpPr>
          <p:nvPr>
            <p:ph type="body" idx="4294967295"/>
          </p:nvPr>
        </p:nvSpPr>
        <p:spPr>
          <a:xfrm>
            <a:off x="6793801"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Moyna</a:t>
            </a:r>
            <a:endParaRPr sz="2100">
              <a:solidFill>
                <a:schemeClr val="accent5"/>
              </a:solidFill>
            </a:endParaRPr>
          </a:p>
        </p:txBody>
      </p:sp>
      <p:cxnSp>
        <p:nvCxnSpPr>
          <p:cNvPr id="145" name="Google Shape;145;p20"/>
          <p:cNvCxnSpPr/>
          <p:nvPr/>
        </p:nvCxnSpPr>
        <p:spPr>
          <a:xfrm>
            <a:off x="774705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46" name="Google Shape;146;p20"/>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Intelligent young Nurse</a:t>
            </a:r>
            <a:endParaRPr sz="1100"/>
          </a:p>
          <a:p>
            <a:pPr marL="457200" lvl="0" indent="-298450" algn="l" rtl="0">
              <a:spcBef>
                <a:spcPts val="0"/>
              </a:spcBef>
              <a:spcAft>
                <a:spcPts val="0"/>
              </a:spcAft>
              <a:buSzPts val="1100"/>
              <a:buChar char="●"/>
            </a:pPr>
            <a:r>
              <a:rPr lang="en" sz="1100"/>
              <a:t>Works for Nilima</a:t>
            </a:r>
            <a:endParaRPr sz="1100"/>
          </a:p>
          <a:p>
            <a:pPr marL="457200" lvl="0" indent="-298450" algn="l" rtl="0">
              <a:spcBef>
                <a:spcPts val="0"/>
              </a:spcBef>
              <a:spcAft>
                <a:spcPts val="0"/>
              </a:spcAft>
              <a:buSzPts val="1100"/>
              <a:buChar char="●"/>
            </a:pPr>
            <a:r>
              <a:rPr lang="en" sz="1100"/>
              <a:t>Mother of Tutul and wife of Fokir</a:t>
            </a:r>
            <a:endParaRPr sz="1100"/>
          </a:p>
        </p:txBody>
      </p:sp>
      <p:pic>
        <p:nvPicPr>
          <p:cNvPr id="147" name="Google Shape;147;p20"/>
          <p:cNvPicPr preferRelativeResize="0"/>
          <p:nvPr/>
        </p:nvPicPr>
        <p:blipFill>
          <a:blip r:embed="rId3">
            <a:alphaModFix/>
          </a:blip>
          <a:stretch>
            <a:fillRect/>
          </a:stretch>
        </p:blipFill>
        <p:spPr>
          <a:xfrm>
            <a:off x="436825" y="1142188"/>
            <a:ext cx="1733548" cy="1733524"/>
          </a:xfrm>
          <a:prstGeom prst="rect">
            <a:avLst/>
          </a:prstGeom>
          <a:noFill/>
          <a:ln>
            <a:noFill/>
          </a:ln>
        </p:spPr>
      </p:pic>
      <p:pic>
        <p:nvPicPr>
          <p:cNvPr id="148" name="Google Shape;148;p20"/>
          <p:cNvPicPr preferRelativeResize="0"/>
          <p:nvPr/>
        </p:nvPicPr>
        <p:blipFill>
          <a:blip r:embed="rId4">
            <a:alphaModFix/>
          </a:blip>
          <a:stretch>
            <a:fillRect/>
          </a:stretch>
        </p:blipFill>
        <p:spPr>
          <a:xfrm>
            <a:off x="2495925" y="1304475"/>
            <a:ext cx="1631546" cy="1631525"/>
          </a:xfrm>
          <a:prstGeom prst="rect">
            <a:avLst/>
          </a:prstGeom>
          <a:noFill/>
          <a:ln>
            <a:noFill/>
          </a:ln>
        </p:spPr>
      </p:pic>
      <p:pic>
        <p:nvPicPr>
          <p:cNvPr id="149" name="Google Shape;149;p20"/>
          <p:cNvPicPr preferRelativeResize="0"/>
          <p:nvPr/>
        </p:nvPicPr>
        <p:blipFill>
          <a:blip r:embed="rId5">
            <a:alphaModFix/>
          </a:blip>
          <a:stretch>
            <a:fillRect/>
          </a:stretch>
        </p:blipFill>
        <p:spPr>
          <a:xfrm>
            <a:off x="4743625" y="1202775"/>
            <a:ext cx="2050169" cy="1733525"/>
          </a:xfrm>
          <a:prstGeom prst="rect">
            <a:avLst/>
          </a:prstGeom>
          <a:noFill/>
          <a:ln>
            <a:noFill/>
          </a:ln>
        </p:spPr>
      </p:pic>
      <p:pic>
        <p:nvPicPr>
          <p:cNvPr id="150" name="Google Shape;150;p20"/>
          <p:cNvPicPr preferRelativeResize="0"/>
          <p:nvPr/>
        </p:nvPicPr>
        <p:blipFill>
          <a:blip r:embed="rId6">
            <a:alphaModFix/>
          </a:blip>
          <a:stretch>
            <a:fillRect/>
          </a:stretch>
        </p:blipFill>
        <p:spPr>
          <a:xfrm>
            <a:off x="7289625" y="1304487"/>
            <a:ext cx="1197806" cy="1530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p:nvPr/>
        </p:nvSpPr>
        <p:spPr>
          <a:xfrm>
            <a:off x="-8550" y="868900"/>
            <a:ext cx="9161100" cy="224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txBox="1">
            <a:spLocks noGrp="1"/>
          </p:cNvSpPr>
          <p:nvPr>
            <p:ph type="title" idx="4294967295"/>
          </p:nvPr>
        </p:nvSpPr>
        <p:spPr>
          <a:xfrm>
            <a:off x="391600" y="75475"/>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‘Side’ Characters</a:t>
            </a:r>
            <a:endParaRPr/>
          </a:p>
        </p:txBody>
      </p:sp>
      <p:sp>
        <p:nvSpPr>
          <p:cNvPr id="157" name="Google Shape;157;p21"/>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Nilima/Mashima</a:t>
            </a:r>
            <a:endParaRPr sz="2100">
              <a:solidFill>
                <a:schemeClr val="accent5"/>
              </a:solidFill>
            </a:endParaRPr>
          </a:p>
        </p:txBody>
      </p:sp>
      <p:cxnSp>
        <p:nvCxnSpPr>
          <p:cNvPr id="158" name="Google Shape;158;p21"/>
          <p:cNvCxnSpPr/>
          <p:nvPr/>
        </p:nvCxnSpPr>
        <p:spPr>
          <a:xfrm>
            <a:off x="11181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59" name="Google Shape;159;p21"/>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Founded Babadon Trust and built the hospital</a:t>
            </a:r>
            <a:endParaRPr sz="1100"/>
          </a:p>
          <a:p>
            <a:pPr marL="457200" lvl="0" indent="-298450" algn="l" rtl="0">
              <a:spcBef>
                <a:spcPts val="0"/>
              </a:spcBef>
              <a:spcAft>
                <a:spcPts val="0"/>
              </a:spcAft>
              <a:buSzPts val="1100"/>
              <a:buChar char="●"/>
            </a:pPr>
            <a:r>
              <a:rPr lang="en" sz="1100"/>
              <a:t>Wife of Nirmal/Saar and aunt (Mashima) to Kanai</a:t>
            </a:r>
            <a:endParaRPr sz="1100"/>
          </a:p>
        </p:txBody>
      </p:sp>
      <p:sp>
        <p:nvSpPr>
          <p:cNvPr id="160" name="Google Shape;160;p21"/>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Nirmal/Saar</a:t>
            </a:r>
            <a:endParaRPr sz="2100">
              <a:solidFill>
                <a:schemeClr val="accent5"/>
              </a:solidFill>
            </a:endParaRPr>
          </a:p>
        </p:txBody>
      </p:sp>
      <p:cxnSp>
        <p:nvCxnSpPr>
          <p:cNvPr id="161" name="Google Shape;161;p21"/>
          <p:cNvCxnSpPr/>
          <p:nvPr/>
        </p:nvCxnSpPr>
        <p:spPr>
          <a:xfrm>
            <a:off x="332780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62" name="Google Shape;162;p21"/>
          <p:cNvSpPr txBox="1">
            <a:spLocks noGrp="1"/>
          </p:cNvSpPr>
          <p:nvPr>
            <p:ph type="body" idx="4294967295"/>
          </p:nvPr>
        </p:nvSpPr>
        <p:spPr>
          <a:xfrm>
            <a:off x="2374545" y="364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School Professor and wannabe revolutionary</a:t>
            </a:r>
            <a:endParaRPr sz="1100"/>
          </a:p>
          <a:p>
            <a:pPr marL="457200" lvl="0" indent="-298450" algn="l" rtl="0">
              <a:spcBef>
                <a:spcPts val="0"/>
              </a:spcBef>
              <a:spcAft>
                <a:spcPts val="0"/>
              </a:spcAft>
              <a:buSzPts val="1100"/>
              <a:buChar char="●"/>
            </a:pPr>
            <a:r>
              <a:rPr lang="en" sz="1100"/>
              <a:t>Husband of Nilima and uncle to Kanai</a:t>
            </a:r>
            <a:endParaRPr sz="1100"/>
          </a:p>
          <a:p>
            <a:pPr marL="457200" lvl="0" indent="-298450" algn="l" rtl="0">
              <a:spcBef>
                <a:spcPts val="0"/>
              </a:spcBef>
              <a:spcAft>
                <a:spcPts val="0"/>
              </a:spcAft>
              <a:buSzPts val="1100"/>
              <a:buChar char="●"/>
            </a:pPr>
            <a:r>
              <a:rPr lang="en" sz="1100"/>
              <a:t>Witnessed the Morichjhapi massacre</a:t>
            </a:r>
            <a:endParaRPr sz="1100"/>
          </a:p>
        </p:txBody>
      </p:sp>
      <p:sp>
        <p:nvSpPr>
          <p:cNvPr id="163" name="Google Shape;163;p21"/>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Horen</a:t>
            </a:r>
            <a:endParaRPr sz="2100">
              <a:solidFill>
                <a:schemeClr val="accent5"/>
              </a:solidFill>
            </a:endParaRPr>
          </a:p>
        </p:txBody>
      </p:sp>
      <p:cxnSp>
        <p:nvCxnSpPr>
          <p:cNvPr id="164" name="Google Shape;164;p21"/>
          <p:cNvCxnSpPr/>
          <p:nvPr/>
        </p:nvCxnSpPr>
        <p:spPr>
          <a:xfrm>
            <a:off x="55540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65" name="Google Shape;165;p21"/>
          <p:cNvSpPr txBox="1">
            <a:spLocks noGrp="1"/>
          </p:cNvSpPr>
          <p:nvPr>
            <p:ph type="body" idx="4294967295"/>
          </p:nvPr>
        </p:nvSpPr>
        <p:spPr>
          <a:xfrm>
            <a:off x="4584169" y="364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Established boatman</a:t>
            </a:r>
            <a:endParaRPr sz="1100"/>
          </a:p>
          <a:p>
            <a:pPr marL="457200" lvl="0" indent="-298450" algn="l" rtl="0">
              <a:spcBef>
                <a:spcPts val="0"/>
              </a:spcBef>
              <a:spcAft>
                <a:spcPts val="0"/>
              </a:spcAft>
              <a:buSzPts val="1100"/>
              <a:buChar char="●"/>
            </a:pPr>
            <a:r>
              <a:rPr lang="en" sz="1100"/>
              <a:t>Raised Fokir</a:t>
            </a:r>
            <a:endParaRPr sz="1100"/>
          </a:p>
          <a:p>
            <a:pPr marL="457200" lvl="0" indent="-298450" algn="l" rtl="0">
              <a:spcBef>
                <a:spcPts val="0"/>
              </a:spcBef>
              <a:spcAft>
                <a:spcPts val="0"/>
              </a:spcAft>
              <a:buSzPts val="1100"/>
              <a:buChar char="●"/>
            </a:pPr>
            <a:r>
              <a:rPr lang="en" sz="1100"/>
              <a:t>Kusum’s Lover?</a:t>
            </a:r>
            <a:endParaRPr sz="1100"/>
          </a:p>
        </p:txBody>
      </p:sp>
      <p:sp>
        <p:nvSpPr>
          <p:cNvPr id="166" name="Google Shape;166;p21"/>
          <p:cNvSpPr txBox="1">
            <a:spLocks noGrp="1"/>
          </p:cNvSpPr>
          <p:nvPr>
            <p:ph type="body" idx="4294967295"/>
          </p:nvPr>
        </p:nvSpPr>
        <p:spPr>
          <a:xfrm>
            <a:off x="6793801"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Kusum</a:t>
            </a:r>
            <a:endParaRPr sz="2100">
              <a:solidFill>
                <a:schemeClr val="accent5"/>
              </a:solidFill>
            </a:endParaRPr>
          </a:p>
        </p:txBody>
      </p:sp>
      <p:cxnSp>
        <p:nvCxnSpPr>
          <p:cNvPr id="167" name="Google Shape;167;p21"/>
          <p:cNvCxnSpPr/>
          <p:nvPr/>
        </p:nvCxnSpPr>
        <p:spPr>
          <a:xfrm>
            <a:off x="774705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68" name="Google Shape;168;p21"/>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a:t>Mother of Fokir, childhood friend of Kanai</a:t>
            </a:r>
            <a:endParaRPr sz="1100"/>
          </a:p>
          <a:p>
            <a:pPr marL="457200" lvl="0" indent="-298450" algn="l" rtl="0">
              <a:spcBef>
                <a:spcPts val="0"/>
              </a:spcBef>
              <a:spcAft>
                <a:spcPts val="0"/>
              </a:spcAft>
              <a:buSzPts val="1100"/>
              <a:buChar char="●"/>
            </a:pPr>
            <a:r>
              <a:rPr lang="en" sz="1100"/>
              <a:t>Killed in Morichjhapi massacre </a:t>
            </a:r>
            <a:endParaRPr sz="1100"/>
          </a:p>
        </p:txBody>
      </p:sp>
      <p:pic>
        <p:nvPicPr>
          <p:cNvPr id="169" name="Google Shape;169;p21"/>
          <p:cNvPicPr preferRelativeResize="0"/>
          <p:nvPr/>
        </p:nvPicPr>
        <p:blipFill>
          <a:blip r:embed="rId3">
            <a:alphaModFix/>
          </a:blip>
          <a:stretch>
            <a:fillRect/>
          </a:stretch>
        </p:blipFill>
        <p:spPr>
          <a:xfrm>
            <a:off x="520865" y="1080325"/>
            <a:ext cx="1465523" cy="1757225"/>
          </a:xfrm>
          <a:prstGeom prst="rect">
            <a:avLst/>
          </a:prstGeom>
          <a:noFill/>
          <a:ln>
            <a:noFill/>
          </a:ln>
        </p:spPr>
      </p:pic>
      <p:pic>
        <p:nvPicPr>
          <p:cNvPr id="170" name="Google Shape;170;p21"/>
          <p:cNvPicPr preferRelativeResize="0"/>
          <p:nvPr/>
        </p:nvPicPr>
        <p:blipFill>
          <a:blip r:embed="rId4">
            <a:alphaModFix/>
          </a:blip>
          <a:stretch>
            <a:fillRect/>
          </a:stretch>
        </p:blipFill>
        <p:spPr>
          <a:xfrm>
            <a:off x="2792100" y="1120000"/>
            <a:ext cx="1342300" cy="1677875"/>
          </a:xfrm>
          <a:prstGeom prst="rect">
            <a:avLst/>
          </a:prstGeom>
          <a:noFill/>
          <a:ln>
            <a:noFill/>
          </a:ln>
        </p:spPr>
      </p:pic>
      <p:pic>
        <p:nvPicPr>
          <p:cNvPr id="171" name="Google Shape;171;p21"/>
          <p:cNvPicPr preferRelativeResize="0"/>
          <p:nvPr/>
        </p:nvPicPr>
        <p:blipFill>
          <a:blip r:embed="rId5">
            <a:alphaModFix/>
          </a:blip>
          <a:stretch>
            <a:fillRect/>
          </a:stretch>
        </p:blipFill>
        <p:spPr>
          <a:xfrm>
            <a:off x="4584175" y="719100"/>
            <a:ext cx="2321524" cy="2321525"/>
          </a:xfrm>
          <a:prstGeom prst="rect">
            <a:avLst/>
          </a:prstGeom>
          <a:noFill/>
          <a:ln>
            <a:noFill/>
          </a:ln>
        </p:spPr>
      </p:pic>
      <p:pic>
        <p:nvPicPr>
          <p:cNvPr id="172" name="Google Shape;172;p21"/>
          <p:cNvPicPr preferRelativeResize="0"/>
          <p:nvPr/>
        </p:nvPicPr>
        <p:blipFill>
          <a:blip r:embed="rId6">
            <a:alphaModFix/>
          </a:blip>
          <a:stretch>
            <a:fillRect/>
          </a:stretch>
        </p:blipFill>
        <p:spPr>
          <a:xfrm>
            <a:off x="6872994" y="1275534"/>
            <a:ext cx="2019018" cy="1366817"/>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1439</Words>
  <Application>Microsoft Macintosh PowerPoint</Application>
  <PresentationFormat>On-screen Show (16:9)</PresentationFormat>
  <Paragraphs>148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Roboto Slab</vt:lpstr>
      <vt:lpstr>Roboto</vt:lpstr>
      <vt:lpstr>Arial</vt:lpstr>
      <vt:lpstr>Times New Roman</vt:lpstr>
      <vt:lpstr>Marina</vt:lpstr>
      <vt:lpstr>The Hungry Tide</vt:lpstr>
      <vt:lpstr>Geographical Setting/History </vt:lpstr>
      <vt:lpstr>The Sundarbans and Myth</vt:lpstr>
      <vt:lpstr>The Land and its Connection to Myth</vt:lpstr>
      <vt:lpstr>Hinduism</vt:lpstr>
      <vt:lpstr>Religion and Culture</vt:lpstr>
      <vt:lpstr>Religion/Spirituality and the Land</vt:lpstr>
      <vt:lpstr>Main Characters</vt:lpstr>
      <vt:lpstr>‘Side’ Characters</vt:lpstr>
      <vt:lpstr>Religious Characters</vt:lpstr>
      <vt:lpstr>Storyline #1: Nirmal’s Notebook</vt:lpstr>
      <vt:lpstr>Discussion Questions</vt:lpstr>
      <vt:lpstr>Themes</vt:lpstr>
      <vt:lpstr>Discussion Questions</vt:lpstr>
      <vt:lpstr>Discussion Questions</vt:lpstr>
      <vt:lpstr>Discussion Questions</vt:lpstr>
      <vt:lpstr>Other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Hungry Tide</dc:title>
  <cp:lastModifiedBy>Ludwig, Kathryn</cp:lastModifiedBy>
  <cp:revision>1</cp:revision>
  <dcterms:modified xsi:type="dcterms:W3CDTF">2022-04-20T19:56:38Z</dcterms:modified>
</cp:coreProperties>
</file>