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DM Serif Display" pitchFamily="2" charset="0"/>
      <p:regular r:id="rId30"/>
      <p:italic r:id="rId31"/>
    </p:embeddedFont>
    <p:embeddedFont>
      <p:font typeface="Inria Serif" pitchFamily="2" charset="77"/>
      <p:regular r:id="rId32"/>
      <p:bold r:id="rId33"/>
      <p:italic r:id="rId34"/>
      <p:boldItalic r:id="rId35"/>
    </p:embeddedFont>
    <p:embeddedFont>
      <p:font typeface="Inria Serif Light" pitchFamily="2" charset="77"/>
      <p:regular r:id="rId36"/>
      <p:bold r:id="rId37"/>
      <p:italic r:id="rId38"/>
      <p:boldItalic r:id="rId39"/>
    </p:embeddedFont>
    <p:embeddedFont>
      <p:font typeface="Playfair Display" pitchFamily="2" charset="77"/>
      <p:regular r:id="rId40"/>
      <p:bold r:id="rId41"/>
      <p:italic r:id="rId42"/>
      <p:boldItalic r:id="rId43"/>
    </p:embeddedFont>
    <p:embeddedFont>
      <p:font typeface="Playfair Display Medium" pitchFamily="2" charset="77"/>
      <p:regular r:id="rId44"/>
      <p:bold r:id="rId45"/>
      <p:italic r:id="rId46"/>
      <p:boldItalic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Grid="0" snapToObjects="1">
      <p:cViewPr varScale="1">
        <p:scale>
          <a:sx n="138" d="100"/>
          <a:sy n="138" d="100"/>
        </p:scale>
        <p:origin x="7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font" Target="fonts/font25.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font" Target="fonts/font2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font" Target="fonts/font1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ljazeera.com/news/2020/12/17/what-is-the-arab-spring-and-how-did-it-start"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brookings.edu/blog/future-development/2016/03/18/middle-class-dynamics-and-the-arab-spring/" TargetMode="External"/><Relationship Id="rId4" Type="http://schemas.openxmlformats.org/officeDocument/2006/relationships/hyperlink" Target="https://archive.thinkprogress.org/alif-the-unseen-author-g-willow-wilson-on-fantasy-in-dictatorships-cross-cultural-understanding-and-4011790ade68/"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rookings.edu/blog/future-development/2016/03/18/middle-class-dynamics-and-the-arab-spring/"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merip.org/2021/06/who-is-indian-in-the-gulf-race-labor-and-citizenship/" TargetMode="External"/><Relationship Id="rId4" Type="http://schemas.openxmlformats.org/officeDocument/2006/relationships/hyperlink" Target="https://www.indiatimes.com/explainers/news/indians-migrants-in-gulf-countries-551901.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d1f8ab7bf9_2_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d1f8ab7bf9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Marid- genie from Aladdin</a:t>
            </a:r>
            <a:endParaRPr/>
          </a:p>
          <a:p>
            <a:pPr marL="0" lvl="0" indent="0" algn="l" rtl="0">
              <a:spcBef>
                <a:spcPts val="0"/>
              </a:spcBef>
              <a:spcAft>
                <a:spcPts val="0"/>
              </a:spcAft>
              <a:buNone/>
            </a:pPr>
            <a:r>
              <a:rPr lang="en"/>
              <a:t>Vetala-Vikram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d1f8ab7bf9_2_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d1f8ab7bf9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1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79400" algn="l" rtl="0">
              <a:spcBef>
                <a:spcPts val="0"/>
              </a:spcBef>
              <a:spcAft>
                <a:spcPts val="0"/>
              </a:spcAft>
              <a:buClr>
                <a:srgbClr val="88957F"/>
              </a:buClr>
              <a:buSzPts val="800"/>
              <a:buFont typeface="Inria Serif"/>
              <a:buChar char="-"/>
            </a:pPr>
            <a:r>
              <a:rPr lang="en" sz="800" b="1">
                <a:solidFill>
                  <a:srgbClr val="88957F"/>
                </a:solidFill>
                <a:latin typeface="Inria Serif"/>
                <a:ea typeface="Inria Serif"/>
                <a:cs typeface="Inria Serif"/>
                <a:sym typeface="Inria Serif"/>
              </a:rPr>
              <a:t>https://www.neondystopia.com/what-is-cyberpunk/</a:t>
            </a:r>
            <a:endParaRPr sz="800" b="1">
              <a:solidFill>
                <a:srgbClr val="88957F"/>
              </a:solidFill>
              <a:latin typeface="Inria Serif"/>
              <a:ea typeface="Inria Serif"/>
              <a:cs typeface="Inria Serif"/>
              <a:sym typeface="Inria Serif"/>
            </a:endParaRPr>
          </a:p>
          <a:p>
            <a:pPr marL="457200" lvl="0" indent="-355600" algn="l" rtl="0">
              <a:spcBef>
                <a:spcPts val="1000"/>
              </a:spcBef>
              <a:spcAft>
                <a:spcPts val="0"/>
              </a:spcAft>
              <a:buClr>
                <a:srgbClr val="E2D1C2"/>
              </a:buClr>
              <a:buSzPts val="2000"/>
              <a:buFont typeface="Inria Serif Light"/>
              <a:buChar char="-"/>
            </a:pPr>
            <a:r>
              <a:rPr lang="en"/>
              <a:t>“Who Wrote It”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69cbca17a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169cbca17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Metaphors: from real life to religion (multiple layers of meaning in cyberspace and in the Qur’an) and from religion to real life (ideas of unseen in the Jinn/God and in real life in Alif/Dina)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manifests through genre and the theme of veiling</a:t>
            </a:r>
            <a:endParaRPr/>
          </a:p>
          <a:p>
            <a:pPr marL="0" lvl="0" indent="0" algn="l" rtl="0">
              <a:spcBef>
                <a:spcPts val="0"/>
              </a:spcBef>
              <a:spcAft>
                <a:spcPts val="0"/>
              </a:spcAft>
              <a:buNone/>
            </a:pPr>
            <a:r>
              <a:rPr lang="en"/>
              <a:t>Uses genre to accomplish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17e652a1c2_0_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17e652a1c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5f391192_0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ed75ccf_01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5ed75ccf_02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d1f8ab7bf9_0_6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d1f8ab7bf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311150" algn="l" rtl="0">
              <a:spcBef>
                <a:spcPts val="0"/>
              </a:spcBef>
              <a:spcAft>
                <a:spcPts val="0"/>
              </a:spcAft>
              <a:buClr>
                <a:schemeClr val="dk1"/>
              </a:buClr>
              <a:buSzPts val="1300"/>
              <a:buFont typeface="Inria Serif Light"/>
              <a:buChar char="-"/>
            </a:pPr>
            <a:r>
              <a:rPr lang="en" sz="1300">
                <a:solidFill>
                  <a:schemeClr val="dk1"/>
                </a:solidFill>
                <a:latin typeface="Inria Serif Light"/>
                <a:ea typeface="Inria Serif Light"/>
                <a:cs typeface="Inria Serif Light"/>
                <a:sym typeface="Inria Serif Light"/>
              </a:rPr>
              <a:t>Cyberspace allows people to operate unseen. When Alif creates Tin Sari he says, “A hijab…I am hanging a curtain between us” (39).</a:t>
            </a:r>
            <a:endParaRPr sz="1300">
              <a:solidFill>
                <a:schemeClr val="dk1"/>
              </a:solidFill>
              <a:latin typeface="Inria Serif Light"/>
              <a:ea typeface="Inria Serif Light"/>
              <a:cs typeface="Inria Serif Light"/>
              <a:sym typeface="Inria Serif Light"/>
            </a:endParaRPr>
          </a:p>
          <a:p>
            <a:pPr marL="914400" lvl="1" indent="-311150" algn="l" rtl="0">
              <a:spcBef>
                <a:spcPts val="0"/>
              </a:spcBef>
              <a:spcAft>
                <a:spcPts val="0"/>
              </a:spcAft>
              <a:buClr>
                <a:schemeClr val="dk1"/>
              </a:buClr>
              <a:buSzPts val="1300"/>
              <a:buFont typeface="Inria Serif Light"/>
              <a:buChar char="-"/>
            </a:pPr>
            <a:r>
              <a:rPr lang="en" sz="1300">
                <a:solidFill>
                  <a:schemeClr val="dk1"/>
                </a:solidFill>
                <a:latin typeface="Inria Serif Light"/>
                <a:ea typeface="Inria Serif Light"/>
                <a:cs typeface="Inria Serif Light"/>
                <a:sym typeface="Inria Serif Light"/>
              </a:rPr>
              <a:t>People have opinions on Dina’s choice to veil.</a:t>
            </a:r>
            <a:endParaRPr sz="600">
              <a:solidFill>
                <a:schemeClr val="dk1"/>
              </a:solidFill>
              <a:latin typeface="Inria Serif Light"/>
              <a:ea typeface="Inria Serif Light"/>
              <a:cs typeface="Inria Serif Light"/>
              <a:sym typeface="Inria Serif Light"/>
            </a:endParaRPr>
          </a:p>
          <a:p>
            <a:pPr marL="914400" lvl="1" indent="-260350" algn="l" rtl="0">
              <a:spcBef>
                <a:spcPts val="0"/>
              </a:spcBef>
              <a:spcAft>
                <a:spcPts val="0"/>
              </a:spcAft>
              <a:buClr>
                <a:schemeClr val="dk1"/>
              </a:buClr>
              <a:buSzPts val="500"/>
              <a:buFont typeface="Inria Serif Light"/>
              <a:buChar char="-"/>
            </a:pPr>
            <a:r>
              <a:rPr lang="en" sz="1300">
                <a:solidFill>
                  <a:schemeClr val="dk1"/>
                </a:solidFill>
                <a:latin typeface="Inria Serif Light"/>
                <a:ea typeface="Inria Serif Light"/>
                <a:cs typeface="Inria Serif Light"/>
                <a:sym typeface="Inria Serif Light"/>
              </a:rPr>
              <a:t>The Jinn world: Vikram says, “You are seen and we are hidden” (108).</a:t>
            </a:r>
            <a:endParaRPr sz="1300">
              <a:solidFill>
                <a:schemeClr val="dk1"/>
              </a:solidFill>
              <a:latin typeface="Inria Serif Light"/>
              <a:ea typeface="Inria Serif Light"/>
              <a:cs typeface="Inria Serif Light"/>
              <a:sym typeface="Inria Serif Light"/>
            </a:endParaRPr>
          </a:p>
          <a:p>
            <a:pPr marL="914400" lvl="1" indent="-254000" algn="l" rtl="0">
              <a:spcBef>
                <a:spcPts val="0"/>
              </a:spcBef>
              <a:spcAft>
                <a:spcPts val="0"/>
              </a:spcAft>
              <a:buClr>
                <a:schemeClr val="dk1"/>
              </a:buClr>
              <a:buSzPts val="400"/>
              <a:buFont typeface="Inria Serif Light"/>
              <a:buChar char="-"/>
            </a:pPr>
            <a:r>
              <a:rPr lang="en" sz="1300">
                <a:solidFill>
                  <a:schemeClr val="dk1"/>
                </a:solidFill>
                <a:latin typeface="Inria Serif Light"/>
                <a:ea typeface="Inria Serif Light"/>
                <a:cs typeface="Inria Serif Light"/>
                <a:sym typeface="Inria Serif Light"/>
              </a:rPr>
              <a:t>Consider unseen knowledge: Abbas means Meteor (used to keep Jinn from gates of heaven and gaining knowledge), what you CAN know depends on who you are (jinn knowledge vs human - days vs nights (significance of Iren?), censors can’t understand fantasy books)</a:t>
            </a:r>
            <a:endParaRPr sz="1300">
              <a:solidFill>
                <a:schemeClr val="dk1"/>
              </a:solidFill>
              <a:latin typeface="Inria Serif Light"/>
              <a:ea typeface="Inria Serif Light"/>
              <a:cs typeface="Inria Serif Light"/>
              <a:sym typeface="Inria Serif Light"/>
            </a:endParaRPr>
          </a:p>
          <a:p>
            <a:pPr marL="914400" lvl="1" indent="-317500" algn="l" rtl="0">
              <a:spcBef>
                <a:spcPts val="0"/>
              </a:spcBef>
              <a:spcAft>
                <a:spcPts val="0"/>
              </a:spcAft>
              <a:buClr>
                <a:schemeClr val="dk1"/>
              </a:buClr>
              <a:buSzPts val="1400"/>
              <a:buFont typeface="Inria Serif Light"/>
              <a:buChar char="-"/>
            </a:pPr>
            <a:r>
              <a:rPr lang="en" sz="1400">
                <a:solidFill>
                  <a:schemeClr val="dk1"/>
                </a:solidFill>
                <a:latin typeface="Inria Serif Light"/>
                <a:ea typeface="Inria Serif Light"/>
                <a:cs typeface="Inria Serif Light"/>
                <a:sym typeface="Inria Serif Light"/>
              </a:rPr>
              <a:t>Language: The Qur’an has never been translated, yet its meaning has changed over time, Alif tries to translate the Alf Yeom into code but even the original translation was difficult (ch. 0), God is communicating in translation.</a:t>
            </a:r>
            <a:endParaRPr sz="1300">
              <a:solidFill>
                <a:schemeClr val="dk1"/>
              </a:solidFill>
              <a:latin typeface="Inria Serif Light"/>
              <a:ea typeface="Inria Serif Light"/>
              <a:cs typeface="Inria Serif Light"/>
              <a:sym typeface="Inria Serif Ligh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182d36531b_4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182d36531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323850" algn="l" rtl="0">
              <a:spcBef>
                <a:spcPts val="0"/>
              </a:spcBef>
              <a:spcAft>
                <a:spcPts val="0"/>
              </a:spcAft>
              <a:buClr>
                <a:schemeClr val="dk1"/>
              </a:buClr>
              <a:buSzPts val="1500"/>
              <a:buFont typeface="Inria Serif Light"/>
              <a:buChar char="-"/>
            </a:pPr>
            <a:r>
              <a:rPr lang="en" sz="1500">
                <a:solidFill>
                  <a:schemeClr val="dk1"/>
                </a:solidFill>
                <a:latin typeface="Inria Serif Light"/>
                <a:ea typeface="Inria Serif Light"/>
                <a:cs typeface="Inria Serif Light"/>
                <a:sym typeface="Inria Serif Light"/>
              </a:rPr>
              <a:t>Metaphors/false names are dangerous (but do they also provide protection? - Jinn can use your name against you, Alif was protected by his handle), Dina has no false name</a:t>
            </a:r>
            <a:endParaRPr sz="1500">
              <a:solidFill>
                <a:schemeClr val="dk1"/>
              </a:solidFill>
              <a:latin typeface="Inria Serif Light"/>
              <a:ea typeface="Inria Serif Light"/>
              <a:cs typeface="Inria Serif Light"/>
              <a:sym typeface="Inria Serif Light"/>
            </a:endParaRPr>
          </a:p>
          <a:p>
            <a:pPr marL="914400" lvl="1" indent="-342900" algn="l" rtl="0">
              <a:lnSpc>
                <a:spcPct val="115000"/>
              </a:lnSpc>
              <a:spcBef>
                <a:spcPts val="0"/>
              </a:spcBef>
              <a:spcAft>
                <a:spcPts val="0"/>
              </a:spcAft>
              <a:buClr>
                <a:srgbClr val="756F6F"/>
              </a:buClr>
              <a:buSzPts val="1800"/>
              <a:buFont typeface="Inria Serif Light"/>
              <a:buChar char="-"/>
            </a:pPr>
            <a:r>
              <a:rPr lang="en" sz="1500">
                <a:solidFill>
                  <a:srgbClr val="756F6F"/>
                </a:solidFill>
                <a:latin typeface="Inria Serif"/>
                <a:ea typeface="Inria Serif"/>
                <a:cs typeface="Inria Serif"/>
                <a:sym typeface="Inria Serif"/>
              </a:rPr>
              <a:t>Follow-up: Do metaphors hide things or do they point to that which is unseeable?</a:t>
            </a:r>
            <a:endParaRPr sz="1800">
              <a:solidFill>
                <a:srgbClr val="756F6F"/>
              </a:solidFill>
              <a:latin typeface="Inria Serif Light"/>
              <a:ea typeface="Inria Serif Light"/>
              <a:cs typeface="Inria Serif Light"/>
              <a:sym typeface="Inria Serif Light"/>
            </a:endParaRPr>
          </a:p>
          <a:p>
            <a:pPr marL="457200" lvl="0" indent="-323850" algn="l" rtl="0">
              <a:spcBef>
                <a:spcPts val="0"/>
              </a:spcBef>
              <a:spcAft>
                <a:spcPts val="0"/>
              </a:spcAft>
              <a:buClr>
                <a:schemeClr val="dk1"/>
              </a:buClr>
              <a:buSzPts val="1500"/>
              <a:buFont typeface="Inria Serif Light"/>
              <a:buChar char="-"/>
            </a:pPr>
            <a:r>
              <a:rPr lang="en" sz="1600" i="1">
                <a:solidFill>
                  <a:srgbClr val="71717A"/>
                </a:solidFill>
                <a:highlight>
                  <a:srgbClr val="FFFFFF"/>
                </a:highlight>
              </a:rPr>
              <a:t>“Metaphors are dangerous. Calling something by a false name changes it, and metaphor is just a fancy way of calling something by a false name.”</a:t>
            </a:r>
            <a:endParaRPr sz="1300">
              <a:solidFill>
                <a:schemeClr val="dk1"/>
              </a:solidFill>
              <a:latin typeface="Inria Serif Light"/>
              <a:ea typeface="Inria Serif Light"/>
              <a:cs typeface="Inria Serif Light"/>
              <a:sym typeface="Inria Serif Light"/>
            </a:endParaRPr>
          </a:p>
          <a:p>
            <a:pPr marL="914400" lvl="1" indent="-323850" algn="l" rtl="0">
              <a:lnSpc>
                <a:spcPct val="115000"/>
              </a:lnSpc>
              <a:spcBef>
                <a:spcPts val="0"/>
              </a:spcBef>
              <a:spcAft>
                <a:spcPts val="0"/>
              </a:spcAft>
              <a:buClr>
                <a:schemeClr val="dk1"/>
              </a:buClr>
              <a:buSzPts val="1500"/>
              <a:buFont typeface="Inria Serif Light"/>
              <a:buChar char="-"/>
            </a:pPr>
            <a:endParaRPr sz="1200">
              <a:solidFill>
                <a:schemeClr val="dk1"/>
              </a:solidFill>
              <a:latin typeface="Inria Serif"/>
              <a:ea typeface="Inria Serif"/>
              <a:cs typeface="Inria Serif"/>
              <a:sym typeface="Inria Serif"/>
            </a:endParaRPr>
          </a:p>
          <a:p>
            <a:pPr marL="914400" lvl="1" indent="-323850" algn="l" rtl="0">
              <a:spcBef>
                <a:spcPts val="0"/>
              </a:spcBef>
              <a:spcAft>
                <a:spcPts val="0"/>
              </a:spcAft>
              <a:buClr>
                <a:schemeClr val="dk1"/>
              </a:buClr>
              <a:buSzPts val="1500"/>
              <a:buFont typeface="Inria Serif Light"/>
              <a:buChar char="-"/>
            </a:pPr>
            <a:endParaRPr sz="1500">
              <a:solidFill>
                <a:schemeClr val="dk1"/>
              </a:solidFill>
              <a:latin typeface="Inria Serif Light"/>
              <a:ea typeface="Inria Serif Light"/>
              <a:cs typeface="Inria Serif Light"/>
              <a:sym typeface="Inria Serif Ligh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964b003c9a_0_54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964b003c9a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d1f8ab7bf9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d1f8ab7b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d1f8ab7bf9_0_1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d1f8ab7bf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Focuses largely on the U.S.’s actions there. Does not touch on Israel/Palestine</a:t>
            </a:r>
            <a:endParaRPr/>
          </a:p>
          <a:p>
            <a:pPr marL="0" lvl="0" indent="0" algn="l" rtl="0">
              <a:spcBef>
                <a:spcPts val="0"/>
              </a:spcBef>
              <a:spcAft>
                <a:spcPts val="0"/>
              </a:spcAft>
              <a:buNone/>
            </a:pPr>
            <a:endParaRPr/>
          </a:p>
          <a:p>
            <a:pPr marL="0" lvl="0" indent="0" algn="l" rtl="0">
              <a:spcBef>
                <a:spcPts val="0"/>
              </a:spcBef>
              <a:spcAft>
                <a:spcPts val="0"/>
              </a:spcAft>
              <a:buNone/>
            </a:pPr>
            <a:r>
              <a:rPr lang="en" sz="1050">
                <a:solidFill>
                  <a:srgbClr val="4D5156"/>
                </a:solidFill>
                <a:highlight>
                  <a:srgbClr val="FFFFFF"/>
                </a:highlight>
                <a:latin typeface="Roboto"/>
                <a:ea typeface="Roboto"/>
                <a:cs typeface="Roboto"/>
                <a:sym typeface="Roboto"/>
              </a:rPr>
              <a:t>The Organization of the Petroleum Exporting Countries</a:t>
            </a:r>
            <a:endParaRPr/>
          </a:p>
          <a:p>
            <a:pPr marL="0" lvl="0" indent="0" algn="l" rtl="0">
              <a:spcBef>
                <a:spcPts val="0"/>
              </a:spcBef>
              <a:spcAft>
                <a:spcPts val="0"/>
              </a:spcAft>
              <a:buNone/>
            </a:pPr>
            <a:endParaRPr/>
          </a:p>
          <a:p>
            <a:pPr marL="0" lvl="0" indent="0" algn="l" rtl="0">
              <a:spcBef>
                <a:spcPts val="0"/>
              </a:spcBef>
              <a:spcAft>
                <a:spcPts val="0"/>
              </a:spcAft>
              <a:buNone/>
            </a:pPr>
            <a:r>
              <a:rPr lang="en"/>
              <a:t>http://www.pbs.org/wgbh/globalconnections/mideast/questions/uspolicy/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Very limited recap of events. Not all positive outcomes - often more violence and instability, and sometimes new leaders took over who were just as dictatorial.</a:t>
            </a:r>
            <a:endParaRPr/>
          </a:p>
          <a:p>
            <a:pPr marL="0" lvl="0" indent="0" algn="l" rtl="0">
              <a:spcBef>
                <a:spcPts val="0"/>
              </a:spcBef>
              <a:spcAft>
                <a:spcPts val="0"/>
              </a:spcAft>
              <a:buNone/>
            </a:pPr>
            <a:endParaRPr/>
          </a:p>
          <a:p>
            <a:pPr marL="0" lvl="0" indent="0" algn="l" rtl="0">
              <a:spcBef>
                <a:spcPts val="0"/>
              </a:spcBef>
              <a:spcAft>
                <a:spcPts val="0"/>
              </a:spcAft>
              <a:buNone/>
            </a:pPr>
            <a:r>
              <a:rPr lang="en"/>
              <a:t>Alif: “I wanted Alif to be right. I had a terrible feeling the Hand was right. But I was going to write the happy ending anyway. I cannot tell you what a joy it was to have the happy ending turn out to be right in the real world.” - G.W.W</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https://www.aljazeera.com/news/2020/12/17/what-is-the-arab-spring-and-how-did-it-start</a:t>
            </a:r>
            <a:endParaRPr/>
          </a:p>
          <a:p>
            <a:pPr marL="0" lvl="0" indent="0" algn="l" rtl="0">
              <a:spcBef>
                <a:spcPts val="0"/>
              </a:spcBef>
              <a:spcAft>
                <a:spcPts val="0"/>
              </a:spcAft>
              <a:buNone/>
            </a:pPr>
            <a:r>
              <a:rPr lang="en" u="sng">
                <a:solidFill>
                  <a:schemeClr val="hlink"/>
                </a:solidFill>
                <a:hlinkClick r:id="rId4"/>
              </a:rPr>
              <a:t>https://archive.thinkprogress.org/alif-the-unseen-author-g-willow-wilson-on-fantasy-in-dictatorships-cross-cultural-understanding-and-4011790ade68/</a:t>
            </a:r>
            <a:endParaRPr/>
          </a:p>
          <a:p>
            <a:pPr marL="0" lvl="0" indent="0" algn="l" rtl="0">
              <a:spcBef>
                <a:spcPts val="0"/>
              </a:spcBef>
              <a:spcAft>
                <a:spcPts val="0"/>
              </a:spcAft>
              <a:buNone/>
            </a:pPr>
            <a:r>
              <a:rPr lang="en" u="sng">
                <a:solidFill>
                  <a:schemeClr val="hlink"/>
                </a:solidFill>
                <a:hlinkClick r:id="rId5"/>
              </a:rPr>
              <a:t>https://www.brookings.edu/blog/future-development/2016/03/18/middle-class-dynamics-and-the-arab-spring/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d1f8ab7bf9_0_4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d1f8ab7bf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Emphasize that the Middle East is not a monolith</a:t>
            </a:r>
            <a:endParaRPr/>
          </a:p>
          <a:p>
            <a:pPr marL="0" lvl="0" indent="0" algn="l" rtl="0">
              <a:spcBef>
                <a:spcPts val="0"/>
              </a:spcBef>
              <a:spcAft>
                <a:spcPts val="0"/>
              </a:spcAft>
              <a:buNone/>
            </a:pPr>
            <a:endParaRPr/>
          </a:p>
          <a:p>
            <a:pPr marL="0" lvl="0" indent="0" algn="l" rtl="0">
              <a:spcBef>
                <a:spcPts val="0"/>
              </a:spcBef>
              <a:spcAft>
                <a:spcPts val="0"/>
              </a:spcAft>
              <a:buNone/>
            </a:pPr>
            <a:r>
              <a:rPr lang="en"/>
              <a:t>Division within middle class - despite the fact that some countries had growing middle classes and some didn’t, all people in the middle classes were dissatisfied in some way. And most had divisions in political and social views within the middle class itself, such as in Tunisia and Syria.</a:t>
            </a:r>
            <a:endParaRPr/>
          </a:p>
          <a:p>
            <a:pPr marL="0" lvl="0" indent="0" algn="l" rtl="0">
              <a:spcBef>
                <a:spcPts val="0"/>
              </a:spcBef>
              <a:spcAft>
                <a:spcPts val="0"/>
              </a:spcAft>
              <a:buNone/>
            </a:pPr>
            <a:endParaRPr/>
          </a:p>
          <a:p>
            <a:pPr marL="0" lvl="0" indent="0" algn="l" rtl="0">
              <a:spcBef>
                <a:spcPts val="0"/>
              </a:spcBef>
              <a:spcAft>
                <a:spcPts val="0"/>
              </a:spcAft>
              <a:buNone/>
            </a:pPr>
            <a:r>
              <a:rPr lang="en"/>
              <a:t>Class in Alif - people become disunified eventually, someone rips off Intisar’s headscarf.</a:t>
            </a:r>
            <a:endParaRPr/>
          </a:p>
          <a:p>
            <a:pPr marL="0" lvl="0" indent="0" algn="l" rtl="0">
              <a:spcBef>
                <a:spcPts val="0"/>
              </a:spcBef>
              <a:spcAft>
                <a:spcPts val="0"/>
              </a:spcAft>
              <a:buNone/>
            </a:pPr>
            <a:r>
              <a:rPr lang="en"/>
              <a:t>Abdullah said, “the City “is divided into three parts: old money, new money, and no money”’</a:t>
            </a:r>
            <a:endParaRPr/>
          </a:p>
          <a:p>
            <a:pPr marL="0" lvl="0" indent="0" algn="l" rtl="0">
              <a:spcBef>
                <a:spcPts val="0"/>
              </a:spcBef>
              <a:spcAft>
                <a:spcPts val="0"/>
              </a:spcAft>
              <a:buNone/>
            </a:pPr>
            <a:endParaRPr/>
          </a:p>
          <a:p>
            <a:pPr marL="0" lvl="0" indent="0" algn="l" rtl="0">
              <a:spcBef>
                <a:spcPts val="0"/>
              </a:spcBef>
              <a:spcAft>
                <a:spcPts val="0"/>
              </a:spcAft>
              <a:buNone/>
            </a:pPr>
            <a:r>
              <a:rPr lang="en"/>
              <a:t>Race: India, Pakistan, Bangladesh. ME countries had smaller populations/fewer workers. Created divide between these races and the Arab races in terms of class (and race).</a:t>
            </a:r>
            <a:endParaRPr/>
          </a:p>
          <a:p>
            <a:pPr marL="0" lvl="0" indent="0" algn="l" rtl="0">
              <a:spcBef>
                <a:spcPts val="0"/>
              </a:spcBef>
              <a:spcAft>
                <a:spcPts val="0"/>
              </a:spcAft>
              <a:buNone/>
            </a:pPr>
            <a:endParaRPr/>
          </a:p>
          <a:p>
            <a:pPr marL="0" lvl="0" indent="0" algn="l" rtl="0">
              <a:spcBef>
                <a:spcPts val="0"/>
              </a:spcBef>
              <a:spcAft>
                <a:spcPts val="0"/>
              </a:spcAft>
              <a:buNone/>
            </a:pPr>
            <a:r>
              <a:rPr lang="en"/>
              <a:t>Race: In April 2020, an Emirati online celebrity, Tariq al Meyhas, sparked controversy when he posted a video arguing that the term “migrant workers” refers only to Asians (Indians and Bengalis) and not Arabs (Egyptians and Sudanese) who should be treated like “brothers.”</a:t>
            </a:r>
            <a:endParaRPr/>
          </a:p>
          <a:p>
            <a:pPr marL="0" lvl="0" indent="0" algn="l" rtl="0">
              <a:spcBef>
                <a:spcPts val="0"/>
              </a:spcBef>
              <a:spcAft>
                <a:spcPts val="0"/>
              </a:spcAft>
              <a:buNone/>
            </a:pPr>
            <a:endParaRPr/>
          </a:p>
          <a:p>
            <a:pPr marL="0" lvl="0" indent="0" algn="l" rtl="0">
              <a:spcBef>
                <a:spcPts val="0"/>
              </a:spcBef>
              <a:spcAft>
                <a:spcPts val="0"/>
              </a:spcAft>
              <a:buNone/>
            </a:pPr>
            <a:r>
              <a:rPr lang="en"/>
              <a:t>Race in Alif: Alif says to Dina: “</a:t>
            </a:r>
            <a:r>
              <a:rPr lang="en" i="1">
                <a:solidFill>
                  <a:schemeClr val="dk1"/>
                </a:solidFill>
              </a:rPr>
              <a:t>You know what I meant. Gulf Arabs and all that. Egyptians aren’t really Arabs, not in the same way. You’re imported labor, just like us.”</a:t>
            </a:r>
            <a:endParaRPr i="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b="1" u="sng">
                <a:solidFill>
                  <a:schemeClr val="hlink"/>
                </a:solidFill>
                <a:hlinkClick r:id="rId3"/>
              </a:rPr>
              <a:t>https://www.brookings.edu/blog/future-development/2016/03/18/middle-class-dynamics-and-the-arab-spring/</a:t>
            </a:r>
            <a:endParaRPr b="1"/>
          </a:p>
          <a:p>
            <a:pPr marL="0" lvl="0" indent="0" algn="l" rtl="0">
              <a:spcBef>
                <a:spcPts val="0"/>
              </a:spcBef>
              <a:spcAft>
                <a:spcPts val="0"/>
              </a:spcAft>
              <a:buNone/>
            </a:pPr>
            <a:endParaRPr b="1"/>
          </a:p>
          <a:p>
            <a:pPr marL="0" lvl="0" indent="0" algn="l" rtl="0">
              <a:spcBef>
                <a:spcPts val="0"/>
              </a:spcBef>
              <a:spcAft>
                <a:spcPts val="0"/>
              </a:spcAft>
              <a:buNone/>
            </a:pPr>
            <a:r>
              <a:rPr lang="en" b="1" u="sng">
                <a:solidFill>
                  <a:schemeClr val="hlink"/>
                </a:solidFill>
                <a:hlinkClick r:id="rId4"/>
              </a:rPr>
              <a:t>https://www.indiatimes.com/explainers/news/indians-migrants-in-gulf-countries-551901.html</a:t>
            </a:r>
            <a:endParaRPr b="1"/>
          </a:p>
          <a:p>
            <a:pPr marL="0" lvl="0" indent="0" algn="l" rtl="0">
              <a:spcBef>
                <a:spcPts val="0"/>
              </a:spcBef>
              <a:spcAft>
                <a:spcPts val="0"/>
              </a:spcAft>
              <a:buNone/>
            </a:pPr>
            <a:endParaRPr b="1"/>
          </a:p>
          <a:p>
            <a:pPr marL="0" lvl="0" indent="0" algn="l" rtl="0">
              <a:spcBef>
                <a:spcPts val="0"/>
              </a:spcBef>
              <a:spcAft>
                <a:spcPts val="0"/>
              </a:spcAft>
              <a:buNone/>
            </a:pPr>
            <a:r>
              <a:rPr lang="en" b="1" u="sng">
                <a:solidFill>
                  <a:schemeClr val="hlink"/>
                </a:solidFill>
                <a:hlinkClick r:id="rId5"/>
              </a:rPr>
              <a:t>https://merip.org/2021/06/who-is-indian-in-the-gulf-race-labor-and-citizenship/</a:t>
            </a:r>
            <a:endParaRPr b="1"/>
          </a:p>
          <a:p>
            <a:pPr marL="0" lvl="0" indent="0" algn="l" rtl="0">
              <a:spcBef>
                <a:spcPts val="0"/>
              </a:spcBef>
              <a:spcAft>
                <a:spcPts val="0"/>
              </a:spcAft>
              <a:buNone/>
            </a:pP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d1f8ab7bf9_0_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d1f8ab7bf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 we think about Wilson’s characterization of Americans as being half-in and half-out? What would Vikram say about Indigenous Americans/Voodoo culture (is Wilson’s bias as a White woman making Americans seem like a White monolith?)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d1f8ab7bf9_2_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d1f8ab7bf9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d1f8ab7bf9_2_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d1f8ab7bf9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Lead with quote from Quran </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2571750"/>
            <a:ext cx="9144000" cy="257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02900" y="1361354"/>
            <a:ext cx="3724500" cy="11598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 name="Google Shape;12;p2"/>
          <p:cNvSpPr/>
          <p:nvPr/>
        </p:nvSpPr>
        <p:spPr>
          <a:xfrm>
            <a:off x="8227900" y="-1675"/>
            <a:ext cx="916200" cy="916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55"/>
        <p:cNvGrpSpPr/>
        <p:nvPr/>
      </p:nvGrpSpPr>
      <p:grpSpPr>
        <a:xfrm>
          <a:off x="0" y="0"/>
          <a:ext cx="0" cy="0"/>
          <a:chOff x="0" y="0"/>
          <a:chExt cx="0" cy="0"/>
        </a:xfrm>
      </p:grpSpPr>
      <p:sp>
        <p:nvSpPr>
          <p:cNvPr id="56" name="Google Shape;56;p11"/>
          <p:cNvSpPr/>
          <p:nvPr/>
        </p:nvSpPr>
        <p:spPr>
          <a:xfrm>
            <a:off x="0" y="0"/>
            <a:ext cx="9144000" cy="5143500"/>
          </a:xfrm>
          <a:prstGeom prst="frame">
            <a:avLst>
              <a:gd name="adj1" fmla="val 884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transparent frame">
  <p:cSld name="BLANK_1">
    <p:bg>
      <p:bgPr>
        <a:solidFill>
          <a:schemeClr val="lt1"/>
        </a:solidFill>
        <a:effectLst/>
      </p:bgPr>
    </p:bg>
    <p:spTree>
      <p:nvGrpSpPr>
        <p:cNvPr id="1" name="Shape 58"/>
        <p:cNvGrpSpPr/>
        <p:nvPr/>
      </p:nvGrpSpPr>
      <p:grpSpPr>
        <a:xfrm>
          <a:off x="0" y="0"/>
          <a:ext cx="0" cy="0"/>
          <a:chOff x="0" y="0"/>
          <a:chExt cx="0" cy="0"/>
        </a:xfrm>
      </p:grpSpPr>
      <p:sp>
        <p:nvSpPr>
          <p:cNvPr id="59" name="Google Shape;59;p12"/>
          <p:cNvSpPr/>
          <p:nvPr/>
        </p:nvSpPr>
        <p:spPr>
          <a:xfrm>
            <a:off x="0" y="0"/>
            <a:ext cx="9144000" cy="5143500"/>
          </a:xfrm>
          <a:prstGeom prst="frame">
            <a:avLst>
              <a:gd name="adj1" fmla="val 8849"/>
            </a:avLst>
          </a:prstGeom>
          <a:solidFill>
            <a:srgbClr val="3B1106">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2"/>
          <p:cNvSpPr txBox="1">
            <a:spLocks noGrp="1"/>
          </p:cNvSpPr>
          <p:nvPr>
            <p:ph type="sldNum" idx="12"/>
          </p:nvPr>
        </p:nvSpPr>
        <p:spPr>
          <a:xfrm>
            <a:off x="8688300" y="4687750"/>
            <a:ext cx="455700" cy="455700"/>
          </a:xfrm>
          <a:prstGeom prst="rect">
            <a:avLst/>
          </a:prstGeom>
          <a:solidFill>
            <a:srgbClr val="3B1106">
              <a:alpha val="6150"/>
            </a:srgbClr>
          </a:solidFill>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2"/>
        </a:solidFill>
        <a:effectLst/>
      </p:bgPr>
    </p:bg>
    <p:spTree>
      <p:nvGrpSpPr>
        <p:cNvPr id="1" name="Shape 13"/>
        <p:cNvGrpSpPr/>
        <p:nvPr/>
      </p:nvGrpSpPr>
      <p:grpSpPr>
        <a:xfrm>
          <a:off x="0" y="0"/>
          <a:ext cx="0" cy="0"/>
          <a:chOff x="0" y="0"/>
          <a:chExt cx="0" cy="0"/>
        </a:xfrm>
      </p:grpSpPr>
      <p:sp>
        <p:nvSpPr>
          <p:cNvPr id="14" name="Google Shape;14;p3"/>
          <p:cNvSpPr/>
          <p:nvPr/>
        </p:nvSpPr>
        <p:spPr>
          <a:xfrm>
            <a:off x="0" y="2571750"/>
            <a:ext cx="9144000" cy="2571900"/>
          </a:xfrm>
          <a:prstGeom prst="rect">
            <a:avLst/>
          </a:prstGeom>
          <a:solidFill>
            <a:srgbClr val="3B1106">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702900" y="1233658"/>
            <a:ext cx="4746000" cy="11598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6" name="Google Shape;16;p3"/>
          <p:cNvSpPr txBox="1">
            <a:spLocks noGrp="1"/>
          </p:cNvSpPr>
          <p:nvPr>
            <p:ph type="subTitle" idx="1"/>
          </p:nvPr>
        </p:nvSpPr>
        <p:spPr>
          <a:xfrm>
            <a:off x="702900" y="2787333"/>
            <a:ext cx="4746000" cy="299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400"/>
              <a:buNone/>
              <a:defRPr sz="1400"/>
            </a:lvl1pPr>
            <a:lvl2pPr lvl="1" rtl="0">
              <a:spcBef>
                <a:spcPts val="600"/>
              </a:spcBef>
              <a:spcAft>
                <a:spcPts val="0"/>
              </a:spcAft>
              <a:buClr>
                <a:schemeClr val="dk1"/>
              </a:buClr>
              <a:buSzPts val="1400"/>
              <a:buNone/>
              <a:defRPr sz="1400"/>
            </a:lvl2pPr>
            <a:lvl3pPr lvl="2" rtl="0">
              <a:spcBef>
                <a:spcPts val="600"/>
              </a:spcBef>
              <a:spcAft>
                <a:spcPts val="0"/>
              </a:spcAft>
              <a:buClr>
                <a:schemeClr val="dk1"/>
              </a:buClr>
              <a:buSzPts val="1400"/>
              <a:buNone/>
              <a:defRPr sz="1400"/>
            </a:lvl3pPr>
            <a:lvl4pPr lvl="3" rtl="0">
              <a:spcBef>
                <a:spcPts val="600"/>
              </a:spcBef>
              <a:spcAft>
                <a:spcPts val="0"/>
              </a:spcAft>
              <a:buSzPts val="1400"/>
              <a:buNone/>
              <a:defRPr sz="1400"/>
            </a:lvl4pPr>
            <a:lvl5pPr lvl="4" rtl="0">
              <a:spcBef>
                <a:spcPts val="600"/>
              </a:spcBef>
              <a:spcAft>
                <a:spcPts val="0"/>
              </a:spcAft>
              <a:buSzPts val="1400"/>
              <a:buNone/>
              <a:defRPr sz="1400"/>
            </a:lvl5pPr>
            <a:lvl6pPr lvl="5" rtl="0">
              <a:spcBef>
                <a:spcPts val="600"/>
              </a:spcBef>
              <a:spcAft>
                <a:spcPts val="0"/>
              </a:spcAft>
              <a:buSzPts val="1400"/>
              <a:buNone/>
              <a:defRPr sz="1400"/>
            </a:lvl6pPr>
            <a:lvl7pPr lvl="6" rtl="0">
              <a:spcBef>
                <a:spcPts val="600"/>
              </a:spcBef>
              <a:spcAft>
                <a:spcPts val="0"/>
              </a:spcAft>
              <a:buSzPts val="1400"/>
              <a:buNone/>
              <a:defRPr sz="1400"/>
            </a:lvl7pPr>
            <a:lvl8pPr lvl="7" rtl="0">
              <a:spcBef>
                <a:spcPts val="600"/>
              </a:spcBef>
              <a:spcAft>
                <a:spcPts val="0"/>
              </a:spcAft>
              <a:buSzPts val="1400"/>
              <a:buNone/>
              <a:defRPr sz="1400"/>
            </a:lvl8pPr>
            <a:lvl9pPr lvl="8" rtl="0">
              <a:spcBef>
                <a:spcPts val="600"/>
              </a:spcBef>
              <a:spcAft>
                <a:spcPts val="600"/>
              </a:spcAft>
              <a:buSzPts val="1400"/>
              <a:buNone/>
              <a:defRPr sz="1400"/>
            </a:lvl9pPr>
          </a:lstStyle>
          <a:p>
            <a:endParaRPr/>
          </a:p>
        </p:txBody>
      </p:sp>
      <p:sp>
        <p:nvSpPr>
          <p:cNvPr id="17" name="Google Shape;17;p3"/>
          <p:cNvSpPr/>
          <p:nvPr/>
        </p:nvSpPr>
        <p:spPr>
          <a:xfrm>
            <a:off x="5928400" y="916150"/>
            <a:ext cx="2299500" cy="3311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8" name="Google Shape;18;p3"/>
          <p:cNvSpPr/>
          <p:nvPr/>
        </p:nvSpPr>
        <p:spPr>
          <a:xfrm>
            <a:off x="8227900" y="4227300"/>
            <a:ext cx="916200" cy="916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1"/>
        </a:solidFill>
        <a:effectLst/>
      </p:bgPr>
    </p:bg>
    <p:spTree>
      <p:nvGrpSpPr>
        <p:cNvPr id="1" name="Shape 19"/>
        <p:cNvGrpSpPr/>
        <p:nvPr/>
      </p:nvGrpSpPr>
      <p:grpSpPr>
        <a:xfrm>
          <a:off x="0" y="0"/>
          <a:ext cx="0" cy="0"/>
          <a:chOff x="0" y="0"/>
          <a:chExt cx="0" cy="0"/>
        </a:xfrm>
      </p:grpSpPr>
      <p:sp>
        <p:nvSpPr>
          <p:cNvPr id="20" name="Google Shape;20;p4"/>
          <p:cNvSpPr/>
          <p:nvPr/>
        </p:nvSpPr>
        <p:spPr>
          <a:xfrm>
            <a:off x="2307300" y="921000"/>
            <a:ext cx="6836700" cy="4222500"/>
          </a:xfrm>
          <a:prstGeom prst="rect">
            <a:avLst/>
          </a:prstGeom>
          <a:solidFill>
            <a:srgbClr val="3B1106">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lvl1pPr marL="457200" lvl="0" indent="-431800" rtl="0">
              <a:spcBef>
                <a:spcPts val="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1pPr>
            <a:lvl2pPr marL="914400" lvl="1"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2pPr>
            <a:lvl3pPr marL="1371600" lvl="2"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3pPr>
            <a:lvl4pPr marL="1828800" lvl="3"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4pPr>
            <a:lvl5pPr marL="2286000" lvl="4"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5pPr>
            <a:lvl6pPr marL="2743200" lvl="5"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6pPr>
            <a:lvl7pPr marL="3200400" lvl="6"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7pPr>
            <a:lvl8pPr marL="3657600" lvl="7"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8pPr>
            <a:lvl9pPr marL="4114800" lvl="8" indent="-431800" rtl="0">
              <a:spcBef>
                <a:spcPts val="600"/>
              </a:spcBef>
              <a:spcAft>
                <a:spcPts val="600"/>
              </a:spcAft>
              <a:buClr>
                <a:schemeClr val="lt1"/>
              </a:buClr>
              <a:buSzPts val="3200"/>
              <a:buFont typeface="Inria Serif"/>
              <a:buChar char="■"/>
              <a:defRPr sz="3200" i="1">
                <a:solidFill>
                  <a:schemeClr val="lt1"/>
                </a:solidFill>
                <a:latin typeface="Inria Serif"/>
                <a:ea typeface="Inria Serif"/>
                <a:cs typeface="Inria Serif"/>
                <a:sym typeface="Inria Serif"/>
              </a:defRPr>
            </a:lvl9pPr>
          </a:lstStyle>
          <a:p>
            <a:endParaRPr/>
          </a:p>
        </p:txBody>
      </p:sp>
      <p:sp>
        <p:nvSpPr>
          <p:cNvPr id="22" name="Google Shape;22;p4"/>
          <p:cNvSpPr txBox="1"/>
          <p:nvPr/>
        </p:nvSpPr>
        <p:spPr>
          <a:xfrm>
            <a:off x="213450" y="600536"/>
            <a:ext cx="1957200" cy="6537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9600" b="1">
                <a:solidFill>
                  <a:schemeClr val="lt2"/>
                </a:solidFill>
                <a:latin typeface="Inria Serif"/>
                <a:ea typeface="Inria Serif"/>
                <a:cs typeface="Inria Serif"/>
                <a:sym typeface="Inria Serif"/>
              </a:rPr>
              <a:t>“</a:t>
            </a:r>
            <a:endParaRPr sz="9600" b="1">
              <a:solidFill>
                <a:schemeClr val="lt2"/>
              </a:solidFill>
              <a:latin typeface="Inria Serif"/>
              <a:ea typeface="Inria Serif"/>
              <a:cs typeface="Inria Serif"/>
              <a:sym typeface="Inria Serif"/>
            </a:endParaRPr>
          </a:p>
        </p:txBody>
      </p:sp>
      <p:sp>
        <p:nvSpPr>
          <p:cNvPr id="23" name="Google Shape;23;p4"/>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27" name="Google Shape;27;p5"/>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600"/>
              </a:spcBef>
              <a:spcAft>
                <a:spcPts val="0"/>
              </a:spcAft>
              <a:buSzPts val="2000"/>
              <a:buChar char="▪"/>
              <a:defRPr/>
            </a:lvl2pPr>
            <a:lvl3pPr marL="1371600" lvl="2" indent="-355600" rtl="0">
              <a:spcBef>
                <a:spcPts val="600"/>
              </a:spcBef>
              <a:spcAft>
                <a:spcPts val="0"/>
              </a:spcAft>
              <a:buSzPts val="20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355600" rtl="0">
              <a:spcBef>
                <a:spcPts val="600"/>
              </a:spcBef>
              <a:spcAft>
                <a:spcPts val="0"/>
              </a:spcAft>
              <a:buSzPts val="2000"/>
              <a:buChar char="■"/>
              <a:defRPr/>
            </a:lvl6pPr>
            <a:lvl7pPr marL="3200400" lvl="6" indent="-355600" rtl="0">
              <a:spcBef>
                <a:spcPts val="600"/>
              </a:spcBef>
              <a:spcAft>
                <a:spcPts val="0"/>
              </a:spcAft>
              <a:buSzPts val="2000"/>
              <a:buChar char="●"/>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28" name="Google Shape;28;p5"/>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29"/>
        <p:cNvGrpSpPr/>
        <p:nvPr/>
      </p:nvGrpSpPr>
      <p:grpSpPr>
        <a:xfrm>
          <a:off x="0" y="0"/>
          <a:ext cx="0" cy="0"/>
          <a:chOff x="0" y="0"/>
          <a:chExt cx="0" cy="0"/>
        </a:xfrm>
      </p:grpSpPr>
      <p:sp>
        <p:nvSpPr>
          <p:cNvPr id="30" name="Google Shape;30;p6"/>
          <p:cNvSpPr/>
          <p:nvPr/>
        </p:nvSpPr>
        <p:spPr>
          <a:xfrm>
            <a:off x="457200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5700" y="1586238"/>
            <a:ext cx="3623100" cy="334800"/>
          </a:xfrm>
          <a:prstGeom prst="rect">
            <a:avLst/>
          </a:prstGeom>
        </p:spPr>
        <p:txBody>
          <a:bodyPr spcFirstLastPara="1" wrap="square" lIns="0" tIns="0" rIns="0" bIns="0" anchor="b"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32" name="Google Shape;32;p6"/>
          <p:cNvSpPr txBox="1">
            <a:spLocks noGrp="1"/>
          </p:cNvSpPr>
          <p:nvPr>
            <p:ph type="body" idx="1"/>
          </p:nvPr>
        </p:nvSpPr>
        <p:spPr>
          <a:xfrm>
            <a:off x="455700" y="2139163"/>
            <a:ext cx="3623100" cy="1418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600"/>
              </a:spcBef>
              <a:spcAft>
                <a:spcPts val="0"/>
              </a:spcAft>
              <a:buSzPts val="2000"/>
              <a:buChar char="▪"/>
              <a:defRPr/>
            </a:lvl2pPr>
            <a:lvl3pPr marL="1371600" lvl="2" indent="-355600" rtl="0">
              <a:spcBef>
                <a:spcPts val="600"/>
              </a:spcBef>
              <a:spcAft>
                <a:spcPts val="0"/>
              </a:spcAft>
              <a:buSzPts val="20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355600" rtl="0">
              <a:spcBef>
                <a:spcPts val="600"/>
              </a:spcBef>
              <a:spcAft>
                <a:spcPts val="0"/>
              </a:spcAft>
              <a:buSzPts val="2000"/>
              <a:buChar char="■"/>
              <a:defRPr/>
            </a:lvl6pPr>
            <a:lvl7pPr marL="3200400" lvl="6" indent="-355600" rtl="0">
              <a:spcBef>
                <a:spcPts val="600"/>
              </a:spcBef>
              <a:spcAft>
                <a:spcPts val="0"/>
              </a:spcAft>
              <a:buSzPts val="2000"/>
              <a:buChar char="●"/>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33" name="Google Shape;33;p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4"/>
        <p:cNvGrpSpPr/>
        <p:nvPr/>
      </p:nvGrpSpPr>
      <p:grpSpPr>
        <a:xfrm>
          <a:off x="0" y="0"/>
          <a:ext cx="0" cy="0"/>
          <a:chOff x="0" y="0"/>
          <a:chExt cx="0" cy="0"/>
        </a:xfrm>
      </p:grpSpPr>
      <p:sp>
        <p:nvSpPr>
          <p:cNvPr id="35" name="Google Shape;35;p7"/>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7"/>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37" name="Google Shape;37;p7"/>
          <p:cNvSpPr txBox="1">
            <a:spLocks noGrp="1"/>
          </p:cNvSpPr>
          <p:nvPr>
            <p:ph type="body" idx="1"/>
          </p:nvPr>
        </p:nvSpPr>
        <p:spPr>
          <a:xfrm>
            <a:off x="2794425" y="1376725"/>
            <a:ext cx="2754000" cy="3311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8" name="Google Shape;38;p7"/>
          <p:cNvSpPr txBox="1">
            <a:spLocks noGrp="1"/>
          </p:cNvSpPr>
          <p:nvPr>
            <p:ph type="body" idx="2"/>
          </p:nvPr>
        </p:nvSpPr>
        <p:spPr>
          <a:xfrm>
            <a:off x="5934401" y="1376725"/>
            <a:ext cx="2754000" cy="3311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9" name="Google Shape;39;p7"/>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0"/>
        <p:cNvGrpSpPr/>
        <p:nvPr/>
      </p:nvGrpSpPr>
      <p:grpSpPr>
        <a:xfrm>
          <a:off x="0" y="0"/>
          <a:ext cx="0" cy="0"/>
          <a:chOff x="0" y="0"/>
          <a:chExt cx="0" cy="0"/>
        </a:xfrm>
      </p:grpSpPr>
      <p:sp>
        <p:nvSpPr>
          <p:cNvPr id="41" name="Google Shape;41;p8"/>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43" name="Google Shape;43;p8"/>
          <p:cNvSpPr txBox="1">
            <a:spLocks noGrp="1"/>
          </p:cNvSpPr>
          <p:nvPr>
            <p:ph type="body" idx="1"/>
          </p:nvPr>
        </p:nvSpPr>
        <p:spPr>
          <a:xfrm>
            <a:off x="2762975" y="1376725"/>
            <a:ext cx="1845900" cy="3311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44" name="Google Shape;44;p8"/>
          <p:cNvSpPr txBox="1">
            <a:spLocks noGrp="1"/>
          </p:cNvSpPr>
          <p:nvPr>
            <p:ph type="body" idx="2"/>
          </p:nvPr>
        </p:nvSpPr>
        <p:spPr>
          <a:xfrm>
            <a:off x="4802737" y="1376725"/>
            <a:ext cx="1845900" cy="3311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45" name="Google Shape;45;p8"/>
          <p:cNvSpPr txBox="1">
            <a:spLocks noGrp="1"/>
          </p:cNvSpPr>
          <p:nvPr>
            <p:ph type="body" idx="3"/>
          </p:nvPr>
        </p:nvSpPr>
        <p:spPr>
          <a:xfrm>
            <a:off x="6842500" y="1376725"/>
            <a:ext cx="1845900" cy="3311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46" name="Google Shape;46;p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9"/>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50" name="Google Shape;50;p9"/>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2"/>
        </a:solidFill>
        <a:effectLst/>
      </p:bgPr>
    </p:bg>
    <p:spTree>
      <p:nvGrpSpPr>
        <p:cNvPr id="1" name="Shape 51"/>
        <p:cNvGrpSpPr/>
        <p:nvPr/>
      </p:nvGrpSpPr>
      <p:grpSpPr>
        <a:xfrm>
          <a:off x="0" y="0"/>
          <a:ext cx="0" cy="0"/>
          <a:chOff x="0" y="0"/>
          <a:chExt cx="0" cy="0"/>
        </a:xfrm>
      </p:grpSpPr>
      <p:sp>
        <p:nvSpPr>
          <p:cNvPr id="52" name="Google Shape;52;p10"/>
          <p:cNvSpPr/>
          <p:nvPr/>
        </p:nvSpPr>
        <p:spPr>
          <a:xfrm>
            <a:off x="2307300" y="0"/>
            <a:ext cx="6836700" cy="46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0"/>
          <p:cNvSpPr txBox="1">
            <a:spLocks noGrp="1"/>
          </p:cNvSpPr>
          <p:nvPr>
            <p:ph type="body" idx="1"/>
          </p:nvPr>
        </p:nvSpPr>
        <p:spPr>
          <a:xfrm>
            <a:off x="367825" y="3875252"/>
            <a:ext cx="1767300" cy="859500"/>
          </a:xfrm>
          <a:prstGeom prst="rect">
            <a:avLst/>
          </a:prstGeom>
        </p:spPr>
        <p:txBody>
          <a:bodyPr spcFirstLastPara="1" wrap="square" lIns="0" tIns="0" rIns="0" bIns="0" anchor="b" anchorCtr="0">
            <a:noAutofit/>
          </a:bodyPr>
          <a:lstStyle>
            <a:lvl1pPr marL="457200" lvl="0" indent="-228600" algn="r" rtl="0">
              <a:lnSpc>
                <a:spcPct val="100000"/>
              </a:lnSpc>
              <a:spcBef>
                <a:spcPts val="0"/>
              </a:spcBef>
              <a:spcAft>
                <a:spcPts val="0"/>
              </a:spcAft>
              <a:buClr>
                <a:schemeClr val="dk2"/>
              </a:buClr>
              <a:buSzPts val="1500"/>
              <a:buNone/>
              <a:defRPr sz="1500">
                <a:solidFill>
                  <a:schemeClr val="dk2"/>
                </a:solidFill>
              </a:defRPr>
            </a:lvl1pPr>
          </a:lstStyle>
          <a:p>
            <a:endParaRPr/>
          </a:p>
        </p:txBody>
      </p:sp>
      <p:sp>
        <p:nvSpPr>
          <p:cNvPr id="54" name="Google Shape;54;p10"/>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lvl1pPr lvl="0" algn="ctr" rtl="0">
              <a:buNone/>
              <a:defRPr sz="1300" b="1">
                <a:solidFill>
                  <a:schemeClr val="lt1"/>
                </a:solidFill>
                <a:latin typeface="Inria Serif"/>
                <a:ea typeface="Inria Serif"/>
                <a:cs typeface="Inria Serif"/>
                <a:sym typeface="Inria Serif"/>
              </a:defRPr>
            </a:lvl1pPr>
            <a:lvl2pPr lvl="1" algn="ctr" rtl="0">
              <a:buNone/>
              <a:defRPr sz="1300" b="1">
                <a:solidFill>
                  <a:schemeClr val="lt1"/>
                </a:solidFill>
                <a:latin typeface="Inria Serif"/>
                <a:ea typeface="Inria Serif"/>
                <a:cs typeface="Inria Serif"/>
                <a:sym typeface="Inria Serif"/>
              </a:defRPr>
            </a:lvl2pPr>
            <a:lvl3pPr lvl="2" algn="ctr" rtl="0">
              <a:buNone/>
              <a:defRPr sz="1300" b="1">
                <a:solidFill>
                  <a:schemeClr val="lt1"/>
                </a:solidFill>
                <a:latin typeface="Inria Serif"/>
                <a:ea typeface="Inria Serif"/>
                <a:cs typeface="Inria Serif"/>
                <a:sym typeface="Inria Serif"/>
              </a:defRPr>
            </a:lvl3pPr>
            <a:lvl4pPr lvl="3" algn="ctr" rtl="0">
              <a:buNone/>
              <a:defRPr sz="1300" b="1">
                <a:solidFill>
                  <a:schemeClr val="lt1"/>
                </a:solidFill>
                <a:latin typeface="Inria Serif"/>
                <a:ea typeface="Inria Serif"/>
                <a:cs typeface="Inria Serif"/>
                <a:sym typeface="Inria Serif"/>
              </a:defRPr>
            </a:lvl4pPr>
            <a:lvl5pPr lvl="4" algn="ctr" rtl="0">
              <a:buNone/>
              <a:defRPr sz="1300" b="1">
                <a:solidFill>
                  <a:schemeClr val="lt1"/>
                </a:solidFill>
                <a:latin typeface="Inria Serif"/>
                <a:ea typeface="Inria Serif"/>
                <a:cs typeface="Inria Serif"/>
                <a:sym typeface="Inria Serif"/>
              </a:defRPr>
            </a:lvl5pPr>
            <a:lvl6pPr lvl="5" algn="ctr" rtl="0">
              <a:buNone/>
              <a:defRPr sz="1300" b="1">
                <a:solidFill>
                  <a:schemeClr val="lt1"/>
                </a:solidFill>
                <a:latin typeface="Inria Serif"/>
                <a:ea typeface="Inria Serif"/>
                <a:cs typeface="Inria Serif"/>
                <a:sym typeface="Inria Serif"/>
              </a:defRPr>
            </a:lvl6pPr>
            <a:lvl7pPr lvl="6" algn="ctr" rtl="0">
              <a:buNone/>
              <a:defRPr sz="1300" b="1">
                <a:solidFill>
                  <a:schemeClr val="lt1"/>
                </a:solidFill>
                <a:latin typeface="Inria Serif"/>
                <a:ea typeface="Inria Serif"/>
                <a:cs typeface="Inria Serif"/>
                <a:sym typeface="Inria Serif"/>
              </a:defRPr>
            </a:lvl7pPr>
            <a:lvl8pPr lvl="7" algn="ctr" rtl="0">
              <a:buNone/>
              <a:defRPr sz="1300" b="1">
                <a:solidFill>
                  <a:schemeClr val="lt1"/>
                </a:solidFill>
                <a:latin typeface="Inria Serif"/>
                <a:ea typeface="Inria Serif"/>
                <a:cs typeface="Inria Serif"/>
                <a:sym typeface="Inria Serif"/>
              </a:defRPr>
            </a:lvl8pPr>
            <a:lvl9pPr lvl="8" algn="ctr" rtl="0">
              <a:buNone/>
              <a:defRPr sz="1300" b="1">
                <a:solidFill>
                  <a:schemeClr val="lt1"/>
                </a:solidFill>
                <a:latin typeface="Inria Serif"/>
                <a:ea typeface="Inria Serif"/>
                <a:cs typeface="Inria Serif"/>
                <a:sym typeface="Inria Serif"/>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455700" y="823775"/>
            <a:ext cx="1623900" cy="38640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1pPr>
            <a:lvl2pPr lvl="1"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2pPr>
            <a:lvl3pPr lvl="2"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3pPr>
            <a:lvl4pPr lvl="3"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4pPr>
            <a:lvl5pPr lvl="4"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5pPr>
            <a:lvl6pPr lvl="5"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6pPr>
            <a:lvl7pPr lvl="6"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7pPr>
            <a:lvl8pPr lvl="7"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8pPr>
            <a:lvl9pPr lvl="8" rtl="0">
              <a:lnSpc>
                <a:spcPct val="90000"/>
              </a:lnSpc>
              <a:spcBef>
                <a:spcPts val="0"/>
              </a:spcBef>
              <a:spcAft>
                <a:spcPts val="0"/>
              </a:spcAft>
              <a:buClr>
                <a:schemeClr val="accent1"/>
              </a:buClr>
              <a:buSzPts val="2200"/>
              <a:buFont typeface="Playfair Display Medium"/>
              <a:buNone/>
              <a:defRPr sz="2200">
                <a:solidFill>
                  <a:schemeClr val="accent1"/>
                </a:solidFill>
                <a:latin typeface="Playfair Display Medium"/>
                <a:ea typeface="Playfair Display Medium"/>
                <a:cs typeface="Playfair Display Medium"/>
                <a:sym typeface="Playfair Display Medium"/>
              </a:defRPr>
            </a:lvl9pPr>
          </a:lstStyle>
          <a:p>
            <a:endParaRPr/>
          </a:p>
        </p:txBody>
      </p:sp>
      <p:sp>
        <p:nvSpPr>
          <p:cNvPr id="8" name="Google Shape;8;p1"/>
          <p:cNvSpPr txBox="1">
            <a:spLocks noGrp="1"/>
          </p:cNvSpPr>
          <p:nvPr>
            <p:ph type="body" idx="1"/>
          </p:nvPr>
        </p:nvSpPr>
        <p:spPr>
          <a:xfrm>
            <a:off x="2763000" y="1376700"/>
            <a:ext cx="5925300" cy="33111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1pPr>
            <a:lvl2pPr marL="914400" lvl="1" indent="-355600" rtl="0">
              <a:lnSpc>
                <a:spcPct val="115000"/>
              </a:lnSpc>
              <a:spcBef>
                <a:spcPts val="60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2pPr>
            <a:lvl3pPr marL="1371600" lvl="2" indent="-355600" rtl="0">
              <a:lnSpc>
                <a:spcPct val="115000"/>
              </a:lnSpc>
              <a:spcBef>
                <a:spcPts val="60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3pPr>
            <a:lvl4pPr marL="1828800" lvl="3"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4pPr>
            <a:lvl5pPr marL="2286000" lvl="4"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5pPr>
            <a:lvl6pPr marL="2743200" lvl="5"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6pPr>
            <a:lvl7pPr marL="3200400" lvl="6"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7pPr>
            <a:lvl8pPr marL="3657600" lvl="7"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8pPr>
            <a:lvl9pPr marL="4114800" lvl="8" indent="-355600" rtl="0">
              <a:lnSpc>
                <a:spcPct val="115000"/>
              </a:lnSpc>
              <a:spcBef>
                <a:spcPts val="600"/>
              </a:spcBef>
              <a:spcAft>
                <a:spcPts val="60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3"/>
          <p:cNvSpPr txBox="1">
            <a:spLocks noGrp="1"/>
          </p:cNvSpPr>
          <p:nvPr>
            <p:ph type="ctrTitle"/>
          </p:nvPr>
        </p:nvSpPr>
        <p:spPr>
          <a:xfrm>
            <a:off x="472350" y="1361350"/>
            <a:ext cx="52224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5400"/>
              <a:t>Alif the Unseen</a:t>
            </a:r>
            <a:r>
              <a:rPr lang="en"/>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2"/>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t>Types of Jinn</a:t>
            </a:r>
            <a:endParaRPr sz="3000"/>
          </a:p>
        </p:txBody>
      </p:sp>
      <p:sp>
        <p:nvSpPr>
          <p:cNvPr id="157" name="Google Shape;157;p22"/>
          <p:cNvSpPr txBox="1">
            <a:spLocks noGrp="1"/>
          </p:cNvSpPr>
          <p:nvPr>
            <p:ph type="body" idx="1"/>
          </p:nvPr>
        </p:nvSpPr>
        <p:spPr>
          <a:xfrm>
            <a:off x="2762975" y="1376725"/>
            <a:ext cx="1845900" cy="1538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Effrit</a:t>
            </a:r>
            <a:endParaRPr/>
          </a:p>
          <a:p>
            <a:pPr marL="457200" lvl="0" indent="-330200" algn="l" rtl="0">
              <a:spcBef>
                <a:spcPts val="600"/>
              </a:spcBef>
              <a:spcAft>
                <a:spcPts val="0"/>
              </a:spcAft>
              <a:buSzPts val="1600"/>
              <a:buChar char="▫"/>
            </a:pPr>
            <a:r>
              <a:rPr lang="en"/>
              <a:t>Cunning, intelligent</a:t>
            </a:r>
            <a:endParaRPr/>
          </a:p>
          <a:p>
            <a:pPr marL="457200" lvl="0" indent="-330200" algn="l" rtl="0">
              <a:spcBef>
                <a:spcPts val="0"/>
              </a:spcBef>
              <a:spcAft>
                <a:spcPts val="0"/>
              </a:spcAft>
              <a:buSzPts val="1600"/>
              <a:buChar char="▫"/>
            </a:pPr>
            <a:r>
              <a:rPr lang="en"/>
              <a:t>Changeable</a:t>
            </a:r>
            <a:endParaRPr/>
          </a:p>
        </p:txBody>
      </p:sp>
      <p:sp>
        <p:nvSpPr>
          <p:cNvPr id="158" name="Google Shape;158;p22"/>
          <p:cNvSpPr txBox="1">
            <a:spLocks noGrp="1"/>
          </p:cNvSpPr>
          <p:nvPr>
            <p:ph type="body" idx="2"/>
          </p:nvPr>
        </p:nvSpPr>
        <p:spPr>
          <a:xfrm>
            <a:off x="4802725" y="1376725"/>
            <a:ext cx="1845900" cy="1538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Marid</a:t>
            </a:r>
            <a:endParaRPr/>
          </a:p>
          <a:p>
            <a:pPr marL="457200" lvl="0" indent="-330200" algn="l" rtl="0">
              <a:spcBef>
                <a:spcPts val="600"/>
              </a:spcBef>
              <a:spcAft>
                <a:spcPts val="0"/>
              </a:spcAft>
              <a:buSzPts val="1600"/>
              <a:buChar char="▫"/>
            </a:pPr>
            <a:r>
              <a:rPr lang="en"/>
              <a:t>Most powerful</a:t>
            </a:r>
            <a:endParaRPr/>
          </a:p>
          <a:p>
            <a:pPr marL="457200" lvl="0" indent="-330200" algn="l" rtl="0">
              <a:spcBef>
                <a:spcPts val="0"/>
              </a:spcBef>
              <a:spcAft>
                <a:spcPts val="0"/>
              </a:spcAft>
              <a:buSzPts val="1600"/>
              <a:buChar char="▫"/>
            </a:pPr>
            <a:r>
              <a:rPr lang="en"/>
              <a:t>Often male </a:t>
            </a:r>
            <a:endParaRPr/>
          </a:p>
        </p:txBody>
      </p:sp>
      <p:sp>
        <p:nvSpPr>
          <p:cNvPr id="159" name="Google Shape;159;p22"/>
          <p:cNvSpPr txBox="1">
            <a:spLocks noGrp="1"/>
          </p:cNvSpPr>
          <p:nvPr>
            <p:ph type="body" idx="3"/>
          </p:nvPr>
        </p:nvSpPr>
        <p:spPr>
          <a:xfrm>
            <a:off x="6842500" y="1376725"/>
            <a:ext cx="1845900" cy="33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Vetala</a:t>
            </a:r>
            <a:endParaRPr/>
          </a:p>
          <a:p>
            <a:pPr marL="457200" lvl="0" indent="-330200" algn="l" rtl="0">
              <a:spcBef>
                <a:spcPts val="600"/>
              </a:spcBef>
              <a:spcAft>
                <a:spcPts val="0"/>
              </a:spcAft>
              <a:buSzPts val="1600"/>
              <a:buChar char="▫"/>
            </a:pPr>
            <a:r>
              <a:rPr lang="en"/>
              <a:t>semi-evil</a:t>
            </a:r>
            <a:endParaRPr/>
          </a:p>
          <a:p>
            <a:pPr marL="457200" lvl="0" indent="-330200" algn="l" rtl="0">
              <a:spcBef>
                <a:spcPts val="0"/>
              </a:spcBef>
              <a:spcAft>
                <a:spcPts val="0"/>
              </a:spcAft>
              <a:buSzPts val="1600"/>
              <a:buChar char="▫"/>
            </a:pPr>
            <a:r>
              <a:rPr lang="en"/>
              <a:t>In Indian folklore</a:t>
            </a:r>
            <a:endParaRPr/>
          </a:p>
          <a:p>
            <a:pPr marL="457200" lvl="0" indent="-330200" algn="l" rtl="0">
              <a:spcBef>
                <a:spcPts val="0"/>
              </a:spcBef>
              <a:spcAft>
                <a:spcPts val="0"/>
              </a:spcAft>
              <a:buSzPts val="1600"/>
              <a:buChar char="▫"/>
            </a:pPr>
            <a:r>
              <a:rPr lang="en"/>
              <a:t>Possess human corpses </a:t>
            </a:r>
            <a:endParaRPr/>
          </a:p>
        </p:txBody>
      </p:sp>
      <p:sp>
        <p:nvSpPr>
          <p:cNvPr id="160" name="Google Shape;160;p22"/>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161" name="Google Shape;161;p22"/>
          <p:cNvSpPr txBox="1">
            <a:spLocks noGrp="1"/>
          </p:cNvSpPr>
          <p:nvPr>
            <p:ph type="body" idx="1"/>
          </p:nvPr>
        </p:nvSpPr>
        <p:spPr>
          <a:xfrm>
            <a:off x="2762950" y="3103025"/>
            <a:ext cx="1845900" cy="1584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Ghoul</a:t>
            </a:r>
            <a:endParaRPr/>
          </a:p>
          <a:p>
            <a:pPr marL="457200" lvl="0" indent="-330200" algn="l" rtl="0">
              <a:spcBef>
                <a:spcPts val="600"/>
              </a:spcBef>
              <a:spcAft>
                <a:spcPts val="0"/>
              </a:spcAft>
              <a:buSzPts val="1600"/>
              <a:buChar char="▫"/>
            </a:pPr>
            <a:r>
              <a:rPr lang="en"/>
              <a:t>Demonic </a:t>
            </a:r>
            <a:endParaRPr/>
          </a:p>
          <a:p>
            <a:pPr marL="457200" lvl="0" indent="-330200" algn="l" rtl="0">
              <a:spcBef>
                <a:spcPts val="0"/>
              </a:spcBef>
              <a:spcAft>
                <a:spcPts val="0"/>
              </a:spcAft>
              <a:buSzPts val="1600"/>
              <a:buChar char="▫"/>
            </a:pPr>
            <a:r>
              <a:rPr lang="en"/>
              <a:t>Incapable of goodness</a:t>
            </a:r>
            <a:endParaRPr/>
          </a:p>
        </p:txBody>
      </p:sp>
      <p:sp>
        <p:nvSpPr>
          <p:cNvPr id="162" name="Google Shape;162;p22"/>
          <p:cNvSpPr txBox="1">
            <a:spLocks noGrp="1"/>
          </p:cNvSpPr>
          <p:nvPr>
            <p:ph type="body" idx="1"/>
          </p:nvPr>
        </p:nvSpPr>
        <p:spPr>
          <a:xfrm>
            <a:off x="4802725" y="3103150"/>
            <a:ext cx="1845900" cy="1584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Sila</a:t>
            </a:r>
            <a:endParaRPr/>
          </a:p>
          <a:p>
            <a:pPr marL="457200" lvl="0" indent="-330200" algn="l" rtl="0">
              <a:spcBef>
                <a:spcPts val="600"/>
              </a:spcBef>
              <a:spcAft>
                <a:spcPts val="0"/>
              </a:spcAft>
              <a:buSzPts val="1600"/>
              <a:buChar char="▫"/>
            </a:pPr>
            <a:r>
              <a:rPr lang="en"/>
              <a:t>Shape-shifters </a:t>
            </a:r>
            <a:endParaRPr/>
          </a:p>
          <a:p>
            <a:pPr marL="457200" lvl="0" indent="-330200" algn="l" rtl="0">
              <a:spcBef>
                <a:spcPts val="0"/>
              </a:spcBef>
              <a:spcAft>
                <a:spcPts val="0"/>
              </a:spcAft>
              <a:buSzPts val="1600"/>
              <a:buChar char="▫"/>
            </a:pPr>
            <a:r>
              <a:rPr lang="en"/>
              <a:t>Often female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3"/>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168" name="Google Shape;168;p23"/>
          <p:cNvSpPr txBox="1"/>
          <p:nvPr/>
        </p:nvSpPr>
        <p:spPr>
          <a:xfrm>
            <a:off x="789850" y="761650"/>
            <a:ext cx="74661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a:solidFill>
                  <a:schemeClr val="accent1"/>
                </a:solidFill>
                <a:latin typeface="Inria Serif Light"/>
                <a:ea typeface="Inria Serif Light"/>
                <a:cs typeface="Inria Serif Light"/>
                <a:sym typeface="Inria Serif Light"/>
              </a:rPr>
              <a:t>Discussion Question</a:t>
            </a:r>
            <a:endParaRPr sz="4800">
              <a:solidFill>
                <a:schemeClr val="accent1"/>
              </a:solidFill>
              <a:latin typeface="Inria Serif Light"/>
              <a:ea typeface="Inria Serif Light"/>
              <a:cs typeface="Inria Serif Light"/>
              <a:sym typeface="Inria Serif Light"/>
            </a:endParaRPr>
          </a:p>
        </p:txBody>
      </p:sp>
      <p:sp>
        <p:nvSpPr>
          <p:cNvPr id="169" name="Google Shape;169;p23"/>
          <p:cNvSpPr txBox="1"/>
          <p:nvPr/>
        </p:nvSpPr>
        <p:spPr>
          <a:xfrm>
            <a:off x="794500" y="1685050"/>
            <a:ext cx="7456800" cy="241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900">
                <a:solidFill>
                  <a:schemeClr val="dk1"/>
                </a:solidFill>
                <a:latin typeface="Inria Serif Light"/>
                <a:ea typeface="Inria Serif Light"/>
                <a:cs typeface="Inria Serif Light"/>
                <a:sym typeface="Inria Serif Light"/>
              </a:rPr>
              <a:t>What is the role of the jinn in the novel? Why do you think G. Willow Wilson decided to portray jinn the way she did in the novel? How would the novel have changed without the jinn?</a:t>
            </a:r>
            <a:endParaRPr sz="2900">
              <a:solidFill>
                <a:schemeClr val="dk1"/>
              </a:solidFill>
              <a:latin typeface="Inria Serif Light"/>
              <a:ea typeface="Inria Serif Light"/>
              <a:cs typeface="Inria Serif Light"/>
              <a:sym typeface="Inria Serif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txBox="1">
            <a:spLocks noGrp="1"/>
          </p:cNvSpPr>
          <p:nvPr>
            <p:ph type="ctrTitle"/>
          </p:nvPr>
        </p:nvSpPr>
        <p:spPr>
          <a:xfrm>
            <a:off x="702900" y="3086733"/>
            <a:ext cx="47460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300"/>
              <a:t>Genre</a:t>
            </a:r>
            <a:endParaRPr sz="73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body" idx="4294967295"/>
          </p:nvPr>
        </p:nvSpPr>
        <p:spPr>
          <a:xfrm>
            <a:off x="946775" y="1198325"/>
            <a:ext cx="3263400" cy="3353400"/>
          </a:xfrm>
          <a:prstGeom prst="rect">
            <a:avLst/>
          </a:prstGeom>
          <a:solidFill>
            <a:schemeClr val="lt1"/>
          </a:solidFill>
          <a:ln w="9525" cap="flat" cmpd="sng">
            <a:solidFill>
              <a:srgbClr val="88957F"/>
            </a:solidFill>
            <a:prstDash val="solid"/>
            <a:round/>
            <a:headEnd type="none" w="sm" len="sm"/>
            <a:tailEnd type="none" w="sm" len="sm"/>
          </a:ln>
        </p:spPr>
        <p:txBody>
          <a:bodyPr spcFirstLastPara="1" wrap="square" lIns="0" tIns="0" rIns="0" bIns="0" anchor="t" anchorCtr="0">
            <a:noAutofit/>
          </a:bodyPr>
          <a:lstStyle/>
          <a:p>
            <a:pPr marL="457200" lvl="0" indent="-323850" algn="l" rtl="0">
              <a:lnSpc>
                <a:spcPct val="100000"/>
              </a:lnSpc>
              <a:spcBef>
                <a:spcPts val="1000"/>
              </a:spcBef>
              <a:spcAft>
                <a:spcPts val="0"/>
              </a:spcAft>
              <a:buClr>
                <a:srgbClr val="6B7664"/>
              </a:buClr>
              <a:buSzPts val="1500"/>
              <a:buFont typeface="Inria Serif"/>
              <a:buChar char="-"/>
            </a:pPr>
            <a:r>
              <a:rPr lang="en" sz="1500" b="1">
                <a:solidFill>
                  <a:srgbClr val="6B7664"/>
                </a:solidFill>
                <a:latin typeface="Inria Serif"/>
                <a:ea typeface="Inria Serif"/>
                <a:cs typeface="Inria Serif"/>
                <a:sym typeface="Inria Serif"/>
              </a:rPr>
              <a:t>Subgenre of science fiction</a:t>
            </a:r>
            <a:endParaRPr sz="1500" b="1">
              <a:solidFill>
                <a:srgbClr val="6B7664"/>
              </a:solidFill>
              <a:latin typeface="Inria Serif"/>
              <a:ea typeface="Inria Serif"/>
              <a:cs typeface="Inria Serif"/>
              <a:sym typeface="Inria Serif"/>
            </a:endParaRPr>
          </a:p>
          <a:p>
            <a:pPr marL="457200" lvl="0" indent="-323850" algn="l" rtl="0">
              <a:lnSpc>
                <a:spcPct val="100000"/>
              </a:lnSpc>
              <a:spcBef>
                <a:spcPts val="1000"/>
              </a:spcBef>
              <a:spcAft>
                <a:spcPts val="0"/>
              </a:spcAft>
              <a:buClr>
                <a:srgbClr val="6B7664"/>
              </a:buClr>
              <a:buSzPts val="1500"/>
              <a:buFont typeface="Inria Serif"/>
              <a:buChar char="-"/>
            </a:pPr>
            <a:r>
              <a:rPr lang="en" sz="1500" b="1">
                <a:solidFill>
                  <a:srgbClr val="6B7664"/>
                </a:solidFill>
                <a:latin typeface="Inria Serif"/>
                <a:ea typeface="Inria Serif"/>
                <a:cs typeface="Inria Serif"/>
                <a:sym typeface="Inria Serif"/>
              </a:rPr>
              <a:t>Advanced technology</a:t>
            </a:r>
            <a:endParaRPr sz="1500" b="1">
              <a:solidFill>
                <a:srgbClr val="6B7664"/>
              </a:solidFill>
              <a:latin typeface="Inria Serif"/>
              <a:ea typeface="Inria Serif"/>
              <a:cs typeface="Inria Serif"/>
              <a:sym typeface="Inria Serif"/>
            </a:endParaRPr>
          </a:p>
          <a:p>
            <a:pPr marL="457200" lvl="0" indent="-323850" algn="l" rtl="0">
              <a:lnSpc>
                <a:spcPct val="100000"/>
              </a:lnSpc>
              <a:spcBef>
                <a:spcPts val="1000"/>
              </a:spcBef>
              <a:spcAft>
                <a:spcPts val="0"/>
              </a:spcAft>
              <a:buClr>
                <a:srgbClr val="6B7664"/>
              </a:buClr>
              <a:buSzPts val="1500"/>
              <a:buFont typeface="Inria Serif"/>
              <a:buChar char="-"/>
            </a:pPr>
            <a:r>
              <a:rPr lang="en" sz="1500" b="1">
                <a:solidFill>
                  <a:srgbClr val="6B7664"/>
                </a:solidFill>
                <a:latin typeface="Inria Serif"/>
                <a:ea typeface="Inria Serif"/>
                <a:cs typeface="Inria Serif"/>
                <a:sym typeface="Inria Serif"/>
              </a:rPr>
              <a:t>Dystopian future</a:t>
            </a:r>
            <a:endParaRPr sz="1500" b="1">
              <a:solidFill>
                <a:srgbClr val="6B7664"/>
              </a:solidFill>
              <a:latin typeface="Inria Serif"/>
              <a:ea typeface="Inria Serif"/>
              <a:cs typeface="Inria Serif"/>
              <a:sym typeface="Inria Serif"/>
            </a:endParaRPr>
          </a:p>
          <a:p>
            <a:pPr marL="457200" lvl="0" indent="-323850" algn="l" rtl="0">
              <a:lnSpc>
                <a:spcPct val="100000"/>
              </a:lnSpc>
              <a:spcBef>
                <a:spcPts val="1000"/>
              </a:spcBef>
              <a:spcAft>
                <a:spcPts val="0"/>
              </a:spcAft>
              <a:buClr>
                <a:srgbClr val="6B7664"/>
              </a:buClr>
              <a:buSzPts val="1500"/>
              <a:buFont typeface="Inria Serif"/>
              <a:buChar char="-"/>
            </a:pPr>
            <a:r>
              <a:rPr lang="en" sz="1500" b="1">
                <a:solidFill>
                  <a:srgbClr val="6B7664"/>
                </a:solidFill>
                <a:latin typeface="Inria Serif"/>
                <a:ea typeface="Inria Serif"/>
                <a:cs typeface="Inria Serif"/>
                <a:sym typeface="Inria Serif"/>
              </a:rPr>
              <a:t>Private security forces vs. low-life “underworld”</a:t>
            </a:r>
            <a:endParaRPr sz="1500" b="1">
              <a:solidFill>
                <a:srgbClr val="6B7664"/>
              </a:solidFill>
              <a:latin typeface="Inria Serif"/>
              <a:ea typeface="Inria Serif"/>
              <a:cs typeface="Inria Serif"/>
              <a:sym typeface="Inria Serif"/>
            </a:endParaRPr>
          </a:p>
          <a:p>
            <a:pPr marL="457200" lvl="0" indent="-323850" algn="l" rtl="0">
              <a:lnSpc>
                <a:spcPct val="100000"/>
              </a:lnSpc>
              <a:spcBef>
                <a:spcPts val="1000"/>
              </a:spcBef>
              <a:spcAft>
                <a:spcPts val="0"/>
              </a:spcAft>
              <a:buClr>
                <a:srgbClr val="6B7664"/>
              </a:buClr>
              <a:buSzPts val="1500"/>
              <a:buFont typeface="Inria Serif"/>
              <a:buChar char="-"/>
            </a:pPr>
            <a:r>
              <a:rPr lang="en" sz="1500" b="1">
                <a:solidFill>
                  <a:srgbClr val="6B7664"/>
                </a:solidFill>
                <a:latin typeface="Inria Serif"/>
                <a:ea typeface="Inria Serif"/>
                <a:cs typeface="Inria Serif"/>
                <a:sym typeface="Inria Serif"/>
              </a:rPr>
              <a:t>Political and social corruption</a:t>
            </a:r>
            <a:endParaRPr sz="1500" b="1">
              <a:solidFill>
                <a:srgbClr val="6B7664"/>
              </a:solidFill>
              <a:latin typeface="Inria Serif"/>
              <a:ea typeface="Inria Serif"/>
              <a:cs typeface="Inria Serif"/>
              <a:sym typeface="Inria Serif"/>
            </a:endParaRPr>
          </a:p>
          <a:p>
            <a:pPr marL="457200" lvl="0" indent="-323850" algn="l" rtl="0">
              <a:lnSpc>
                <a:spcPct val="100000"/>
              </a:lnSpc>
              <a:spcBef>
                <a:spcPts val="1000"/>
              </a:spcBef>
              <a:spcAft>
                <a:spcPts val="0"/>
              </a:spcAft>
              <a:buClr>
                <a:srgbClr val="6B7664"/>
              </a:buClr>
              <a:buSzPts val="1500"/>
              <a:buFont typeface="Inria Serif"/>
              <a:buChar char="-"/>
            </a:pPr>
            <a:r>
              <a:rPr lang="en" sz="1500" b="1">
                <a:solidFill>
                  <a:srgbClr val="6B7664"/>
                </a:solidFill>
                <a:latin typeface="Inria Serif"/>
                <a:ea typeface="Inria Serif"/>
                <a:cs typeface="Inria Serif"/>
                <a:sym typeface="Inria Serif"/>
              </a:rPr>
              <a:t>Protagonist is typically an outsider, criminal, or misfit</a:t>
            </a:r>
            <a:endParaRPr sz="1500" b="1">
              <a:solidFill>
                <a:srgbClr val="6B7664"/>
              </a:solidFill>
              <a:latin typeface="Inria Serif"/>
              <a:ea typeface="Inria Serif"/>
              <a:cs typeface="Inria Serif"/>
              <a:sym typeface="Inria Serif"/>
            </a:endParaRPr>
          </a:p>
          <a:p>
            <a:pPr marL="0" lvl="0" indent="0" algn="l" rtl="0">
              <a:lnSpc>
                <a:spcPct val="100000"/>
              </a:lnSpc>
              <a:spcBef>
                <a:spcPts val="1000"/>
              </a:spcBef>
              <a:spcAft>
                <a:spcPts val="1000"/>
              </a:spcAft>
              <a:buNone/>
            </a:pPr>
            <a:endParaRPr sz="800" b="1">
              <a:solidFill>
                <a:srgbClr val="6B7664"/>
              </a:solidFill>
              <a:latin typeface="Inria Serif"/>
              <a:ea typeface="Inria Serif"/>
              <a:cs typeface="Inria Serif"/>
              <a:sym typeface="Inria Serif"/>
            </a:endParaRPr>
          </a:p>
        </p:txBody>
      </p:sp>
      <p:sp>
        <p:nvSpPr>
          <p:cNvPr id="180" name="Google Shape;180;p25"/>
          <p:cNvSpPr txBox="1">
            <a:spLocks noGrp="1"/>
          </p:cNvSpPr>
          <p:nvPr>
            <p:ph type="body" idx="4294967295"/>
          </p:nvPr>
        </p:nvSpPr>
        <p:spPr>
          <a:xfrm>
            <a:off x="4869475" y="1198325"/>
            <a:ext cx="3263400" cy="3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457200" lvl="0" indent="-323850" algn="l" rtl="0">
              <a:lnSpc>
                <a:spcPct val="100000"/>
              </a:lnSpc>
              <a:spcBef>
                <a:spcPts val="1000"/>
              </a:spcBef>
              <a:spcAft>
                <a:spcPts val="0"/>
              </a:spcAft>
              <a:buClr>
                <a:schemeClr val="dk1"/>
              </a:buClr>
              <a:buSzPts val="1500"/>
              <a:buFont typeface="Inria Serif"/>
              <a:buChar char="-"/>
            </a:pPr>
            <a:r>
              <a:rPr lang="en" sz="1500" b="1">
                <a:latin typeface="Inria Serif"/>
                <a:ea typeface="Inria Serif"/>
                <a:cs typeface="Inria Serif"/>
                <a:sym typeface="Inria Serif"/>
              </a:rPr>
              <a:t>Any story that witnesses life and the human experience on  a subatomic level</a:t>
            </a:r>
            <a:endParaRPr sz="1500" b="1">
              <a:latin typeface="Inria Serif"/>
              <a:ea typeface="Inria Serif"/>
              <a:cs typeface="Inria Serif"/>
              <a:sym typeface="Inria Serif"/>
            </a:endParaRPr>
          </a:p>
          <a:p>
            <a:pPr marL="457200" lvl="0" indent="-323850" algn="l" rtl="0">
              <a:lnSpc>
                <a:spcPct val="100000"/>
              </a:lnSpc>
              <a:spcBef>
                <a:spcPts val="1000"/>
              </a:spcBef>
              <a:spcAft>
                <a:spcPts val="0"/>
              </a:spcAft>
              <a:buClr>
                <a:schemeClr val="dk1"/>
              </a:buClr>
              <a:buSzPts val="1500"/>
              <a:buFont typeface="Inria Serif"/>
              <a:buChar char="-"/>
            </a:pPr>
            <a:r>
              <a:rPr lang="en" sz="1500" b="1">
                <a:latin typeface="Inria Serif"/>
                <a:ea typeface="Inria Serif"/>
                <a:cs typeface="Inria Serif"/>
                <a:sym typeface="Inria Serif"/>
              </a:rPr>
              <a:t>Perception of reality as a “spectrum of realness”</a:t>
            </a:r>
            <a:endParaRPr sz="1500" b="1">
              <a:latin typeface="Inria Serif"/>
              <a:ea typeface="Inria Serif"/>
              <a:cs typeface="Inria Serif"/>
              <a:sym typeface="Inria Serif"/>
            </a:endParaRPr>
          </a:p>
          <a:p>
            <a:pPr marL="457200" lvl="0" indent="-323850" algn="l" rtl="0">
              <a:lnSpc>
                <a:spcPct val="100000"/>
              </a:lnSpc>
              <a:spcBef>
                <a:spcPts val="1000"/>
              </a:spcBef>
              <a:spcAft>
                <a:spcPts val="0"/>
              </a:spcAft>
              <a:buClr>
                <a:schemeClr val="dk1"/>
              </a:buClr>
              <a:buSzPts val="1500"/>
              <a:buFont typeface="Inria Serif"/>
              <a:buChar char="-"/>
            </a:pPr>
            <a:r>
              <a:rPr lang="en" sz="1500" b="1">
                <a:latin typeface="Inria Serif"/>
                <a:ea typeface="Inria Serif"/>
                <a:cs typeface="Inria Serif"/>
                <a:sym typeface="Inria Serif"/>
              </a:rPr>
              <a:t>Duality, contrasting binaries are entangled and develop character identity</a:t>
            </a:r>
            <a:endParaRPr sz="1500" b="1">
              <a:latin typeface="Inria Serif"/>
              <a:ea typeface="Inria Serif"/>
              <a:cs typeface="Inria Serif"/>
              <a:sym typeface="Inria Serif"/>
            </a:endParaRPr>
          </a:p>
          <a:p>
            <a:pPr marL="457200" lvl="0" indent="-323850" algn="l" rtl="0">
              <a:lnSpc>
                <a:spcPct val="100000"/>
              </a:lnSpc>
              <a:spcBef>
                <a:spcPts val="1000"/>
              </a:spcBef>
              <a:spcAft>
                <a:spcPts val="0"/>
              </a:spcAft>
              <a:buClr>
                <a:schemeClr val="dk1"/>
              </a:buClr>
              <a:buSzPts val="1500"/>
              <a:buFont typeface="Inria Serif"/>
              <a:buChar char="-"/>
            </a:pPr>
            <a:r>
              <a:rPr lang="en" sz="1500" b="1">
                <a:latin typeface="Inria Serif"/>
                <a:ea typeface="Inria Serif"/>
                <a:cs typeface="Inria Serif"/>
                <a:sym typeface="Inria Serif"/>
              </a:rPr>
              <a:t>Character authorship</a:t>
            </a:r>
            <a:endParaRPr sz="1500" b="1">
              <a:latin typeface="Inria Serif"/>
              <a:ea typeface="Inria Serif"/>
              <a:cs typeface="Inria Serif"/>
              <a:sym typeface="Inria Serif"/>
            </a:endParaRPr>
          </a:p>
          <a:p>
            <a:pPr marL="457200" lvl="0" indent="-323850" algn="l" rtl="0">
              <a:lnSpc>
                <a:spcPct val="100000"/>
              </a:lnSpc>
              <a:spcBef>
                <a:spcPts val="1000"/>
              </a:spcBef>
              <a:spcAft>
                <a:spcPts val="1000"/>
              </a:spcAft>
              <a:buClr>
                <a:schemeClr val="dk1"/>
              </a:buClr>
              <a:buSzPts val="1500"/>
              <a:buFont typeface="Inria Serif"/>
              <a:buChar char="-"/>
            </a:pPr>
            <a:r>
              <a:rPr lang="en" sz="1500" b="1">
                <a:latin typeface="Inria Serif"/>
                <a:ea typeface="Inria Serif"/>
                <a:cs typeface="Inria Serif"/>
                <a:sym typeface="Inria Serif"/>
              </a:rPr>
              <a:t>Uncertainty and ambiguity </a:t>
            </a:r>
            <a:endParaRPr sz="1500" b="1">
              <a:latin typeface="Inria Serif"/>
              <a:ea typeface="Inria Serif"/>
              <a:cs typeface="Inria Serif"/>
              <a:sym typeface="Inria Serif"/>
            </a:endParaRPr>
          </a:p>
        </p:txBody>
      </p:sp>
      <p:sp>
        <p:nvSpPr>
          <p:cNvPr id="181" name="Google Shape;181;p25"/>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sp>
        <p:nvSpPr>
          <p:cNvPr id="182" name="Google Shape;182;p25"/>
          <p:cNvSpPr txBox="1"/>
          <p:nvPr/>
        </p:nvSpPr>
        <p:spPr>
          <a:xfrm>
            <a:off x="946775" y="319350"/>
            <a:ext cx="3263400" cy="538800"/>
          </a:xfrm>
          <a:prstGeom prst="rect">
            <a:avLst/>
          </a:prstGeom>
          <a:solidFill>
            <a:srgbClr val="88957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solidFill>
                  <a:schemeClr val="lt1"/>
                </a:solidFill>
                <a:latin typeface="Inria Serif"/>
                <a:ea typeface="Inria Serif"/>
                <a:cs typeface="Inria Serif"/>
                <a:sym typeface="Inria Serif"/>
              </a:rPr>
              <a:t>Cyberpunk</a:t>
            </a:r>
            <a:endParaRPr sz="2300" b="1">
              <a:solidFill>
                <a:schemeClr val="lt1"/>
              </a:solidFill>
              <a:latin typeface="Inria Serif"/>
              <a:ea typeface="Inria Serif"/>
              <a:cs typeface="Inria Serif"/>
              <a:sym typeface="Inria Serif"/>
            </a:endParaRPr>
          </a:p>
        </p:txBody>
      </p:sp>
      <p:sp>
        <p:nvSpPr>
          <p:cNvPr id="183" name="Google Shape;183;p25"/>
          <p:cNvSpPr txBox="1"/>
          <p:nvPr/>
        </p:nvSpPr>
        <p:spPr>
          <a:xfrm>
            <a:off x="4869475" y="319350"/>
            <a:ext cx="3263400" cy="538800"/>
          </a:xfrm>
          <a:prstGeom prst="rect">
            <a:avLst/>
          </a:prstGeom>
          <a:solidFill>
            <a:schemeClr val="accen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solidFill>
                  <a:schemeClr val="lt1"/>
                </a:solidFill>
                <a:latin typeface="Inria Serif"/>
                <a:ea typeface="Inria Serif"/>
                <a:cs typeface="Inria Serif"/>
                <a:sym typeface="Inria Serif"/>
              </a:rPr>
              <a:t>Quantum Fiction</a:t>
            </a:r>
            <a:endParaRPr sz="2300" b="1">
              <a:solidFill>
                <a:schemeClr val="lt1"/>
              </a:solidFill>
              <a:latin typeface="Inria Serif"/>
              <a:ea typeface="Inria Serif"/>
              <a:cs typeface="Inria Serif"/>
              <a:sym typeface="Inria Serif"/>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ctrTitle" idx="4294967295"/>
          </p:nvPr>
        </p:nvSpPr>
        <p:spPr>
          <a:xfrm>
            <a:off x="855300" y="933938"/>
            <a:ext cx="7433400" cy="728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800"/>
              <a:t>Discussion Question:</a:t>
            </a:r>
            <a:endParaRPr sz="4800"/>
          </a:p>
        </p:txBody>
      </p:sp>
      <p:sp>
        <p:nvSpPr>
          <p:cNvPr id="189" name="Google Shape;189;p26"/>
          <p:cNvSpPr txBox="1">
            <a:spLocks noGrp="1"/>
          </p:cNvSpPr>
          <p:nvPr>
            <p:ph type="subTitle" idx="4294967295"/>
          </p:nvPr>
        </p:nvSpPr>
        <p:spPr>
          <a:xfrm>
            <a:off x="1031825" y="1922350"/>
            <a:ext cx="7147200" cy="2063400"/>
          </a:xfrm>
          <a:prstGeom prst="rect">
            <a:avLst/>
          </a:prstGeom>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 sz="2300"/>
              <a:t>Why does G. Willow Wilson choose to write a fantasy, cyberpunk story? </a:t>
            </a:r>
            <a:endParaRPr sz="2300"/>
          </a:p>
          <a:p>
            <a:pPr marL="0" lvl="0" indent="0" algn="l" rtl="0">
              <a:lnSpc>
                <a:spcPct val="100000"/>
              </a:lnSpc>
              <a:spcBef>
                <a:spcPts val="1000"/>
              </a:spcBef>
              <a:spcAft>
                <a:spcPts val="0"/>
              </a:spcAft>
              <a:buNone/>
            </a:pPr>
            <a:r>
              <a:rPr lang="en" sz="2300"/>
              <a:t>What function does the fantasy genre serve? </a:t>
            </a:r>
            <a:endParaRPr sz="2300"/>
          </a:p>
          <a:p>
            <a:pPr marL="0" lvl="0" indent="0" algn="l" rtl="0">
              <a:lnSpc>
                <a:spcPct val="100000"/>
              </a:lnSpc>
              <a:spcBef>
                <a:spcPts val="1000"/>
              </a:spcBef>
              <a:spcAft>
                <a:spcPts val="1000"/>
              </a:spcAft>
              <a:buNone/>
            </a:pPr>
            <a:r>
              <a:rPr lang="en" sz="2300"/>
              <a:t>How does the genre influence our engagement with the novel?</a:t>
            </a:r>
            <a:endParaRPr sz="2300"/>
          </a:p>
        </p:txBody>
      </p:sp>
      <p:sp>
        <p:nvSpPr>
          <p:cNvPr id="190" name="Google Shape;190;p2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ctrTitle" idx="4294967295"/>
          </p:nvPr>
        </p:nvSpPr>
        <p:spPr>
          <a:xfrm>
            <a:off x="629800" y="299300"/>
            <a:ext cx="3672000" cy="741000"/>
          </a:xfrm>
          <a:prstGeom prst="rect">
            <a:avLst/>
          </a:prstGeom>
          <a:solidFill>
            <a:schemeClr val="dk1"/>
          </a:solidFill>
        </p:spPr>
        <p:txBody>
          <a:bodyPr spcFirstLastPara="1" wrap="square" lIns="0" tIns="0" rIns="0" bIns="0" anchor="ctr" anchorCtr="0">
            <a:noAutofit/>
          </a:bodyPr>
          <a:lstStyle/>
          <a:p>
            <a:pPr marL="0" lvl="0" indent="0" algn="ctr" rtl="0">
              <a:spcBef>
                <a:spcPts val="0"/>
              </a:spcBef>
              <a:spcAft>
                <a:spcPts val="0"/>
              </a:spcAft>
              <a:buNone/>
            </a:pPr>
            <a:r>
              <a:rPr lang="en">
                <a:solidFill>
                  <a:schemeClr val="lt1"/>
                </a:solidFill>
              </a:rPr>
              <a:t>Excerpt from An Interview with the Author</a:t>
            </a:r>
            <a:endParaRPr>
              <a:solidFill>
                <a:schemeClr val="lt1"/>
              </a:solidFill>
            </a:endParaRPr>
          </a:p>
        </p:txBody>
      </p:sp>
      <p:sp>
        <p:nvSpPr>
          <p:cNvPr id="196" name="Google Shape;196;p27"/>
          <p:cNvSpPr txBox="1">
            <a:spLocks noGrp="1"/>
          </p:cNvSpPr>
          <p:nvPr>
            <p:ph type="subTitle" idx="4294967295"/>
          </p:nvPr>
        </p:nvSpPr>
        <p:spPr>
          <a:xfrm>
            <a:off x="688050" y="1253825"/>
            <a:ext cx="4387500" cy="3281700"/>
          </a:xfrm>
          <a:prstGeom prst="rect">
            <a:avLst/>
          </a:prstGeom>
        </p:spPr>
        <p:txBody>
          <a:bodyPr spcFirstLastPara="1" wrap="square" lIns="0" tIns="0" rIns="0" bIns="0" anchor="t" anchorCtr="0">
            <a:noAutofit/>
          </a:bodyPr>
          <a:lstStyle/>
          <a:p>
            <a:pPr marL="0" lvl="0" indent="0" algn="l" rtl="0">
              <a:spcBef>
                <a:spcPts val="0"/>
              </a:spcBef>
              <a:spcAft>
                <a:spcPts val="600"/>
              </a:spcAft>
              <a:buClr>
                <a:schemeClr val="dk1"/>
              </a:buClr>
              <a:buSzPts val="1100"/>
              <a:buFont typeface="Arial"/>
              <a:buNone/>
            </a:pPr>
            <a:r>
              <a:rPr lang="en" sz="1500" b="1"/>
              <a:t>“In many countries in the Middle East… for a long time censorship of books and film was a very big deal. There were books you couldn’t buy, things with political content would be censored, but there were some genres of books and film that the censors just didn’t understand. </a:t>
            </a:r>
            <a:r>
              <a:rPr lang="en" sz="1600" b="1">
                <a:latin typeface="Inria Serif"/>
                <a:ea typeface="Inria Serif"/>
                <a:cs typeface="Inria Serif"/>
                <a:sym typeface="Inria Serif"/>
              </a:rPr>
              <a:t>They didn’t understand that below these fantasy themes, which they thought to be very childish, were these powerful political messages</a:t>
            </a:r>
            <a:r>
              <a:rPr lang="en" sz="1500" b="1"/>
              <a:t>… All they see is the surface metaphor. They don’t really get what these books are saying.” (451)</a:t>
            </a:r>
            <a:endParaRPr sz="1500" b="1"/>
          </a:p>
        </p:txBody>
      </p:sp>
      <p:sp>
        <p:nvSpPr>
          <p:cNvPr id="197" name="Google Shape;197;p27"/>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pic>
        <p:nvPicPr>
          <p:cNvPr id="198" name="Google Shape;198;p27"/>
          <p:cNvPicPr preferRelativeResize="0"/>
          <p:nvPr/>
        </p:nvPicPr>
        <p:blipFill>
          <a:blip r:embed="rId3">
            <a:alphaModFix/>
          </a:blip>
          <a:stretch>
            <a:fillRect/>
          </a:stretch>
        </p:blipFill>
        <p:spPr>
          <a:xfrm>
            <a:off x="5185000" y="930900"/>
            <a:ext cx="3281700" cy="3281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ctrTitle"/>
          </p:nvPr>
        </p:nvSpPr>
        <p:spPr>
          <a:xfrm>
            <a:off x="970300" y="3086733"/>
            <a:ext cx="47460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300"/>
              <a:t>Veiling</a:t>
            </a:r>
            <a:endParaRPr sz="7300"/>
          </a:p>
        </p:txBody>
      </p:sp>
      <p:sp>
        <p:nvSpPr>
          <p:cNvPr id="204" name="Google Shape;204;p28"/>
          <p:cNvSpPr txBox="1">
            <a:spLocks noGrp="1"/>
          </p:cNvSpPr>
          <p:nvPr>
            <p:ph type="subTitle" idx="1"/>
          </p:nvPr>
        </p:nvSpPr>
        <p:spPr>
          <a:xfrm>
            <a:off x="702900" y="2787333"/>
            <a:ext cx="4746000" cy="2994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a:latin typeface="DM Serif Display"/>
                <a:ea typeface="DM Serif Display"/>
                <a:cs typeface="DM Serif Display"/>
                <a:sym typeface="DM Serif Display"/>
              </a:rPr>
              <a:t>What preconceptions do you have about veiling?</a:t>
            </a:r>
            <a:endParaRPr>
              <a:latin typeface="DM Serif Display"/>
              <a:ea typeface="DM Serif Display"/>
              <a:cs typeface="DM Serif Display"/>
              <a:sym typeface="DM Serif Displ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9"/>
          <p:cNvSpPr txBox="1">
            <a:spLocks noGrp="1"/>
          </p:cNvSpPr>
          <p:nvPr>
            <p:ph type="body" idx="1"/>
          </p:nvPr>
        </p:nvSpPr>
        <p:spPr>
          <a:xfrm>
            <a:off x="2763000" y="1297775"/>
            <a:ext cx="5925300" cy="33111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sz="3000"/>
              <a:t>He could not have guessed the world she had created for herself. Sewn into the underside of her long outer cloak were patches of bright silk, patterned, beaded, spangled with points of light.</a:t>
            </a:r>
            <a:endParaRPr sz="3000"/>
          </a:p>
        </p:txBody>
      </p:sp>
      <p:sp>
        <p:nvSpPr>
          <p:cNvPr id="210" name="Google Shape;210;p29"/>
          <p:cNvSpPr txBox="1">
            <a:spLocks noGrp="1"/>
          </p:cNvSpPr>
          <p:nvPr>
            <p:ph type="sldNum" idx="12"/>
          </p:nvPr>
        </p:nvSpPr>
        <p:spPr>
          <a:xfrm>
            <a:off x="7090650" y="4556200"/>
            <a:ext cx="1829700" cy="455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1800"/>
              <a:t>Page 244</a:t>
            </a:r>
            <a:endParaRPr sz="1800"/>
          </a:p>
        </p:txBody>
      </p:sp>
      <p:pic>
        <p:nvPicPr>
          <p:cNvPr id="211" name="Google Shape;211;p29"/>
          <p:cNvPicPr preferRelativeResize="0"/>
          <p:nvPr/>
        </p:nvPicPr>
        <p:blipFill rotWithShape="1">
          <a:blip r:embed="rId3">
            <a:alphaModFix/>
          </a:blip>
          <a:srcRect l="-12980" r="12979"/>
          <a:stretch/>
        </p:blipFill>
        <p:spPr>
          <a:xfrm>
            <a:off x="99800" y="1481000"/>
            <a:ext cx="2070624" cy="33110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0"/>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There are four different types of headscarves: </a:t>
            </a:r>
            <a:endParaRPr/>
          </a:p>
          <a:p>
            <a:pPr marL="457200" lvl="0" indent="-355600" algn="l" rtl="0">
              <a:spcBef>
                <a:spcPts val="600"/>
              </a:spcBef>
              <a:spcAft>
                <a:spcPts val="0"/>
              </a:spcAft>
              <a:buSzPts val="2000"/>
              <a:buChar char="❏"/>
            </a:pPr>
            <a:r>
              <a:rPr lang="en"/>
              <a:t>The Hijab-</a:t>
            </a:r>
            <a:r>
              <a:rPr lang="en" sz="1700"/>
              <a:t>covers the head &amp; neck</a:t>
            </a:r>
            <a:endParaRPr sz="1700"/>
          </a:p>
          <a:p>
            <a:pPr marL="457200" lvl="0" indent="-355600" algn="l" rtl="0">
              <a:spcBef>
                <a:spcPts val="0"/>
              </a:spcBef>
              <a:spcAft>
                <a:spcPts val="0"/>
              </a:spcAft>
              <a:buSzPts val="2000"/>
              <a:buChar char="❏"/>
            </a:pPr>
            <a:r>
              <a:rPr lang="en"/>
              <a:t>*The Niqab*-</a:t>
            </a:r>
            <a:r>
              <a:rPr lang="en" sz="1700"/>
              <a:t>covers entire body, neck, &amp; face- only eyes are showing</a:t>
            </a:r>
            <a:endParaRPr sz="1700"/>
          </a:p>
          <a:p>
            <a:pPr marL="457200" lvl="0" indent="-355600" algn="l" rtl="0">
              <a:spcBef>
                <a:spcPts val="0"/>
              </a:spcBef>
              <a:spcAft>
                <a:spcPts val="0"/>
              </a:spcAft>
              <a:buSzPts val="2000"/>
              <a:buChar char="❏"/>
            </a:pPr>
            <a:r>
              <a:rPr lang="en"/>
              <a:t>The Chador–</a:t>
            </a:r>
            <a:r>
              <a:rPr lang="en" sz="1700"/>
              <a:t> body length shawl</a:t>
            </a:r>
            <a:endParaRPr sz="1700"/>
          </a:p>
          <a:p>
            <a:pPr marL="457200" lvl="0" indent="-355600" algn="l" rtl="0">
              <a:spcBef>
                <a:spcPts val="0"/>
              </a:spcBef>
              <a:spcAft>
                <a:spcPts val="0"/>
              </a:spcAft>
              <a:buSzPts val="2000"/>
              <a:buChar char="❏"/>
            </a:pPr>
            <a:r>
              <a:rPr lang="en"/>
              <a:t>The Burqa–</a:t>
            </a:r>
            <a:r>
              <a:rPr lang="en" sz="1700"/>
              <a:t> full body veil. One sees through a mesh screen.</a:t>
            </a:r>
            <a:endParaRPr sz="1700"/>
          </a:p>
        </p:txBody>
      </p:sp>
      <p:sp>
        <p:nvSpPr>
          <p:cNvPr id="217" name="Google Shape;217;p30"/>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
        <p:nvSpPr>
          <p:cNvPr id="218" name="Google Shape;218;p30"/>
          <p:cNvSpPr txBox="1"/>
          <p:nvPr/>
        </p:nvSpPr>
        <p:spPr>
          <a:xfrm>
            <a:off x="552775" y="342925"/>
            <a:ext cx="5367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Inria Serif Light"/>
                <a:ea typeface="Inria Serif Light"/>
                <a:cs typeface="Inria Serif Light"/>
                <a:sym typeface="Inria Serif Light"/>
              </a:rPr>
              <a:t>Types of Muslim veils</a:t>
            </a:r>
            <a:endParaRPr sz="2400">
              <a:latin typeface="Inria Serif Light"/>
              <a:ea typeface="Inria Serif Light"/>
              <a:cs typeface="Inria Serif Light"/>
              <a:sym typeface="Inria Serif Light"/>
            </a:endParaRPr>
          </a:p>
        </p:txBody>
      </p:sp>
      <p:pic>
        <p:nvPicPr>
          <p:cNvPr id="219" name="Google Shape;219;p30"/>
          <p:cNvPicPr preferRelativeResize="0"/>
          <p:nvPr/>
        </p:nvPicPr>
        <p:blipFill>
          <a:blip r:embed="rId3">
            <a:alphaModFix/>
          </a:blip>
          <a:stretch>
            <a:fillRect/>
          </a:stretch>
        </p:blipFill>
        <p:spPr>
          <a:xfrm>
            <a:off x="191850" y="1128350"/>
            <a:ext cx="2458200" cy="31300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1"/>
          <p:cNvSpPr txBox="1">
            <a:spLocks noGrp="1"/>
          </p:cNvSpPr>
          <p:nvPr>
            <p:ph type="title"/>
          </p:nvPr>
        </p:nvSpPr>
        <p:spPr>
          <a:xfrm>
            <a:off x="534625" y="401213"/>
            <a:ext cx="3623100" cy="334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2600"/>
              <a:t>Veiling</a:t>
            </a:r>
            <a:endParaRPr sz="2600"/>
          </a:p>
        </p:txBody>
      </p:sp>
      <p:sp>
        <p:nvSpPr>
          <p:cNvPr id="225" name="Google Shape;225;p31"/>
          <p:cNvSpPr txBox="1">
            <a:spLocks noGrp="1"/>
          </p:cNvSpPr>
          <p:nvPr>
            <p:ph type="body" idx="1"/>
          </p:nvPr>
        </p:nvSpPr>
        <p:spPr>
          <a:xfrm>
            <a:off x="416225" y="928938"/>
            <a:ext cx="3623100" cy="14181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a:t>Although typically muslim veils have been stereotyped as oppressive, they can also be a symbol of empowerment. </a:t>
            </a:r>
            <a:endParaRPr/>
          </a:p>
        </p:txBody>
      </p:sp>
      <p:sp>
        <p:nvSpPr>
          <p:cNvPr id="226" name="Google Shape;226;p31"/>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227" name="Google Shape;227;p31"/>
          <p:cNvSpPr txBox="1"/>
          <p:nvPr/>
        </p:nvSpPr>
        <p:spPr>
          <a:xfrm>
            <a:off x="473850" y="2566075"/>
            <a:ext cx="3623100" cy="19395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Clr>
                <a:schemeClr val="dk1"/>
              </a:buClr>
              <a:buSzPts val="1900"/>
              <a:buFont typeface="Inria Serif Light"/>
              <a:buChar char="❏"/>
            </a:pPr>
            <a:r>
              <a:rPr lang="en" sz="1900">
                <a:solidFill>
                  <a:schemeClr val="dk1"/>
                </a:solidFill>
                <a:latin typeface="Inria Serif Light"/>
                <a:ea typeface="Inria Serif Light"/>
                <a:cs typeface="Inria Serif Light"/>
                <a:sym typeface="Inria Serif Light"/>
              </a:rPr>
              <a:t>Dina’s relationship with veiling</a:t>
            </a:r>
            <a:endParaRPr sz="1900">
              <a:solidFill>
                <a:schemeClr val="dk1"/>
              </a:solidFill>
              <a:latin typeface="Inria Serif Light"/>
              <a:ea typeface="Inria Serif Light"/>
              <a:cs typeface="Inria Serif Light"/>
              <a:sym typeface="Inria Serif Light"/>
            </a:endParaRPr>
          </a:p>
          <a:p>
            <a:pPr marL="457200" lvl="0" indent="0" algn="l" rtl="0">
              <a:spcBef>
                <a:spcPts val="0"/>
              </a:spcBef>
              <a:spcAft>
                <a:spcPts val="0"/>
              </a:spcAft>
              <a:buNone/>
            </a:pPr>
            <a:endParaRPr sz="1900">
              <a:solidFill>
                <a:schemeClr val="dk1"/>
              </a:solidFill>
              <a:latin typeface="Inria Serif Light"/>
              <a:ea typeface="Inria Serif Light"/>
              <a:cs typeface="Inria Serif Light"/>
              <a:sym typeface="Inria Serif Light"/>
            </a:endParaRPr>
          </a:p>
          <a:p>
            <a:pPr marL="457200" lvl="0" indent="-349250" algn="l" rtl="0">
              <a:spcBef>
                <a:spcPts val="0"/>
              </a:spcBef>
              <a:spcAft>
                <a:spcPts val="0"/>
              </a:spcAft>
              <a:buClr>
                <a:schemeClr val="dk1"/>
              </a:buClr>
              <a:buSzPts val="1900"/>
              <a:buFont typeface="Inria Serif Light"/>
              <a:buChar char="❏"/>
            </a:pPr>
            <a:r>
              <a:rPr lang="en" sz="1900">
                <a:solidFill>
                  <a:schemeClr val="dk1"/>
                </a:solidFill>
                <a:latin typeface="Inria Serif Light"/>
                <a:ea typeface="Inria Serif Light"/>
                <a:cs typeface="Inria Serif Light"/>
                <a:sym typeface="Inria Serif Light"/>
              </a:rPr>
              <a:t>The significance of Dina letting Alif underneath her veil.</a:t>
            </a:r>
            <a:endParaRPr sz="1900">
              <a:solidFill>
                <a:schemeClr val="dk1"/>
              </a:solidFill>
              <a:latin typeface="Inria Serif Light"/>
              <a:ea typeface="Inria Serif Light"/>
              <a:cs typeface="Inria Serif Light"/>
              <a:sym typeface="Inria Serif Light"/>
            </a:endParaRPr>
          </a:p>
        </p:txBody>
      </p:sp>
      <p:pic>
        <p:nvPicPr>
          <p:cNvPr id="228" name="Google Shape;228;p31"/>
          <p:cNvPicPr preferRelativeResize="0"/>
          <p:nvPr/>
        </p:nvPicPr>
        <p:blipFill>
          <a:blip r:embed="rId3">
            <a:alphaModFix/>
          </a:blip>
          <a:stretch>
            <a:fillRect/>
          </a:stretch>
        </p:blipFill>
        <p:spPr>
          <a:xfrm>
            <a:off x="4389075" y="599650"/>
            <a:ext cx="4681475" cy="371764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71" name="Google Shape;71;p14"/>
          <p:cNvGrpSpPr/>
          <p:nvPr/>
        </p:nvGrpSpPr>
        <p:grpSpPr>
          <a:xfrm>
            <a:off x="4310999" y="1330567"/>
            <a:ext cx="4542205" cy="2661224"/>
            <a:chOff x="1177450" y="241631"/>
            <a:chExt cx="6173152" cy="3616776"/>
          </a:xfrm>
        </p:grpSpPr>
        <p:sp>
          <p:nvSpPr>
            <p:cNvPr id="72" name="Google Shape;72;p14"/>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14"/>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4"/>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4"/>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6" name="Google Shape;76;p14"/>
          <p:cNvSpPr txBox="1">
            <a:spLocks noGrp="1"/>
          </p:cNvSpPr>
          <p:nvPr>
            <p:ph type="body" idx="4294967295"/>
          </p:nvPr>
        </p:nvSpPr>
        <p:spPr>
          <a:xfrm>
            <a:off x="5540500" y="2124500"/>
            <a:ext cx="2083200" cy="730500"/>
          </a:xfrm>
          <a:prstGeom prst="rect">
            <a:avLst/>
          </a:prstGeom>
        </p:spPr>
        <p:txBody>
          <a:bodyPr spcFirstLastPara="1" wrap="square" lIns="0" tIns="0" rIns="0" bIns="0" anchor="ctr" anchorCtr="0">
            <a:noAutofit/>
          </a:bodyPr>
          <a:lstStyle/>
          <a:p>
            <a:pPr marL="0" lvl="0" indent="0" algn="ctr" rtl="0">
              <a:spcBef>
                <a:spcPts val="0"/>
              </a:spcBef>
              <a:spcAft>
                <a:spcPts val="600"/>
              </a:spcAft>
              <a:buNone/>
            </a:pPr>
            <a:r>
              <a:rPr lang="en" sz="2100">
                <a:latin typeface="Playfair Display Medium"/>
                <a:ea typeface="Playfair Display Medium"/>
                <a:cs typeface="Playfair Display Medium"/>
                <a:sym typeface="Playfair Display Medium"/>
              </a:rPr>
              <a:t>Summary </a:t>
            </a:r>
            <a:endParaRPr sz="1700"/>
          </a:p>
        </p:txBody>
      </p:sp>
      <p:sp>
        <p:nvSpPr>
          <p:cNvPr id="77" name="Google Shape;77;p14"/>
          <p:cNvSpPr txBox="1"/>
          <p:nvPr/>
        </p:nvSpPr>
        <p:spPr>
          <a:xfrm>
            <a:off x="360300" y="521575"/>
            <a:ext cx="4350900" cy="4279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Inria Serif Light"/>
              <a:buAutoNum type="arabicPeriod"/>
            </a:pPr>
            <a:r>
              <a:rPr lang="en">
                <a:latin typeface="Inria Serif Light"/>
                <a:ea typeface="Inria Serif Light"/>
                <a:cs typeface="Inria Serif Light"/>
                <a:sym typeface="Inria Serif Light"/>
              </a:rPr>
              <a:t>Alif and Intisar break up</a:t>
            </a:r>
            <a:endParaRPr>
              <a:latin typeface="Inria Serif Light"/>
              <a:ea typeface="Inria Serif Light"/>
              <a:cs typeface="Inria Serif Light"/>
              <a:sym typeface="Inria Serif Light"/>
            </a:endParaRPr>
          </a:p>
          <a:p>
            <a:pPr marL="914400" lvl="1" indent="-317500" algn="l" rtl="0">
              <a:spcBef>
                <a:spcPts val="0"/>
              </a:spcBef>
              <a:spcAft>
                <a:spcPts val="0"/>
              </a:spcAft>
              <a:buSzPts val="1400"/>
              <a:buFont typeface="Inria Serif Light"/>
              <a:buAutoNum type="alphaLcPeriod"/>
            </a:pPr>
            <a:r>
              <a:rPr lang="en">
                <a:latin typeface="Inria Serif Light"/>
                <a:ea typeface="Inria Serif Light"/>
                <a:cs typeface="Inria Serif Light"/>
                <a:sym typeface="Inria Serif Light"/>
              </a:rPr>
              <a:t>Leads to acquisition of </a:t>
            </a:r>
            <a:r>
              <a:rPr lang="en" i="1">
                <a:latin typeface="Inria Serif Light"/>
                <a:ea typeface="Inria Serif Light"/>
                <a:cs typeface="Inria Serif Light"/>
                <a:sym typeface="Inria Serif Light"/>
              </a:rPr>
              <a:t>Alf Yeom </a:t>
            </a:r>
            <a:r>
              <a:rPr lang="en">
                <a:latin typeface="Inria Serif Light"/>
                <a:ea typeface="Inria Serif Light"/>
                <a:cs typeface="Inria Serif Light"/>
                <a:sym typeface="Inria Serif Light"/>
              </a:rPr>
              <a:t>and Creation of ‘Tin Sari’</a:t>
            </a:r>
            <a:endParaRPr>
              <a:latin typeface="Inria Serif Light"/>
              <a:ea typeface="Inria Serif Light"/>
              <a:cs typeface="Inria Serif Light"/>
              <a:sym typeface="Inria Serif Light"/>
            </a:endParaRPr>
          </a:p>
          <a:p>
            <a:pPr marL="457200" lvl="0" indent="-317500" algn="l" rtl="0">
              <a:spcBef>
                <a:spcPts val="0"/>
              </a:spcBef>
              <a:spcAft>
                <a:spcPts val="0"/>
              </a:spcAft>
              <a:buSzPts val="1400"/>
              <a:buFont typeface="Inria Serif Light"/>
              <a:buAutoNum type="arabicPeriod"/>
            </a:pPr>
            <a:r>
              <a:rPr lang="en">
                <a:latin typeface="Inria Serif Light"/>
                <a:ea typeface="Inria Serif Light"/>
                <a:cs typeface="Inria Serif Light"/>
                <a:sym typeface="Inria Serif Light"/>
              </a:rPr>
              <a:t>The Hand hacks Alif’s computer</a:t>
            </a:r>
            <a:endParaRPr>
              <a:latin typeface="Inria Serif Light"/>
              <a:ea typeface="Inria Serif Light"/>
              <a:cs typeface="Inria Serif Light"/>
              <a:sym typeface="Inria Serif Light"/>
            </a:endParaRPr>
          </a:p>
          <a:p>
            <a:pPr marL="914400" lvl="1" indent="-317500" algn="l" rtl="0">
              <a:spcBef>
                <a:spcPts val="0"/>
              </a:spcBef>
              <a:spcAft>
                <a:spcPts val="0"/>
              </a:spcAft>
              <a:buSzPts val="1400"/>
              <a:buFont typeface="Inria Serif Light"/>
              <a:buAutoNum type="alphaLcPeriod"/>
            </a:pPr>
            <a:r>
              <a:rPr lang="en">
                <a:latin typeface="Inria Serif Light"/>
                <a:ea typeface="Inria Serif Light"/>
                <a:cs typeface="Inria Serif Light"/>
                <a:sym typeface="Inria Serif Light"/>
              </a:rPr>
              <a:t>Alif and Dina now on the run</a:t>
            </a:r>
            <a:endParaRPr>
              <a:latin typeface="Inria Serif Light"/>
              <a:ea typeface="Inria Serif Light"/>
              <a:cs typeface="Inria Serif Light"/>
              <a:sym typeface="Inria Serif Light"/>
            </a:endParaRPr>
          </a:p>
          <a:p>
            <a:pPr marL="457200" lvl="0" indent="-317500" algn="l" rtl="0">
              <a:spcBef>
                <a:spcPts val="0"/>
              </a:spcBef>
              <a:spcAft>
                <a:spcPts val="0"/>
              </a:spcAft>
              <a:buSzPts val="1400"/>
              <a:buFont typeface="Inria Serif Light"/>
              <a:buAutoNum type="arabicPeriod"/>
            </a:pPr>
            <a:r>
              <a:rPr lang="en">
                <a:latin typeface="Inria Serif Light"/>
                <a:ea typeface="Inria Serif Light"/>
                <a:cs typeface="Inria Serif Light"/>
                <a:sym typeface="Inria Serif Light"/>
              </a:rPr>
              <a:t>They seek out the help of Vikram the Vampire</a:t>
            </a:r>
            <a:endParaRPr>
              <a:latin typeface="Inria Serif Light"/>
              <a:ea typeface="Inria Serif Light"/>
              <a:cs typeface="Inria Serif Light"/>
              <a:sym typeface="Inria Serif Light"/>
            </a:endParaRPr>
          </a:p>
          <a:p>
            <a:pPr marL="914400" lvl="1" indent="-317500" algn="l" rtl="0">
              <a:spcBef>
                <a:spcPts val="0"/>
              </a:spcBef>
              <a:spcAft>
                <a:spcPts val="0"/>
              </a:spcAft>
              <a:buSzPts val="1400"/>
              <a:buFont typeface="Inria Serif Light"/>
              <a:buAutoNum type="alphaLcPeriod"/>
            </a:pPr>
            <a:r>
              <a:rPr lang="en">
                <a:latin typeface="Inria Serif Light"/>
                <a:ea typeface="Inria Serif Light"/>
                <a:cs typeface="Inria Serif Light"/>
                <a:sym typeface="Inria Serif Light"/>
              </a:rPr>
              <a:t>Introduction to Jinn world </a:t>
            </a:r>
            <a:endParaRPr>
              <a:latin typeface="Inria Serif Light"/>
              <a:ea typeface="Inria Serif Light"/>
              <a:cs typeface="Inria Serif Light"/>
              <a:sym typeface="Inria Serif Light"/>
            </a:endParaRPr>
          </a:p>
          <a:p>
            <a:pPr marL="457200" lvl="0" indent="-317500" algn="l" rtl="0">
              <a:spcBef>
                <a:spcPts val="0"/>
              </a:spcBef>
              <a:spcAft>
                <a:spcPts val="0"/>
              </a:spcAft>
              <a:buSzPts val="1400"/>
              <a:buFont typeface="Inria Serif Light"/>
              <a:buAutoNum type="arabicPeriod"/>
            </a:pPr>
            <a:r>
              <a:rPr lang="en">
                <a:latin typeface="Inria Serif Light"/>
                <a:ea typeface="Inria Serif Light"/>
                <a:cs typeface="Inria Serif Light"/>
                <a:sym typeface="Inria Serif Light"/>
              </a:rPr>
              <a:t>They seek out information on Alf Yeom</a:t>
            </a:r>
            <a:endParaRPr>
              <a:latin typeface="Inria Serif Light"/>
              <a:ea typeface="Inria Serif Light"/>
              <a:cs typeface="Inria Serif Light"/>
              <a:sym typeface="Inria Serif Light"/>
            </a:endParaRPr>
          </a:p>
          <a:p>
            <a:pPr marL="914400" lvl="1" indent="-317500" algn="l" rtl="0">
              <a:spcBef>
                <a:spcPts val="0"/>
              </a:spcBef>
              <a:spcAft>
                <a:spcPts val="0"/>
              </a:spcAft>
              <a:buSzPts val="1400"/>
              <a:buFont typeface="Inria Serif Light"/>
              <a:buAutoNum type="alphaLcPeriod"/>
            </a:pPr>
            <a:r>
              <a:rPr lang="en">
                <a:latin typeface="Inria Serif Light"/>
                <a:ea typeface="Inria Serif Light"/>
                <a:cs typeface="Inria Serif Light"/>
                <a:sym typeface="Inria Serif Light"/>
              </a:rPr>
              <a:t>Introduction of the Convert/the hidden alley</a:t>
            </a:r>
            <a:endParaRPr>
              <a:latin typeface="Inria Serif Light"/>
              <a:ea typeface="Inria Serif Light"/>
              <a:cs typeface="Inria Serif Light"/>
              <a:sym typeface="Inria Serif Light"/>
            </a:endParaRPr>
          </a:p>
          <a:p>
            <a:pPr marL="457200" lvl="0" indent="-317500" algn="l" rtl="0">
              <a:spcBef>
                <a:spcPts val="0"/>
              </a:spcBef>
              <a:spcAft>
                <a:spcPts val="0"/>
              </a:spcAft>
              <a:buSzPts val="1400"/>
              <a:buFont typeface="Inria Serif Light"/>
              <a:buAutoNum type="arabicPeriod"/>
            </a:pPr>
            <a:r>
              <a:rPr lang="en">
                <a:latin typeface="Inria Serif Light"/>
                <a:ea typeface="Inria Serif Light"/>
                <a:cs typeface="Inria Serif Light"/>
                <a:sym typeface="Inria Serif Light"/>
              </a:rPr>
              <a:t>Big Police Chase</a:t>
            </a:r>
            <a:endParaRPr>
              <a:latin typeface="Inria Serif Light"/>
              <a:ea typeface="Inria Serif Light"/>
              <a:cs typeface="Inria Serif Light"/>
              <a:sym typeface="Inria Serif Light"/>
            </a:endParaRPr>
          </a:p>
          <a:p>
            <a:pPr marL="914400" lvl="1" indent="-317500" algn="l" rtl="0">
              <a:spcBef>
                <a:spcPts val="0"/>
              </a:spcBef>
              <a:spcAft>
                <a:spcPts val="0"/>
              </a:spcAft>
              <a:buSzPts val="1400"/>
              <a:buFont typeface="Inria Serif Light"/>
              <a:buAutoNum type="alphaLcPeriod"/>
            </a:pPr>
            <a:r>
              <a:rPr lang="en">
                <a:latin typeface="Inria Serif Light"/>
                <a:ea typeface="Inria Serif Light"/>
                <a:cs typeface="Inria Serif Light"/>
                <a:sym typeface="Inria Serif Light"/>
              </a:rPr>
              <a:t>Siege on major mosque → lots of things</a:t>
            </a:r>
            <a:endParaRPr>
              <a:latin typeface="Inria Serif Light"/>
              <a:ea typeface="Inria Serif Light"/>
              <a:cs typeface="Inria Serif Light"/>
              <a:sym typeface="Inria Serif Light"/>
            </a:endParaRPr>
          </a:p>
          <a:p>
            <a:pPr marL="457200" lvl="0" indent="-317500" algn="l" rtl="0">
              <a:spcBef>
                <a:spcPts val="0"/>
              </a:spcBef>
              <a:spcAft>
                <a:spcPts val="0"/>
              </a:spcAft>
              <a:buSzPts val="1400"/>
              <a:buFont typeface="Inria Serif Light"/>
              <a:buAutoNum type="arabicPeriod"/>
            </a:pPr>
            <a:r>
              <a:rPr lang="en">
                <a:latin typeface="Inria Serif Light"/>
                <a:ea typeface="Inria Serif Light"/>
                <a:cs typeface="Inria Serif Light"/>
                <a:sym typeface="Inria Serif Light"/>
              </a:rPr>
              <a:t>Alif in Prison (3 months)</a:t>
            </a:r>
            <a:endParaRPr>
              <a:latin typeface="Inria Serif Light"/>
              <a:ea typeface="Inria Serif Light"/>
              <a:cs typeface="Inria Serif Light"/>
              <a:sym typeface="Inria Serif Light"/>
            </a:endParaRPr>
          </a:p>
          <a:p>
            <a:pPr marL="914400" lvl="1" indent="-317500" algn="l" rtl="0">
              <a:spcBef>
                <a:spcPts val="0"/>
              </a:spcBef>
              <a:spcAft>
                <a:spcPts val="0"/>
              </a:spcAft>
              <a:buSzPts val="1400"/>
              <a:buFont typeface="Inria Serif Light"/>
              <a:buAutoNum type="alphaLcPeriod"/>
            </a:pPr>
            <a:r>
              <a:rPr lang="en">
                <a:latin typeface="Inria Serif Light"/>
                <a:ea typeface="Inria Serif Light"/>
                <a:cs typeface="Inria Serif Light"/>
                <a:sym typeface="Inria Serif Light"/>
              </a:rPr>
              <a:t>Battle between good and evil </a:t>
            </a:r>
            <a:endParaRPr>
              <a:latin typeface="Inria Serif Light"/>
              <a:ea typeface="Inria Serif Light"/>
              <a:cs typeface="Inria Serif Light"/>
              <a:sym typeface="Inria Serif Light"/>
            </a:endParaRPr>
          </a:p>
          <a:p>
            <a:pPr marL="457200" lvl="0" indent="-317500" algn="l" rtl="0">
              <a:spcBef>
                <a:spcPts val="0"/>
              </a:spcBef>
              <a:spcAft>
                <a:spcPts val="0"/>
              </a:spcAft>
              <a:buSzPts val="1400"/>
              <a:buFont typeface="Inria Serif Light"/>
              <a:buAutoNum type="arabicPeriod"/>
            </a:pPr>
            <a:r>
              <a:rPr lang="en">
                <a:latin typeface="Inria Serif Light"/>
                <a:ea typeface="Inria Serif Light"/>
                <a:cs typeface="Inria Serif Light"/>
                <a:sym typeface="Inria Serif Light"/>
              </a:rPr>
              <a:t>Adventure into Empty Quarter</a:t>
            </a:r>
            <a:endParaRPr>
              <a:latin typeface="Inria Serif Light"/>
              <a:ea typeface="Inria Serif Light"/>
              <a:cs typeface="Inria Serif Light"/>
              <a:sym typeface="Inria Serif Light"/>
            </a:endParaRPr>
          </a:p>
          <a:p>
            <a:pPr marL="914400" lvl="1" indent="-317500" algn="l" rtl="0">
              <a:spcBef>
                <a:spcPts val="0"/>
              </a:spcBef>
              <a:spcAft>
                <a:spcPts val="0"/>
              </a:spcAft>
              <a:buSzPts val="1400"/>
              <a:buFont typeface="Inria Serif Light"/>
              <a:buAutoNum type="alphaLcPeriod"/>
            </a:pPr>
            <a:r>
              <a:rPr lang="en">
                <a:latin typeface="Inria Serif Light"/>
                <a:ea typeface="Inria Serif Light"/>
                <a:cs typeface="Inria Serif Light"/>
                <a:sym typeface="Inria Serif Light"/>
              </a:rPr>
              <a:t>Reunited with old friends</a:t>
            </a:r>
            <a:endParaRPr>
              <a:latin typeface="Inria Serif Light"/>
              <a:ea typeface="Inria Serif Light"/>
              <a:cs typeface="Inria Serif Light"/>
              <a:sym typeface="Inria Serif Light"/>
            </a:endParaRPr>
          </a:p>
          <a:p>
            <a:pPr marL="457200" lvl="0" indent="-317500" algn="l" rtl="0">
              <a:spcBef>
                <a:spcPts val="0"/>
              </a:spcBef>
              <a:spcAft>
                <a:spcPts val="0"/>
              </a:spcAft>
              <a:buSzPts val="1400"/>
              <a:buFont typeface="Inria Serif Light"/>
              <a:buAutoNum type="arabicPeriod"/>
            </a:pPr>
            <a:r>
              <a:rPr lang="en">
                <a:latin typeface="Inria Serif Light"/>
                <a:ea typeface="Inria Serif Light"/>
                <a:cs typeface="Inria Serif Light"/>
                <a:sym typeface="Inria Serif Light"/>
              </a:rPr>
              <a:t>Final Battle against the Hand</a:t>
            </a:r>
            <a:endParaRPr>
              <a:latin typeface="Inria Serif Light"/>
              <a:ea typeface="Inria Serif Light"/>
              <a:cs typeface="Inria Serif Light"/>
              <a:sym typeface="Inria Serif Light"/>
            </a:endParaRPr>
          </a:p>
          <a:p>
            <a:pPr marL="914400" lvl="1" indent="-317500" algn="l" rtl="0">
              <a:spcBef>
                <a:spcPts val="0"/>
              </a:spcBef>
              <a:spcAft>
                <a:spcPts val="0"/>
              </a:spcAft>
              <a:buSzPts val="1400"/>
              <a:buFont typeface="Inria Serif Light"/>
              <a:buAutoNum type="alphaLcPeriod"/>
            </a:pPr>
            <a:r>
              <a:rPr lang="en">
                <a:latin typeface="Inria Serif Light"/>
                <a:ea typeface="Inria Serif Light"/>
                <a:cs typeface="Inria Serif Light"/>
                <a:sym typeface="Inria Serif Light"/>
              </a:rPr>
              <a:t>Hand is defeated by Alif/Alf Yeom and revolution begins</a:t>
            </a:r>
            <a:endParaRPr>
              <a:latin typeface="Inria Serif Light"/>
              <a:ea typeface="Inria Serif Light"/>
              <a:cs typeface="Inria Serif Light"/>
              <a:sym typeface="Inria Serif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2"/>
          <p:cNvSpPr txBox="1">
            <a:spLocks noGrp="1"/>
          </p:cNvSpPr>
          <p:nvPr>
            <p:ph type="ctrTitle" idx="4294967295"/>
          </p:nvPr>
        </p:nvSpPr>
        <p:spPr>
          <a:xfrm>
            <a:off x="855300" y="933938"/>
            <a:ext cx="7433400" cy="728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800"/>
              <a:t>Discussion Question:</a:t>
            </a:r>
            <a:endParaRPr sz="4800"/>
          </a:p>
        </p:txBody>
      </p:sp>
      <p:sp>
        <p:nvSpPr>
          <p:cNvPr id="234" name="Google Shape;234;p32"/>
          <p:cNvSpPr txBox="1">
            <a:spLocks noGrp="1"/>
          </p:cNvSpPr>
          <p:nvPr>
            <p:ph type="subTitle" idx="4294967295"/>
          </p:nvPr>
        </p:nvSpPr>
        <p:spPr>
          <a:xfrm>
            <a:off x="855300" y="1662669"/>
            <a:ext cx="7433400" cy="2648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sz="2900"/>
          </a:p>
          <a:p>
            <a:pPr marL="0" lvl="0" indent="0" algn="l" rtl="0">
              <a:spcBef>
                <a:spcPts val="600"/>
              </a:spcBef>
              <a:spcAft>
                <a:spcPts val="0"/>
              </a:spcAft>
              <a:buNone/>
            </a:pPr>
            <a:r>
              <a:rPr lang="en" sz="2900"/>
              <a:t>How did Alif’s perspective on veiling shift over the course of the book?</a:t>
            </a:r>
            <a:endParaRPr sz="2900"/>
          </a:p>
          <a:p>
            <a:pPr marL="0" lvl="0" indent="0" algn="l" rtl="0">
              <a:spcBef>
                <a:spcPts val="600"/>
              </a:spcBef>
              <a:spcAft>
                <a:spcPts val="600"/>
              </a:spcAft>
              <a:buNone/>
            </a:pPr>
            <a:r>
              <a:rPr lang="en" sz="2900"/>
              <a:t>Did your perception shift?</a:t>
            </a:r>
            <a:endParaRPr sz="2900"/>
          </a:p>
        </p:txBody>
      </p:sp>
      <p:sp>
        <p:nvSpPr>
          <p:cNvPr id="235" name="Google Shape;235;p32"/>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236" name="Google Shape;236;p32"/>
          <p:cNvSpPr txBox="1"/>
          <p:nvPr/>
        </p:nvSpPr>
        <p:spPr>
          <a:xfrm>
            <a:off x="1570325" y="2059275"/>
            <a:ext cx="541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Inria Serif Light"/>
              <a:ea typeface="Inria Serif Light"/>
              <a:cs typeface="Inria Serif Light"/>
              <a:sym typeface="Inria Serif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3"/>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sp>
        <p:nvSpPr>
          <p:cNvPr id="242" name="Google Shape;242;p33"/>
          <p:cNvSpPr txBox="1"/>
          <p:nvPr/>
        </p:nvSpPr>
        <p:spPr>
          <a:xfrm>
            <a:off x="789850" y="600350"/>
            <a:ext cx="74661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500">
                <a:solidFill>
                  <a:schemeClr val="accent1"/>
                </a:solidFill>
                <a:latin typeface="Inria Serif Light"/>
                <a:ea typeface="Inria Serif Light"/>
                <a:cs typeface="Inria Serif Light"/>
                <a:sym typeface="Inria Serif Light"/>
              </a:rPr>
              <a:t>Other Discussion Questions</a:t>
            </a:r>
            <a:endParaRPr sz="4500">
              <a:solidFill>
                <a:schemeClr val="accent1"/>
              </a:solidFill>
              <a:latin typeface="Inria Serif Light"/>
              <a:ea typeface="Inria Serif Light"/>
              <a:cs typeface="Inria Serif Light"/>
              <a:sym typeface="Inria Serif Light"/>
            </a:endParaRPr>
          </a:p>
        </p:txBody>
      </p:sp>
      <p:sp>
        <p:nvSpPr>
          <p:cNvPr id="243" name="Google Shape;243;p33"/>
          <p:cNvSpPr txBox="1"/>
          <p:nvPr/>
        </p:nvSpPr>
        <p:spPr>
          <a:xfrm>
            <a:off x="794500" y="1564075"/>
            <a:ext cx="7220400" cy="3063900"/>
          </a:xfrm>
          <a:prstGeom prst="rect">
            <a:avLst/>
          </a:prstGeom>
          <a:noFill/>
          <a:ln>
            <a:noFill/>
          </a:ln>
        </p:spPr>
        <p:txBody>
          <a:bodyPr spcFirstLastPara="1" wrap="square" lIns="91425" tIns="91425" rIns="91425" bIns="91425" anchor="t" anchorCtr="0">
            <a:normAutofit/>
          </a:bodyPr>
          <a:lstStyle/>
          <a:p>
            <a:pPr marL="457200" lvl="0" indent="-361950" algn="l" rtl="0">
              <a:spcBef>
                <a:spcPts val="0"/>
              </a:spcBef>
              <a:spcAft>
                <a:spcPts val="0"/>
              </a:spcAft>
              <a:buSzPts val="2100"/>
              <a:buFont typeface="Inria Serif Light"/>
              <a:buChar char="-"/>
            </a:pPr>
            <a:r>
              <a:rPr lang="en" sz="2100">
                <a:latin typeface="Inria Serif Light"/>
                <a:ea typeface="Inria Serif Light"/>
                <a:cs typeface="Inria Serif Light"/>
                <a:sym typeface="Inria Serif Light"/>
              </a:rPr>
              <a:t>How do the “unseen” elements of the novel relate to each other? </a:t>
            </a:r>
            <a:endParaRPr sz="2100">
              <a:latin typeface="Inria Serif Light"/>
              <a:ea typeface="Inria Serif Light"/>
              <a:cs typeface="Inria Serif Light"/>
              <a:sym typeface="Inria Serif Light"/>
            </a:endParaRPr>
          </a:p>
          <a:p>
            <a:pPr marL="914400" lvl="1" indent="-361950" algn="l" rtl="0">
              <a:spcBef>
                <a:spcPts val="0"/>
              </a:spcBef>
              <a:spcAft>
                <a:spcPts val="0"/>
              </a:spcAft>
              <a:buSzPts val="2100"/>
              <a:buFont typeface="Inria Serif Light"/>
              <a:buChar char="-"/>
            </a:pPr>
            <a:r>
              <a:rPr lang="en" sz="2100">
                <a:latin typeface="Inria Serif Light"/>
                <a:ea typeface="Inria Serif Light"/>
                <a:cs typeface="Inria Serif Light"/>
                <a:sym typeface="Inria Serif Light"/>
              </a:rPr>
              <a:t>Cyberspace </a:t>
            </a:r>
            <a:endParaRPr sz="2100">
              <a:latin typeface="Inria Serif Light"/>
              <a:ea typeface="Inria Serif Light"/>
              <a:cs typeface="Inria Serif Light"/>
              <a:sym typeface="Inria Serif Light"/>
            </a:endParaRPr>
          </a:p>
          <a:p>
            <a:pPr marL="914400" lvl="1" indent="-361950" algn="l" rtl="0">
              <a:spcBef>
                <a:spcPts val="0"/>
              </a:spcBef>
              <a:spcAft>
                <a:spcPts val="0"/>
              </a:spcAft>
              <a:buSzPts val="2100"/>
              <a:buFont typeface="Inria Serif Light"/>
              <a:buChar char="-"/>
            </a:pPr>
            <a:r>
              <a:rPr lang="en" sz="2100">
                <a:latin typeface="Inria Serif Light"/>
                <a:ea typeface="Inria Serif Light"/>
                <a:cs typeface="Inria Serif Light"/>
                <a:sym typeface="Inria Serif Light"/>
              </a:rPr>
              <a:t>Dina’s  veil</a:t>
            </a:r>
            <a:endParaRPr sz="2100">
              <a:latin typeface="Inria Serif Light"/>
              <a:ea typeface="Inria Serif Light"/>
              <a:cs typeface="Inria Serif Light"/>
              <a:sym typeface="Inria Serif Light"/>
            </a:endParaRPr>
          </a:p>
          <a:p>
            <a:pPr marL="914400" lvl="1" indent="-361950" algn="l" rtl="0">
              <a:spcBef>
                <a:spcPts val="0"/>
              </a:spcBef>
              <a:spcAft>
                <a:spcPts val="0"/>
              </a:spcAft>
              <a:buSzPts val="2100"/>
              <a:buFont typeface="Inria Serif Light"/>
              <a:buChar char="-"/>
            </a:pPr>
            <a:r>
              <a:rPr lang="en" sz="2100">
                <a:latin typeface="Inria Serif Light"/>
                <a:ea typeface="Inria Serif Light"/>
                <a:cs typeface="Inria Serif Light"/>
                <a:sym typeface="Inria Serif Light"/>
              </a:rPr>
              <a:t>The Jinn world </a:t>
            </a:r>
            <a:endParaRPr sz="2100">
              <a:latin typeface="Inria Serif Light"/>
              <a:ea typeface="Inria Serif Light"/>
              <a:cs typeface="Inria Serif Light"/>
              <a:sym typeface="Inria Serif Light"/>
            </a:endParaRPr>
          </a:p>
          <a:p>
            <a:pPr marL="914400" lvl="1" indent="-361950" algn="l" rtl="0">
              <a:spcBef>
                <a:spcPts val="0"/>
              </a:spcBef>
              <a:spcAft>
                <a:spcPts val="0"/>
              </a:spcAft>
              <a:buSzPts val="2100"/>
              <a:buFont typeface="Inria Serif Light"/>
              <a:buChar char="-"/>
            </a:pPr>
            <a:r>
              <a:rPr lang="en" sz="2100">
                <a:latin typeface="Inria Serif Light"/>
                <a:ea typeface="Inria Serif Light"/>
                <a:cs typeface="Inria Serif Light"/>
                <a:sym typeface="Inria Serif Light"/>
              </a:rPr>
              <a:t>Knowledge</a:t>
            </a:r>
            <a:endParaRPr sz="2100">
              <a:latin typeface="Inria Serif Light"/>
              <a:ea typeface="Inria Serif Light"/>
              <a:cs typeface="Inria Serif Light"/>
              <a:sym typeface="Inria Serif Light"/>
            </a:endParaRPr>
          </a:p>
          <a:p>
            <a:pPr marL="914400" lvl="1" indent="-361950" algn="l" rtl="0">
              <a:spcBef>
                <a:spcPts val="0"/>
              </a:spcBef>
              <a:spcAft>
                <a:spcPts val="0"/>
              </a:spcAft>
              <a:buSzPts val="2100"/>
              <a:buFont typeface="Inria Serif Light"/>
              <a:buChar char="-"/>
            </a:pPr>
            <a:r>
              <a:rPr lang="en" sz="2100">
                <a:latin typeface="Inria Serif Light"/>
                <a:ea typeface="Inria Serif Light"/>
                <a:cs typeface="Inria Serif Light"/>
                <a:sym typeface="Inria Serif Light"/>
              </a:rPr>
              <a:t>Language</a:t>
            </a:r>
            <a:endParaRPr sz="2100">
              <a:latin typeface="Inria Serif Light"/>
              <a:ea typeface="Inria Serif Light"/>
              <a:cs typeface="Inria Serif Light"/>
              <a:sym typeface="Inria Serif Light"/>
            </a:endParaRPr>
          </a:p>
          <a:p>
            <a:pPr marL="914400" lvl="1" indent="-361950" algn="l" rtl="0">
              <a:spcBef>
                <a:spcPts val="0"/>
              </a:spcBef>
              <a:spcAft>
                <a:spcPts val="0"/>
              </a:spcAft>
              <a:buSzPts val="2100"/>
              <a:buFont typeface="Inria Serif Light"/>
              <a:buChar char="-"/>
            </a:pPr>
            <a:r>
              <a:rPr lang="en" sz="2100">
                <a:latin typeface="Inria Serif Light"/>
                <a:ea typeface="Inria Serif Light"/>
                <a:cs typeface="Inria Serif Light"/>
                <a:sym typeface="Inria Serif Light"/>
              </a:rPr>
              <a:t>God</a:t>
            </a:r>
            <a:endParaRPr sz="2100">
              <a:latin typeface="Inria Serif Light"/>
              <a:ea typeface="Inria Serif Light"/>
              <a:cs typeface="Inria Serif Light"/>
              <a:sym typeface="Inria Serif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4"/>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sp>
        <p:nvSpPr>
          <p:cNvPr id="249" name="Google Shape;249;p34"/>
          <p:cNvSpPr txBox="1"/>
          <p:nvPr/>
        </p:nvSpPr>
        <p:spPr>
          <a:xfrm>
            <a:off x="923875" y="1607900"/>
            <a:ext cx="7604100" cy="21240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SzPts val="2100"/>
              <a:buFont typeface="Inria Serif Light"/>
              <a:buChar char="-"/>
            </a:pPr>
            <a:r>
              <a:rPr lang="en" sz="2100">
                <a:latin typeface="Inria Serif Light"/>
                <a:ea typeface="Inria Serif Light"/>
                <a:cs typeface="Inria Serif Light"/>
                <a:sym typeface="Inria Serif Light"/>
              </a:rPr>
              <a:t>Dina says that metaphors are dangerous. Does she still believe this at the end of the novel?</a:t>
            </a:r>
            <a:endParaRPr sz="2100">
              <a:latin typeface="Inria Serif Light"/>
              <a:ea typeface="Inria Serif Light"/>
              <a:cs typeface="Inria Serif Light"/>
              <a:sym typeface="Inria Serif Light"/>
            </a:endParaRPr>
          </a:p>
          <a:p>
            <a:pPr marL="0" lvl="0" indent="0" algn="l" rtl="0">
              <a:spcBef>
                <a:spcPts val="0"/>
              </a:spcBef>
              <a:spcAft>
                <a:spcPts val="0"/>
              </a:spcAft>
              <a:buNone/>
            </a:pPr>
            <a:endParaRPr sz="2100">
              <a:latin typeface="Inria Serif Light"/>
              <a:ea typeface="Inria Serif Light"/>
              <a:cs typeface="Inria Serif Light"/>
              <a:sym typeface="Inria Serif Light"/>
            </a:endParaRPr>
          </a:p>
          <a:p>
            <a:pPr marL="457200" lvl="0" indent="-361950" algn="l" rtl="0">
              <a:spcBef>
                <a:spcPts val="0"/>
              </a:spcBef>
              <a:spcAft>
                <a:spcPts val="0"/>
              </a:spcAft>
              <a:buSzPts val="2100"/>
              <a:buFont typeface="Inria Serif Light"/>
              <a:buChar char="-"/>
            </a:pPr>
            <a:r>
              <a:rPr lang="en" sz="2100">
                <a:latin typeface="Inria Serif Light"/>
                <a:ea typeface="Inria Serif Light"/>
                <a:cs typeface="Inria Serif Light"/>
                <a:sym typeface="Inria Serif Light"/>
              </a:rPr>
              <a:t>In Ch. 0, the jinn says of the Alf Yeom, “When you hear it, you will become someone else” (7). How are we different after we read this novel?</a:t>
            </a:r>
            <a:endParaRPr>
              <a:latin typeface="Inria Serif Light"/>
              <a:ea typeface="Inria Serif Light"/>
              <a:cs typeface="Inria Serif Light"/>
              <a:sym typeface="Inria Serif Light"/>
            </a:endParaRPr>
          </a:p>
        </p:txBody>
      </p:sp>
      <p:sp>
        <p:nvSpPr>
          <p:cNvPr id="250" name="Google Shape;250;p34"/>
          <p:cNvSpPr txBox="1"/>
          <p:nvPr/>
        </p:nvSpPr>
        <p:spPr>
          <a:xfrm>
            <a:off x="789850" y="600350"/>
            <a:ext cx="74661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500">
                <a:solidFill>
                  <a:schemeClr val="accent1"/>
                </a:solidFill>
                <a:latin typeface="Inria Serif Light"/>
                <a:ea typeface="Inria Serif Light"/>
                <a:cs typeface="Inria Serif Light"/>
                <a:sym typeface="Inria Serif Light"/>
              </a:rPr>
              <a:t>Other Discussion Questions</a:t>
            </a:r>
            <a:endParaRPr sz="4500">
              <a:solidFill>
                <a:schemeClr val="accent1"/>
              </a:solidFill>
              <a:latin typeface="Inria Serif Light"/>
              <a:ea typeface="Inria Serif Light"/>
              <a:cs typeface="Inria Serif Light"/>
              <a:sym typeface="Inria Serif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5"/>
          <p:cNvSpPr txBox="1">
            <a:spLocks noGrp="1"/>
          </p:cNvSpPr>
          <p:nvPr>
            <p:ph type="ctrTitle" idx="4294967295"/>
          </p:nvPr>
        </p:nvSpPr>
        <p:spPr>
          <a:xfrm>
            <a:off x="855300" y="1722038"/>
            <a:ext cx="3195000" cy="40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a:t>Thanks!</a:t>
            </a:r>
            <a:endParaRPr sz="3000"/>
          </a:p>
        </p:txBody>
      </p:sp>
      <p:sp>
        <p:nvSpPr>
          <p:cNvPr id="256" name="Google Shape;256;p35"/>
          <p:cNvSpPr txBox="1">
            <a:spLocks noGrp="1"/>
          </p:cNvSpPr>
          <p:nvPr>
            <p:ph type="subTitle" idx="4294967295"/>
          </p:nvPr>
        </p:nvSpPr>
        <p:spPr>
          <a:xfrm>
            <a:off x="855300" y="2259858"/>
            <a:ext cx="3195000" cy="1161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400" b="1"/>
              <a:t>Any questions?</a:t>
            </a:r>
            <a:endParaRPr sz="1400" b="1"/>
          </a:p>
          <a:p>
            <a:pPr marL="0" lvl="0" indent="0" algn="l" rtl="0">
              <a:spcBef>
                <a:spcPts val="600"/>
              </a:spcBef>
              <a:spcAft>
                <a:spcPts val="600"/>
              </a:spcAft>
              <a:buNone/>
            </a:pPr>
            <a:endParaRPr sz="1400"/>
          </a:p>
        </p:txBody>
      </p:sp>
      <p:pic>
        <p:nvPicPr>
          <p:cNvPr id="257" name="Google Shape;257;p35"/>
          <p:cNvPicPr preferRelativeResize="0"/>
          <p:nvPr/>
        </p:nvPicPr>
        <p:blipFill rotWithShape="1">
          <a:blip r:embed="rId3">
            <a:alphaModFix/>
          </a:blip>
          <a:srcRect l="16666" r="16666"/>
          <a:stretch/>
        </p:blipFill>
        <p:spPr>
          <a:xfrm>
            <a:off x="4456251" y="455700"/>
            <a:ext cx="4232051" cy="4232050"/>
          </a:xfrm>
          <a:prstGeom prst="rect">
            <a:avLst/>
          </a:prstGeom>
          <a:noFill/>
          <a:ln>
            <a:noFill/>
          </a:ln>
        </p:spPr>
      </p:pic>
      <p:sp>
        <p:nvSpPr>
          <p:cNvPr id="258" name="Google Shape;258;p35"/>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ctrTitle"/>
          </p:nvPr>
        </p:nvSpPr>
        <p:spPr>
          <a:xfrm>
            <a:off x="380300" y="3570625"/>
            <a:ext cx="52152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300"/>
              <a:t>History and Culture</a:t>
            </a:r>
            <a:endParaRPr sz="73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grpSp>
        <p:nvGrpSpPr>
          <p:cNvPr id="87" name="Google Shape;87;p16"/>
          <p:cNvGrpSpPr/>
          <p:nvPr/>
        </p:nvGrpSpPr>
        <p:grpSpPr>
          <a:xfrm>
            <a:off x="455607" y="3882978"/>
            <a:ext cx="704026" cy="802424"/>
            <a:chOff x="4630125" y="278900"/>
            <a:chExt cx="400675" cy="456675"/>
          </a:xfrm>
        </p:grpSpPr>
        <p:sp>
          <p:nvSpPr>
            <p:cNvPr id="88" name="Google Shape;88;p16"/>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6"/>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6"/>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16"/>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A Brief History of The Middle East</a:t>
            </a:r>
            <a:endParaRPr/>
          </a:p>
        </p:txBody>
      </p:sp>
      <p:sp>
        <p:nvSpPr>
          <p:cNvPr id="93" name="Google Shape;93;p1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94" name="Google Shape;94;p16"/>
          <p:cNvGrpSpPr/>
          <p:nvPr/>
        </p:nvGrpSpPr>
        <p:grpSpPr>
          <a:xfrm>
            <a:off x="6327001" y="1389085"/>
            <a:ext cx="2360931" cy="1980659"/>
            <a:chOff x="5632317" y="1189775"/>
            <a:chExt cx="3305700" cy="2773255"/>
          </a:xfrm>
        </p:grpSpPr>
        <p:sp>
          <p:nvSpPr>
            <p:cNvPr id="95" name="Google Shape;95;p16"/>
            <p:cNvSpPr/>
            <p:nvPr/>
          </p:nvSpPr>
          <p:spPr>
            <a:xfrm>
              <a:off x="5632317" y="1189775"/>
              <a:ext cx="3305700" cy="6690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Playfair Display"/>
                  <a:ea typeface="Playfair Display"/>
                  <a:cs typeface="Playfair Display"/>
                  <a:sym typeface="Playfair Display"/>
                </a:rPr>
                <a:t>1936 - 1980s</a:t>
              </a:r>
              <a:endParaRPr>
                <a:solidFill>
                  <a:schemeClr val="lt1"/>
                </a:solidFill>
                <a:latin typeface="Playfair Display"/>
                <a:ea typeface="Playfair Display"/>
                <a:cs typeface="Playfair Display"/>
                <a:sym typeface="Playfair Display"/>
              </a:endParaRPr>
            </a:p>
          </p:txBody>
        </p:sp>
        <p:sp>
          <p:nvSpPr>
            <p:cNvPr id="96" name="Google Shape;96;p16"/>
            <p:cNvSpPr txBox="1"/>
            <p:nvPr/>
          </p:nvSpPr>
          <p:spPr>
            <a:xfrm>
              <a:off x="5906609" y="2057130"/>
              <a:ext cx="2780700" cy="190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Inria Serif Light"/>
                  <a:ea typeface="Inria Serif Light"/>
                  <a:cs typeface="Inria Serif Light"/>
                  <a:sym typeface="Inria Serif Light"/>
                </a:rPr>
                <a:t>Oil is discovered in the Middle East and the U.S. gets involved to acquire it and stop communism.</a:t>
              </a:r>
              <a:endParaRPr sz="1200">
                <a:solidFill>
                  <a:schemeClr val="dk1"/>
                </a:solidFill>
                <a:latin typeface="Inria Serif Light"/>
                <a:ea typeface="Inria Serif Light"/>
                <a:cs typeface="Inria Serif Light"/>
                <a:sym typeface="Inria Serif Light"/>
              </a:endParaRPr>
            </a:p>
          </p:txBody>
        </p:sp>
      </p:grpSp>
      <p:grpSp>
        <p:nvGrpSpPr>
          <p:cNvPr id="97" name="Google Shape;97;p16"/>
          <p:cNvGrpSpPr/>
          <p:nvPr/>
        </p:nvGrpSpPr>
        <p:grpSpPr>
          <a:xfrm>
            <a:off x="2304400" y="1389238"/>
            <a:ext cx="2533196" cy="1361216"/>
            <a:chOff x="0" y="1189989"/>
            <a:chExt cx="3546900" cy="1905931"/>
          </a:xfrm>
        </p:grpSpPr>
        <p:sp>
          <p:nvSpPr>
            <p:cNvPr id="98" name="Google Shape;98;p16"/>
            <p:cNvSpPr/>
            <p:nvPr/>
          </p:nvSpPr>
          <p:spPr>
            <a:xfrm>
              <a:off x="0" y="1189989"/>
              <a:ext cx="3546900" cy="669000"/>
            </a:xfrm>
            <a:prstGeom prst="homePlat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Playfair Display"/>
                  <a:ea typeface="Playfair Display"/>
                  <a:cs typeface="Playfair Display"/>
                  <a:sym typeface="Playfair Display"/>
                </a:rPr>
                <a:t>600 - 900s CE</a:t>
              </a:r>
              <a:endParaRPr>
                <a:solidFill>
                  <a:schemeClr val="lt1"/>
                </a:solidFill>
                <a:latin typeface="Playfair Display"/>
                <a:ea typeface="Playfair Display"/>
                <a:cs typeface="Playfair Display"/>
                <a:sym typeface="Playfair Display"/>
              </a:endParaRPr>
            </a:p>
          </p:txBody>
        </p:sp>
        <p:sp>
          <p:nvSpPr>
            <p:cNvPr id="99" name="Google Shape;99;p16"/>
            <p:cNvSpPr txBox="1"/>
            <p:nvPr/>
          </p:nvSpPr>
          <p:spPr>
            <a:xfrm>
              <a:off x="149397" y="1972420"/>
              <a:ext cx="2794800" cy="112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i="1">
                  <a:solidFill>
                    <a:schemeClr val="dk1"/>
                  </a:solidFill>
                  <a:latin typeface="Inria Serif Light"/>
                  <a:ea typeface="Inria Serif Light"/>
                  <a:cs typeface="Inria Serif Light"/>
                  <a:sym typeface="Inria Serif Light"/>
                </a:rPr>
                <a:t>The Thousand and One Nights</a:t>
              </a:r>
              <a:r>
                <a:rPr lang="en" sz="1200">
                  <a:solidFill>
                    <a:schemeClr val="dk1"/>
                  </a:solidFill>
                  <a:latin typeface="Inria Serif Light"/>
                  <a:ea typeface="Inria Serif Light"/>
                  <a:cs typeface="Inria Serif Light"/>
                  <a:sym typeface="Inria Serif Light"/>
                </a:rPr>
                <a:t> is told and compiled. The stories are rooted in Arabic, Egyptian, Indian, Persian, and more cultures.</a:t>
              </a:r>
              <a:endParaRPr sz="1200">
                <a:solidFill>
                  <a:schemeClr val="dk1"/>
                </a:solidFill>
                <a:latin typeface="Inria Serif Light"/>
                <a:ea typeface="Inria Serif Light"/>
                <a:cs typeface="Inria Serif Light"/>
                <a:sym typeface="Inria Serif Light"/>
              </a:endParaRPr>
            </a:p>
          </p:txBody>
        </p:sp>
      </p:grpSp>
      <p:grpSp>
        <p:nvGrpSpPr>
          <p:cNvPr id="100" name="Google Shape;100;p16"/>
          <p:cNvGrpSpPr/>
          <p:nvPr/>
        </p:nvGrpSpPr>
        <p:grpSpPr>
          <a:xfrm>
            <a:off x="4407151" y="1389085"/>
            <a:ext cx="2360931" cy="1837533"/>
            <a:chOff x="2944204" y="1189775"/>
            <a:chExt cx="3305700" cy="2572855"/>
          </a:xfrm>
        </p:grpSpPr>
        <p:sp>
          <p:nvSpPr>
            <p:cNvPr id="101" name="Google Shape;101;p16"/>
            <p:cNvSpPr/>
            <p:nvPr/>
          </p:nvSpPr>
          <p:spPr>
            <a:xfrm>
              <a:off x="2944204" y="1189775"/>
              <a:ext cx="3305700" cy="6690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Playfair Display"/>
                  <a:ea typeface="Playfair Display"/>
                  <a:cs typeface="Playfair Display"/>
                  <a:sym typeface="Playfair Display"/>
                </a:rPr>
                <a:t>1919</a:t>
              </a:r>
              <a:endParaRPr>
                <a:solidFill>
                  <a:schemeClr val="lt1"/>
                </a:solidFill>
                <a:latin typeface="Playfair Display"/>
                <a:ea typeface="Playfair Display"/>
                <a:cs typeface="Playfair Display"/>
                <a:sym typeface="Playfair Display"/>
              </a:endParaRPr>
            </a:p>
          </p:txBody>
        </p:sp>
        <p:sp>
          <p:nvSpPr>
            <p:cNvPr id="102" name="Google Shape;102;p16"/>
            <p:cNvSpPr txBox="1"/>
            <p:nvPr/>
          </p:nvSpPr>
          <p:spPr>
            <a:xfrm>
              <a:off x="3182232" y="2057130"/>
              <a:ext cx="2682000" cy="170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Inria Serif Light"/>
                  <a:ea typeface="Inria Serif Light"/>
                  <a:cs typeface="Inria Serif Light"/>
                  <a:sym typeface="Inria Serif Light"/>
                </a:rPr>
                <a:t>The League of Nations led by President Woodrow Wilson mandates boundaries in the Middle East.</a:t>
              </a:r>
              <a:endParaRPr sz="1200">
                <a:solidFill>
                  <a:schemeClr val="dk1"/>
                </a:solidFill>
                <a:latin typeface="Inria Serif Light"/>
                <a:ea typeface="Inria Serif Light"/>
                <a:cs typeface="Inria Serif Light"/>
                <a:sym typeface="Inria Serif Light"/>
              </a:endParaRPr>
            </a:p>
          </p:txBody>
        </p:sp>
      </p:grpSp>
      <p:grpSp>
        <p:nvGrpSpPr>
          <p:cNvPr id="103" name="Google Shape;103;p16"/>
          <p:cNvGrpSpPr/>
          <p:nvPr/>
        </p:nvGrpSpPr>
        <p:grpSpPr>
          <a:xfrm>
            <a:off x="2304400" y="3457138"/>
            <a:ext cx="2533196" cy="1421716"/>
            <a:chOff x="0" y="1189989"/>
            <a:chExt cx="3546900" cy="1990641"/>
          </a:xfrm>
        </p:grpSpPr>
        <p:sp>
          <p:nvSpPr>
            <p:cNvPr id="104" name="Google Shape;104;p16"/>
            <p:cNvSpPr/>
            <p:nvPr/>
          </p:nvSpPr>
          <p:spPr>
            <a:xfrm>
              <a:off x="0" y="1189989"/>
              <a:ext cx="3546900" cy="669000"/>
            </a:xfrm>
            <a:prstGeom prst="homePlat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Playfair Display"/>
                  <a:ea typeface="Playfair Display"/>
                  <a:cs typeface="Playfair Display"/>
                  <a:sym typeface="Playfair Display"/>
                </a:rPr>
                <a:t>1973 - 1974</a:t>
              </a:r>
              <a:endParaRPr>
                <a:solidFill>
                  <a:schemeClr val="lt1"/>
                </a:solidFill>
                <a:latin typeface="Playfair Display"/>
                <a:ea typeface="Playfair Display"/>
                <a:cs typeface="Playfair Display"/>
                <a:sym typeface="Playfair Display"/>
              </a:endParaRPr>
            </a:p>
          </p:txBody>
        </p:sp>
        <p:sp>
          <p:nvSpPr>
            <p:cNvPr id="105" name="Google Shape;105;p16"/>
            <p:cNvSpPr txBox="1"/>
            <p:nvPr/>
          </p:nvSpPr>
          <p:spPr>
            <a:xfrm>
              <a:off x="261866" y="2057130"/>
              <a:ext cx="2796900" cy="112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Inria Serif Light"/>
                  <a:ea typeface="Inria Serif Light"/>
                  <a:cs typeface="Inria Serif Light"/>
                  <a:sym typeface="Inria Serif Light"/>
                </a:rPr>
                <a:t>OPEC places an oil embargo on the U.S. for its actions in the Arab-Israeli war.</a:t>
              </a:r>
              <a:endParaRPr sz="1200">
                <a:solidFill>
                  <a:schemeClr val="dk1"/>
                </a:solidFill>
                <a:latin typeface="Inria Serif Light"/>
                <a:ea typeface="Inria Serif Light"/>
                <a:cs typeface="Inria Serif Light"/>
                <a:sym typeface="Inria Serif Light"/>
              </a:endParaRPr>
            </a:p>
          </p:txBody>
        </p:sp>
      </p:grpSp>
      <p:grpSp>
        <p:nvGrpSpPr>
          <p:cNvPr id="106" name="Google Shape;106;p16"/>
          <p:cNvGrpSpPr/>
          <p:nvPr/>
        </p:nvGrpSpPr>
        <p:grpSpPr>
          <a:xfrm>
            <a:off x="4488976" y="3457160"/>
            <a:ext cx="2360931" cy="1852821"/>
            <a:chOff x="2944204" y="1189775"/>
            <a:chExt cx="3305700" cy="2594260"/>
          </a:xfrm>
        </p:grpSpPr>
        <p:sp>
          <p:nvSpPr>
            <p:cNvPr id="107" name="Google Shape;107;p16"/>
            <p:cNvSpPr/>
            <p:nvPr/>
          </p:nvSpPr>
          <p:spPr>
            <a:xfrm>
              <a:off x="2944204" y="1189775"/>
              <a:ext cx="3305700" cy="6690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Playfair Display"/>
                  <a:ea typeface="Playfair Display"/>
                  <a:cs typeface="Playfair Display"/>
                  <a:sym typeface="Playfair Display"/>
                </a:rPr>
                <a:t>1990 - 1991</a:t>
              </a:r>
              <a:endParaRPr>
                <a:solidFill>
                  <a:schemeClr val="lt1"/>
                </a:solidFill>
                <a:latin typeface="Playfair Display"/>
                <a:ea typeface="Playfair Display"/>
                <a:cs typeface="Playfair Display"/>
                <a:sym typeface="Playfair Display"/>
              </a:endParaRPr>
            </a:p>
          </p:txBody>
        </p:sp>
        <p:sp>
          <p:nvSpPr>
            <p:cNvPr id="108" name="Google Shape;108;p16"/>
            <p:cNvSpPr txBox="1"/>
            <p:nvPr/>
          </p:nvSpPr>
          <p:spPr>
            <a:xfrm>
              <a:off x="3141487" y="2078535"/>
              <a:ext cx="2682000" cy="170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Inria Serif Light"/>
                  <a:ea typeface="Inria Serif Light"/>
                  <a:cs typeface="Inria Serif Light"/>
                  <a:sym typeface="Inria Serif Light"/>
                </a:rPr>
                <a:t>The Gulf War begins as the U.S. and Saddam Hussein battle for oil.</a:t>
              </a:r>
              <a:endParaRPr sz="1200">
                <a:solidFill>
                  <a:schemeClr val="dk1"/>
                </a:solidFill>
                <a:latin typeface="Inria Serif Light"/>
                <a:ea typeface="Inria Serif Light"/>
                <a:cs typeface="Inria Serif Light"/>
                <a:sym typeface="Inria Serif Light"/>
              </a:endParaRPr>
            </a:p>
          </p:txBody>
        </p:sp>
      </p:grpSp>
      <p:grpSp>
        <p:nvGrpSpPr>
          <p:cNvPr id="109" name="Google Shape;109;p16"/>
          <p:cNvGrpSpPr/>
          <p:nvPr/>
        </p:nvGrpSpPr>
        <p:grpSpPr>
          <a:xfrm>
            <a:off x="6499576" y="3457160"/>
            <a:ext cx="2360931" cy="2487598"/>
            <a:chOff x="5632317" y="1189775"/>
            <a:chExt cx="3305700" cy="3483055"/>
          </a:xfrm>
        </p:grpSpPr>
        <p:sp>
          <p:nvSpPr>
            <p:cNvPr id="110" name="Google Shape;110;p16"/>
            <p:cNvSpPr/>
            <p:nvPr/>
          </p:nvSpPr>
          <p:spPr>
            <a:xfrm>
              <a:off x="5632317" y="1189775"/>
              <a:ext cx="3305700" cy="6690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Playfair Display"/>
                  <a:ea typeface="Playfair Display"/>
                  <a:cs typeface="Playfair Display"/>
                  <a:sym typeface="Playfair Display"/>
                </a:rPr>
                <a:t>2010 - 2012</a:t>
              </a:r>
              <a:endParaRPr>
                <a:solidFill>
                  <a:schemeClr val="lt1"/>
                </a:solidFill>
                <a:latin typeface="Playfair Display"/>
                <a:ea typeface="Playfair Display"/>
                <a:cs typeface="Playfair Display"/>
                <a:sym typeface="Playfair Display"/>
              </a:endParaRPr>
            </a:p>
          </p:txBody>
        </p:sp>
        <p:sp>
          <p:nvSpPr>
            <p:cNvPr id="111" name="Google Shape;111;p16"/>
            <p:cNvSpPr txBox="1"/>
            <p:nvPr/>
          </p:nvSpPr>
          <p:spPr>
            <a:xfrm>
              <a:off x="5653178" y="2057130"/>
              <a:ext cx="27807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Inria Serif Light"/>
                  <a:ea typeface="Inria Serif Light"/>
                  <a:cs typeface="Inria Serif Light"/>
                  <a:sym typeface="Inria Serif Light"/>
                </a:rPr>
                <a:t>The Arab Spring occurs throughout many countries in the Middle East.</a:t>
              </a:r>
              <a:endParaRPr sz="1200">
                <a:solidFill>
                  <a:schemeClr val="dk1"/>
                </a:solidFill>
                <a:latin typeface="Inria Serif Light"/>
                <a:ea typeface="Inria Serif Light"/>
                <a:cs typeface="Inria Serif Light"/>
                <a:sym typeface="Inria Serif Ligh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455700" y="158163"/>
            <a:ext cx="3623100" cy="334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The Arab Spring</a:t>
            </a:r>
            <a:endParaRPr/>
          </a:p>
        </p:txBody>
      </p:sp>
      <p:sp>
        <p:nvSpPr>
          <p:cNvPr id="117" name="Google Shape;117;p17"/>
          <p:cNvSpPr txBox="1">
            <a:spLocks noGrp="1"/>
          </p:cNvSpPr>
          <p:nvPr>
            <p:ph type="body" idx="1"/>
          </p:nvPr>
        </p:nvSpPr>
        <p:spPr>
          <a:xfrm>
            <a:off x="160050" y="492975"/>
            <a:ext cx="4214400" cy="4444500"/>
          </a:xfrm>
          <a:prstGeom prst="rect">
            <a:avLst/>
          </a:prstGeom>
        </p:spPr>
        <p:txBody>
          <a:bodyPr spcFirstLastPara="1" wrap="square" lIns="0" tIns="0" rIns="0" bIns="0" anchor="t" anchorCtr="0">
            <a:normAutofit fontScale="70000" lnSpcReduction="10000"/>
          </a:bodyPr>
          <a:lstStyle/>
          <a:p>
            <a:pPr marL="457200" lvl="0" indent="-317500" algn="l" rtl="0">
              <a:spcBef>
                <a:spcPts val="0"/>
              </a:spcBef>
              <a:spcAft>
                <a:spcPts val="0"/>
              </a:spcAft>
              <a:buSzPct val="100000"/>
              <a:buFont typeface="Inria Serif"/>
              <a:buChar char="-"/>
            </a:pPr>
            <a:r>
              <a:rPr lang="en" b="1">
                <a:latin typeface="Inria Serif"/>
                <a:ea typeface="Inria Serif"/>
                <a:cs typeface="Inria Serif"/>
                <a:sym typeface="Inria Serif"/>
              </a:rPr>
              <a:t>Events</a:t>
            </a:r>
            <a:endParaRPr b="1">
              <a:latin typeface="Inria Serif"/>
              <a:ea typeface="Inria Serif"/>
              <a:cs typeface="Inria Serif"/>
              <a:sym typeface="Inria Serif"/>
            </a:endParaRPr>
          </a:p>
          <a:p>
            <a:pPr marL="914400" lvl="1" indent="-317500" algn="l" rtl="0">
              <a:spcBef>
                <a:spcPts val="0"/>
              </a:spcBef>
              <a:spcAft>
                <a:spcPts val="0"/>
              </a:spcAft>
              <a:buSzPct val="100000"/>
              <a:buChar char="-"/>
            </a:pPr>
            <a:r>
              <a:rPr lang="en"/>
              <a:t>Tunisia</a:t>
            </a:r>
            <a:endParaRPr/>
          </a:p>
          <a:p>
            <a:pPr marL="1371600" lvl="2" indent="-317500" algn="l" rtl="0">
              <a:spcBef>
                <a:spcPts val="0"/>
              </a:spcBef>
              <a:spcAft>
                <a:spcPts val="0"/>
              </a:spcAft>
              <a:buSzPct val="100000"/>
              <a:buChar char="-"/>
            </a:pPr>
            <a:r>
              <a:rPr lang="en"/>
              <a:t>Protests sparked after a young man sets himself on fire to protest police brutality and the President’s regime. The President is ousted 10 days later.</a:t>
            </a:r>
            <a:endParaRPr/>
          </a:p>
          <a:p>
            <a:pPr marL="914400" lvl="1" indent="-317500" algn="l" rtl="0">
              <a:spcBef>
                <a:spcPts val="0"/>
              </a:spcBef>
              <a:spcAft>
                <a:spcPts val="0"/>
              </a:spcAft>
              <a:buSzPct val="100000"/>
              <a:buChar char="-"/>
            </a:pPr>
            <a:r>
              <a:rPr lang="en"/>
              <a:t>Protests spread to several other countries:</a:t>
            </a:r>
            <a:endParaRPr/>
          </a:p>
          <a:p>
            <a:pPr marL="1371600" lvl="2" indent="-317500" algn="l" rtl="0">
              <a:spcBef>
                <a:spcPts val="0"/>
              </a:spcBef>
              <a:spcAft>
                <a:spcPts val="0"/>
              </a:spcAft>
              <a:buSzPct val="100000"/>
              <a:buChar char="-"/>
            </a:pPr>
            <a:r>
              <a:rPr lang="en"/>
              <a:t>The Egyptian president resigns.</a:t>
            </a:r>
            <a:endParaRPr/>
          </a:p>
          <a:p>
            <a:pPr marL="1371600" lvl="2" indent="-317500" algn="l" rtl="0">
              <a:spcBef>
                <a:spcPts val="0"/>
              </a:spcBef>
              <a:spcAft>
                <a:spcPts val="0"/>
              </a:spcAft>
              <a:buSzPct val="100000"/>
              <a:buChar char="-"/>
            </a:pPr>
            <a:r>
              <a:rPr lang="en"/>
              <a:t>Protests lead to civil war in Libya and Syria.</a:t>
            </a:r>
            <a:endParaRPr/>
          </a:p>
          <a:p>
            <a:pPr marL="1371600" lvl="2" indent="-317500" algn="l" rtl="0">
              <a:spcBef>
                <a:spcPts val="0"/>
              </a:spcBef>
              <a:spcAft>
                <a:spcPts val="0"/>
              </a:spcAft>
              <a:buSzPct val="100000"/>
              <a:buChar char="-"/>
            </a:pPr>
            <a:r>
              <a:rPr lang="en"/>
              <a:t>Tunisia holds their first free election.</a:t>
            </a:r>
            <a:endParaRPr/>
          </a:p>
          <a:p>
            <a:pPr marL="1371600" lvl="2" indent="-317500" algn="l" rtl="0">
              <a:spcBef>
                <a:spcPts val="0"/>
              </a:spcBef>
              <a:spcAft>
                <a:spcPts val="0"/>
              </a:spcAft>
              <a:buSzPct val="100000"/>
              <a:buChar char="-"/>
            </a:pPr>
            <a:r>
              <a:rPr lang="en"/>
              <a:t>Yemen’s president relinquishes power after years of protests.</a:t>
            </a:r>
            <a:endParaRPr/>
          </a:p>
          <a:p>
            <a:pPr marL="457200" lvl="0" indent="-317500" algn="l" rtl="0">
              <a:spcBef>
                <a:spcPts val="0"/>
              </a:spcBef>
              <a:spcAft>
                <a:spcPts val="0"/>
              </a:spcAft>
              <a:buSzPct val="100000"/>
              <a:buFont typeface="Inria Serif"/>
              <a:buChar char="-"/>
            </a:pPr>
            <a:r>
              <a:rPr lang="en" b="1" i="1">
                <a:latin typeface="Inria Serif"/>
                <a:ea typeface="Inria Serif"/>
                <a:cs typeface="Inria Serif"/>
                <a:sym typeface="Inria Serif"/>
              </a:rPr>
              <a:t>Alif the Unseen</a:t>
            </a:r>
            <a:endParaRPr b="1" i="1">
              <a:latin typeface="Inria Serif"/>
              <a:ea typeface="Inria Serif"/>
              <a:cs typeface="Inria Serif"/>
              <a:sym typeface="Inria Serif"/>
            </a:endParaRPr>
          </a:p>
          <a:p>
            <a:pPr marL="914400" lvl="1" indent="-317500" algn="l" rtl="0">
              <a:spcBef>
                <a:spcPts val="0"/>
              </a:spcBef>
              <a:spcAft>
                <a:spcPts val="0"/>
              </a:spcAft>
              <a:buSzPct val="100000"/>
              <a:buChar char="-"/>
            </a:pPr>
            <a:r>
              <a:rPr lang="en"/>
              <a:t>The story leads up to the events of the Arab Spring.</a:t>
            </a:r>
            <a:endParaRPr/>
          </a:p>
        </p:txBody>
      </p:sp>
      <p:sp>
        <p:nvSpPr>
          <p:cNvPr id="118" name="Google Shape;118;p17"/>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pic>
        <p:nvPicPr>
          <p:cNvPr id="119" name="Google Shape;119;p17"/>
          <p:cNvPicPr preferRelativeResize="0"/>
          <p:nvPr/>
        </p:nvPicPr>
        <p:blipFill>
          <a:blip r:embed="rId3">
            <a:alphaModFix/>
          </a:blip>
          <a:stretch>
            <a:fillRect/>
          </a:stretch>
        </p:blipFill>
        <p:spPr>
          <a:xfrm>
            <a:off x="4730400" y="1107950"/>
            <a:ext cx="4257974" cy="2927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Culture in the Middle East</a:t>
            </a:r>
            <a:endParaRPr/>
          </a:p>
        </p:txBody>
      </p:sp>
      <p:sp>
        <p:nvSpPr>
          <p:cNvPr id="125" name="Google Shape;125;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126" name="Google Shape;126;p18"/>
          <p:cNvSpPr txBox="1"/>
          <p:nvPr/>
        </p:nvSpPr>
        <p:spPr>
          <a:xfrm>
            <a:off x="3486225" y="1025050"/>
            <a:ext cx="2595000" cy="538800"/>
          </a:xfrm>
          <a:prstGeom prst="rect">
            <a:avLst/>
          </a:prstGeom>
          <a:solidFill>
            <a:srgbClr val="88957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solidFill>
                  <a:schemeClr val="lt1"/>
                </a:solidFill>
                <a:latin typeface="Inria Serif"/>
                <a:ea typeface="Inria Serif"/>
                <a:cs typeface="Inria Serif"/>
                <a:sym typeface="Inria Serif"/>
              </a:rPr>
              <a:t>Class</a:t>
            </a:r>
            <a:endParaRPr sz="2300" b="1">
              <a:solidFill>
                <a:schemeClr val="lt1"/>
              </a:solidFill>
              <a:latin typeface="Inria Serif"/>
              <a:ea typeface="Inria Serif"/>
              <a:cs typeface="Inria Serif"/>
              <a:sym typeface="Inria Serif"/>
            </a:endParaRPr>
          </a:p>
        </p:txBody>
      </p:sp>
      <p:sp>
        <p:nvSpPr>
          <p:cNvPr id="127" name="Google Shape;127;p18"/>
          <p:cNvSpPr txBox="1">
            <a:spLocks noGrp="1"/>
          </p:cNvSpPr>
          <p:nvPr>
            <p:ph type="body" idx="1"/>
          </p:nvPr>
        </p:nvSpPr>
        <p:spPr>
          <a:xfrm>
            <a:off x="3486225" y="1694175"/>
            <a:ext cx="2595000" cy="3079200"/>
          </a:xfrm>
          <a:prstGeom prst="rect">
            <a:avLst/>
          </a:prstGeom>
          <a:solidFill>
            <a:schemeClr val="lt1"/>
          </a:solidFill>
          <a:ln w="9525" cap="flat" cmpd="sng">
            <a:solidFill>
              <a:srgbClr val="88957F"/>
            </a:solidFill>
            <a:prstDash val="solid"/>
            <a:round/>
            <a:headEnd type="none" w="sm" len="sm"/>
            <a:tailEnd type="none" w="sm" len="sm"/>
          </a:ln>
        </p:spPr>
        <p:txBody>
          <a:bodyPr spcFirstLastPara="1" wrap="square" lIns="0" tIns="0" rIns="0" bIns="0" anchor="t" anchorCtr="0">
            <a:noAutofit/>
          </a:bodyPr>
          <a:lstStyle/>
          <a:p>
            <a:pPr marL="457200" lvl="0" indent="-298450" algn="l" rtl="0">
              <a:lnSpc>
                <a:spcPct val="100000"/>
              </a:lnSpc>
              <a:spcBef>
                <a:spcPts val="1000"/>
              </a:spcBef>
              <a:spcAft>
                <a:spcPts val="0"/>
              </a:spcAft>
              <a:buClr>
                <a:srgbClr val="6B7664"/>
              </a:buClr>
              <a:buSzPts val="1100"/>
              <a:buFont typeface="Inria Serif"/>
              <a:buChar char="-"/>
            </a:pPr>
            <a:r>
              <a:rPr lang="en" sz="1100" b="1">
                <a:solidFill>
                  <a:srgbClr val="6B7664"/>
                </a:solidFill>
                <a:latin typeface="Inria Serif"/>
                <a:ea typeface="Inria Serif"/>
                <a:cs typeface="Inria Serif"/>
                <a:sym typeface="Inria Serif"/>
              </a:rPr>
              <a:t>In the Middle East</a:t>
            </a:r>
            <a:endParaRPr sz="1100" b="1">
              <a:solidFill>
                <a:srgbClr val="6B7664"/>
              </a:solidFill>
              <a:latin typeface="Inria Serif"/>
              <a:ea typeface="Inria Serif"/>
              <a:cs typeface="Inria Serif"/>
              <a:sym typeface="Inria Serif"/>
            </a:endParaRPr>
          </a:p>
          <a:p>
            <a:pPr marL="914400" lvl="1" indent="-298450" algn="l" rtl="0">
              <a:lnSpc>
                <a:spcPct val="100000"/>
              </a:lnSpc>
              <a:spcBef>
                <a:spcPts val="0"/>
              </a:spcBef>
              <a:spcAft>
                <a:spcPts val="0"/>
              </a:spcAft>
              <a:buClr>
                <a:srgbClr val="6B7664"/>
              </a:buClr>
              <a:buSzPts val="1100"/>
              <a:buFont typeface="Inria Serif"/>
              <a:buChar char="-"/>
            </a:pPr>
            <a:r>
              <a:rPr lang="en" sz="1100" b="1">
                <a:solidFill>
                  <a:srgbClr val="6B7664"/>
                </a:solidFill>
                <a:latin typeface="Inria Serif"/>
                <a:ea typeface="Inria Serif"/>
                <a:cs typeface="Inria Serif"/>
                <a:sym typeface="Inria Serif"/>
              </a:rPr>
              <a:t>The middle class in Arab Spring countries are important in instigating protests.</a:t>
            </a:r>
            <a:endParaRPr sz="1100" b="1">
              <a:solidFill>
                <a:srgbClr val="6B7664"/>
              </a:solidFill>
              <a:latin typeface="Inria Serif"/>
              <a:ea typeface="Inria Serif"/>
              <a:cs typeface="Inria Serif"/>
              <a:sym typeface="Inria Serif"/>
            </a:endParaRPr>
          </a:p>
          <a:p>
            <a:pPr marL="457200" lvl="0" indent="-298450" algn="l" rtl="0">
              <a:lnSpc>
                <a:spcPct val="100000"/>
              </a:lnSpc>
              <a:spcBef>
                <a:spcPts val="1000"/>
              </a:spcBef>
              <a:spcAft>
                <a:spcPts val="0"/>
              </a:spcAft>
              <a:buClr>
                <a:srgbClr val="6B7664"/>
              </a:buClr>
              <a:buSzPts val="1100"/>
              <a:buFont typeface="Inria Serif"/>
              <a:buChar char="-"/>
            </a:pPr>
            <a:r>
              <a:rPr lang="en" sz="1100" b="1">
                <a:solidFill>
                  <a:srgbClr val="6B7664"/>
                </a:solidFill>
                <a:latin typeface="Inria Serif"/>
                <a:ea typeface="Inria Serif"/>
                <a:cs typeface="Inria Serif"/>
                <a:sym typeface="Inria Serif"/>
              </a:rPr>
              <a:t>In </a:t>
            </a:r>
            <a:r>
              <a:rPr lang="en" sz="1100" b="1" i="1">
                <a:solidFill>
                  <a:srgbClr val="6B7664"/>
                </a:solidFill>
                <a:latin typeface="Inria Serif"/>
                <a:ea typeface="Inria Serif"/>
                <a:cs typeface="Inria Serif"/>
                <a:sym typeface="Inria Serif"/>
              </a:rPr>
              <a:t>Alif the Unseen</a:t>
            </a:r>
            <a:endParaRPr sz="1100" b="1" i="1">
              <a:solidFill>
                <a:srgbClr val="6B7664"/>
              </a:solidFill>
              <a:latin typeface="Inria Serif"/>
              <a:ea typeface="Inria Serif"/>
              <a:cs typeface="Inria Serif"/>
              <a:sym typeface="Inria Serif"/>
            </a:endParaRPr>
          </a:p>
          <a:p>
            <a:pPr marL="914400" lvl="1" indent="-298450" algn="l" rtl="0">
              <a:lnSpc>
                <a:spcPct val="100000"/>
              </a:lnSpc>
              <a:spcBef>
                <a:spcPts val="0"/>
              </a:spcBef>
              <a:spcAft>
                <a:spcPts val="0"/>
              </a:spcAft>
              <a:buClr>
                <a:srgbClr val="6B7664"/>
              </a:buClr>
              <a:buSzPts val="1100"/>
              <a:buFont typeface="Inria Serif"/>
              <a:buChar char="-"/>
            </a:pPr>
            <a:r>
              <a:rPr lang="en" sz="1100" b="1">
                <a:solidFill>
                  <a:srgbClr val="6B7664"/>
                </a:solidFill>
                <a:latin typeface="Inria Serif"/>
                <a:ea typeface="Inria Serif"/>
                <a:cs typeface="Inria Serif"/>
                <a:sym typeface="Inria Serif"/>
              </a:rPr>
              <a:t>Alif is from the Lower to Middle Class Area, known as the Baqara District. Other parts of town include the Old Quarter, New Quarter, and working class neighborhoods.</a:t>
            </a:r>
            <a:endParaRPr sz="1100" b="1">
              <a:solidFill>
                <a:srgbClr val="6B7664"/>
              </a:solidFill>
              <a:latin typeface="Inria Serif"/>
              <a:ea typeface="Inria Serif"/>
              <a:cs typeface="Inria Serif"/>
              <a:sym typeface="Inria Serif"/>
            </a:endParaRPr>
          </a:p>
          <a:p>
            <a:pPr marL="914400" lvl="1" indent="-298450" algn="l" rtl="0">
              <a:lnSpc>
                <a:spcPct val="100000"/>
              </a:lnSpc>
              <a:spcBef>
                <a:spcPts val="1000"/>
              </a:spcBef>
              <a:spcAft>
                <a:spcPts val="0"/>
              </a:spcAft>
              <a:buClr>
                <a:srgbClr val="6B7664"/>
              </a:buClr>
              <a:buSzPts val="1100"/>
              <a:buFont typeface="Inria Serif"/>
              <a:buChar char="-"/>
            </a:pPr>
            <a:r>
              <a:rPr lang="en" sz="1100" b="1">
                <a:solidFill>
                  <a:srgbClr val="6B7664"/>
                </a:solidFill>
                <a:latin typeface="Inria Serif"/>
                <a:ea typeface="Inria Serif"/>
                <a:cs typeface="Inria Serif"/>
                <a:sym typeface="Inria Serif"/>
              </a:rPr>
              <a:t>Divisions within classes exist in the book as well.</a:t>
            </a:r>
            <a:endParaRPr sz="1100" b="1">
              <a:solidFill>
                <a:srgbClr val="6B7664"/>
              </a:solidFill>
              <a:latin typeface="Inria Serif"/>
              <a:ea typeface="Inria Serif"/>
              <a:cs typeface="Inria Serif"/>
              <a:sym typeface="Inria Serif"/>
            </a:endParaRPr>
          </a:p>
          <a:p>
            <a:pPr marL="0" lvl="0" indent="0" algn="l" rtl="0">
              <a:lnSpc>
                <a:spcPct val="100000"/>
              </a:lnSpc>
              <a:spcBef>
                <a:spcPts val="1000"/>
              </a:spcBef>
              <a:spcAft>
                <a:spcPts val="1000"/>
              </a:spcAft>
              <a:buNone/>
            </a:pPr>
            <a:endParaRPr sz="1100" b="1">
              <a:solidFill>
                <a:srgbClr val="6B7664"/>
              </a:solidFill>
              <a:latin typeface="Inria Serif"/>
              <a:ea typeface="Inria Serif"/>
              <a:cs typeface="Inria Serif"/>
              <a:sym typeface="Inria Serif"/>
            </a:endParaRPr>
          </a:p>
        </p:txBody>
      </p:sp>
      <p:sp>
        <p:nvSpPr>
          <p:cNvPr id="128" name="Google Shape;128;p18"/>
          <p:cNvSpPr txBox="1"/>
          <p:nvPr/>
        </p:nvSpPr>
        <p:spPr>
          <a:xfrm>
            <a:off x="6403375" y="1025050"/>
            <a:ext cx="2595000" cy="538800"/>
          </a:xfrm>
          <a:prstGeom prst="rect">
            <a:avLst/>
          </a:prstGeom>
          <a:solidFill>
            <a:schemeClr val="accen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solidFill>
                  <a:schemeClr val="lt1"/>
                </a:solidFill>
                <a:latin typeface="Inria Serif"/>
                <a:ea typeface="Inria Serif"/>
                <a:cs typeface="Inria Serif"/>
                <a:sym typeface="Inria Serif"/>
              </a:rPr>
              <a:t>Race</a:t>
            </a:r>
            <a:endParaRPr sz="2300" b="1">
              <a:solidFill>
                <a:schemeClr val="lt1"/>
              </a:solidFill>
              <a:latin typeface="Inria Serif"/>
              <a:ea typeface="Inria Serif"/>
              <a:cs typeface="Inria Serif"/>
              <a:sym typeface="Inria Serif"/>
            </a:endParaRPr>
          </a:p>
        </p:txBody>
      </p:sp>
      <p:sp>
        <p:nvSpPr>
          <p:cNvPr id="129" name="Google Shape;129;p18"/>
          <p:cNvSpPr txBox="1">
            <a:spLocks noGrp="1"/>
          </p:cNvSpPr>
          <p:nvPr>
            <p:ph type="body" idx="2"/>
          </p:nvPr>
        </p:nvSpPr>
        <p:spPr>
          <a:xfrm>
            <a:off x="6403375" y="1694175"/>
            <a:ext cx="2595000" cy="3079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p>
            <a:pPr marL="457200" lvl="0" indent="-301625" algn="l" rtl="0">
              <a:lnSpc>
                <a:spcPct val="80000"/>
              </a:lnSpc>
              <a:spcBef>
                <a:spcPts val="0"/>
              </a:spcBef>
              <a:spcAft>
                <a:spcPts val="0"/>
              </a:spcAft>
              <a:buClr>
                <a:schemeClr val="dk1"/>
              </a:buClr>
              <a:buSzPts val="1150"/>
              <a:buFont typeface="Inria Serif"/>
              <a:buAutoNum type="arabicPeriod"/>
            </a:pPr>
            <a:r>
              <a:rPr lang="en" sz="1150" b="1">
                <a:latin typeface="Inria Serif"/>
                <a:ea typeface="Inria Serif"/>
                <a:cs typeface="Inria Serif"/>
                <a:sym typeface="Inria Serif"/>
              </a:rPr>
              <a:t>In the Middle East</a:t>
            </a:r>
            <a:endParaRPr sz="1150" b="1">
              <a:latin typeface="Inria Serif"/>
              <a:ea typeface="Inria Serif"/>
              <a:cs typeface="Inria Serif"/>
              <a:sym typeface="Inria Serif"/>
            </a:endParaRPr>
          </a:p>
          <a:p>
            <a:pPr marL="914400" lvl="1" indent="-301625" algn="l" rtl="0">
              <a:lnSpc>
                <a:spcPct val="80000"/>
              </a:lnSpc>
              <a:spcBef>
                <a:spcPts val="0"/>
              </a:spcBef>
              <a:spcAft>
                <a:spcPts val="0"/>
              </a:spcAft>
              <a:buSzPts val="1150"/>
              <a:buFont typeface="Inria Serif"/>
              <a:buChar char="-"/>
            </a:pPr>
            <a:r>
              <a:rPr lang="en" sz="1150" b="1">
                <a:latin typeface="Inria Serif"/>
                <a:ea typeface="Inria Serif"/>
                <a:cs typeface="Inria Serif"/>
                <a:sym typeface="Inria Serif"/>
              </a:rPr>
              <a:t>The Middle East has the largest number of Indian immigrants.</a:t>
            </a:r>
            <a:endParaRPr sz="1150" b="1">
              <a:latin typeface="Inria Serif"/>
              <a:ea typeface="Inria Serif"/>
              <a:cs typeface="Inria Serif"/>
              <a:sym typeface="Inria Serif"/>
            </a:endParaRPr>
          </a:p>
          <a:p>
            <a:pPr marL="914400" lvl="1" indent="-301625" algn="l" rtl="0">
              <a:lnSpc>
                <a:spcPct val="80000"/>
              </a:lnSpc>
              <a:spcBef>
                <a:spcPts val="1000"/>
              </a:spcBef>
              <a:spcAft>
                <a:spcPts val="0"/>
              </a:spcAft>
              <a:buSzPts val="1150"/>
              <a:buFont typeface="Inria Serif"/>
              <a:buChar char="-"/>
            </a:pPr>
            <a:r>
              <a:rPr lang="en" sz="1150" b="1">
                <a:latin typeface="Inria Serif"/>
                <a:ea typeface="Inria Serif"/>
                <a:cs typeface="Inria Serif"/>
                <a:sym typeface="Inria Serif"/>
              </a:rPr>
              <a:t>Oil boom created job opportunities. Migrants came from countries with large populations of unskilled workers </a:t>
            </a:r>
            <a:endParaRPr sz="1150" b="1">
              <a:latin typeface="Inria Serif"/>
              <a:ea typeface="Inria Serif"/>
              <a:cs typeface="Inria Serif"/>
              <a:sym typeface="Inria Serif"/>
            </a:endParaRPr>
          </a:p>
          <a:p>
            <a:pPr marL="914400" lvl="1" indent="-301625" algn="l" rtl="0">
              <a:lnSpc>
                <a:spcPct val="80000"/>
              </a:lnSpc>
              <a:spcBef>
                <a:spcPts val="1000"/>
              </a:spcBef>
              <a:spcAft>
                <a:spcPts val="0"/>
              </a:spcAft>
              <a:buSzPts val="1150"/>
              <a:buFont typeface="Inria Serif"/>
              <a:buChar char="-"/>
            </a:pPr>
            <a:r>
              <a:rPr lang="en" sz="1150" b="1">
                <a:latin typeface="Inria Serif"/>
                <a:ea typeface="Inria Serif"/>
                <a:cs typeface="Inria Serif"/>
                <a:sym typeface="Inria Serif"/>
              </a:rPr>
              <a:t>Prejudice exists against non-Arab migrants.</a:t>
            </a:r>
            <a:endParaRPr sz="1150" b="1">
              <a:latin typeface="Inria Serif"/>
              <a:ea typeface="Inria Serif"/>
              <a:cs typeface="Inria Serif"/>
              <a:sym typeface="Inria Serif"/>
            </a:endParaRPr>
          </a:p>
          <a:p>
            <a:pPr marL="457200" lvl="0" indent="-301625" algn="l" rtl="0">
              <a:lnSpc>
                <a:spcPct val="80000"/>
              </a:lnSpc>
              <a:spcBef>
                <a:spcPts val="1000"/>
              </a:spcBef>
              <a:spcAft>
                <a:spcPts val="0"/>
              </a:spcAft>
              <a:buSzPts val="1150"/>
              <a:buFont typeface="Inria Serif"/>
              <a:buAutoNum type="arabicPeriod"/>
            </a:pPr>
            <a:r>
              <a:rPr lang="en" sz="1150" b="1">
                <a:latin typeface="Inria Serif"/>
                <a:ea typeface="Inria Serif"/>
                <a:cs typeface="Inria Serif"/>
                <a:sym typeface="Inria Serif"/>
              </a:rPr>
              <a:t>In </a:t>
            </a:r>
            <a:r>
              <a:rPr lang="en" sz="1150" b="1" i="1">
                <a:latin typeface="Inria Serif"/>
                <a:ea typeface="Inria Serif"/>
                <a:cs typeface="Inria Serif"/>
                <a:sym typeface="Inria Serif"/>
              </a:rPr>
              <a:t>Alif the Unseen</a:t>
            </a:r>
            <a:endParaRPr sz="1150" b="1" i="1">
              <a:latin typeface="Inria Serif"/>
              <a:ea typeface="Inria Serif"/>
              <a:cs typeface="Inria Serif"/>
              <a:sym typeface="Inria Serif"/>
            </a:endParaRPr>
          </a:p>
          <a:p>
            <a:pPr marL="914400" lvl="1" indent="-301625" algn="l" rtl="0">
              <a:lnSpc>
                <a:spcPct val="80000"/>
              </a:lnSpc>
              <a:spcBef>
                <a:spcPts val="0"/>
              </a:spcBef>
              <a:spcAft>
                <a:spcPts val="1000"/>
              </a:spcAft>
              <a:buSzPts val="1150"/>
              <a:buFont typeface="Inria Serif"/>
              <a:buChar char="-"/>
            </a:pPr>
            <a:r>
              <a:rPr lang="en" sz="1150" b="1">
                <a:latin typeface="Inria Serif"/>
                <a:ea typeface="Inria Serif"/>
                <a:cs typeface="Inria Serif"/>
                <a:sym typeface="Inria Serif"/>
              </a:rPr>
              <a:t>Alif is half Indian and half Arab, and experiences tension because of his racial and religious differences.</a:t>
            </a:r>
            <a:endParaRPr sz="1150" b="1">
              <a:latin typeface="Inria Serif"/>
              <a:ea typeface="Inria Serif"/>
              <a:cs typeface="Inria Serif"/>
              <a:sym typeface="Inria Serif"/>
            </a:endParaRPr>
          </a:p>
        </p:txBody>
      </p:sp>
      <p:pic>
        <p:nvPicPr>
          <p:cNvPr id="130" name="Google Shape;130;p18"/>
          <p:cNvPicPr preferRelativeResize="0"/>
          <p:nvPr/>
        </p:nvPicPr>
        <p:blipFill rotWithShape="1">
          <a:blip r:embed="rId3">
            <a:alphaModFix/>
          </a:blip>
          <a:srcRect l="2194" t="2125" r="1559" b="4660"/>
          <a:stretch/>
        </p:blipFill>
        <p:spPr>
          <a:xfrm>
            <a:off x="161400" y="2036950"/>
            <a:ext cx="3105149" cy="2650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ctrTitle" idx="4294967295"/>
          </p:nvPr>
        </p:nvSpPr>
        <p:spPr>
          <a:xfrm>
            <a:off x="855300" y="933938"/>
            <a:ext cx="7433400" cy="728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4800"/>
              <a:t>Discussion Question:</a:t>
            </a:r>
            <a:endParaRPr sz="4800"/>
          </a:p>
        </p:txBody>
      </p:sp>
      <p:sp>
        <p:nvSpPr>
          <p:cNvPr id="136" name="Google Shape;136;p19"/>
          <p:cNvSpPr txBox="1">
            <a:spLocks noGrp="1"/>
          </p:cNvSpPr>
          <p:nvPr>
            <p:ph type="subTitle" idx="4294967295"/>
          </p:nvPr>
        </p:nvSpPr>
        <p:spPr>
          <a:xfrm>
            <a:off x="998400" y="2127225"/>
            <a:ext cx="7147200" cy="2063400"/>
          </a:xfrm>
          <a:prstGeom prst="rect">
            <a:avLst/>
          </a:prstGeom>
        </p:spPr>
        <p:txBody>
          <a:bodyPr spcFirstLastPara="1" wrap="square" lIns="0" tIns="0" rIns="0" bIns="0" anchor="ctr" anchorCtr="0">
            <a:noAutofit/>
          </a:bodyPr>
          <a:lstStyle/>
          <a:p>
            <a:pPr marL="0" lvl="0" indent="0" algn="l" rtl="0">
              <a:lnSpc>
                <a:spcPct val="100000"/>
              </a:lnSpc>
              <a:spcBef>
                <a:spcPts val="0"/>
              </a:spcBef>
              <a:spcAft>
                <a:spcPts val="0"/>
              </a:spcAft>
              <a:buNone/>
            </a:pPr>
            <a:r>
              <a:rPr lang="en" sz="2100"/>
              <a:t>The American Convert is described as being half-in and half-out of the Jinn world. What is the significance of Alif being half-in and half-out, racially, of the Arab world?</a:t>
            </a:r>
            <a:endParaRPr sz="2100"/>
          </a:p>
          <a:p>
            <a:pPr marL="0" lvl="0" indent="0" algn="l" rtl="0">
              <a:lnSpc>
                <a:spcPct val="100000"/>
              </a:lnSpc>
              <a:spcBef>
                <a:spcPts val="1000"/>
              </a:spcBef>
              <a:spcAft>
                <a:spcPts val="1000"/>
              </a:spcAft>
              <a:buNone/>
            </a:pPr>
            <a:r>
              <a:rPr lang="en" sz="2100"/>
              <a:t>Why does the book focus on Alif, who is not particularly religious and seems to have few political convictions, rather than someone like Dina (who is religious) or New Quarter (who acts out of strong political convictions)?</a:t>
            </a:r>
            <a:endParaRPr sz="2100"/>
          </a:p>
        </p:txBody>
      </p:sp>
      <p:sp>
        <p:nvSpPr>
          <p:cNvPr id="137" name="Google Shape;137;p19"/>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ctrTitle"/>
          </p:nvPr>
        </p:nvSpPr>
        <p:spPr>
          <a:xfrm>
            <a:off x="702900" y="2787333"/>
            <a:ext cx="47460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300"/>
              <a:t>Jinn</a:t>
            </a:r>
            <a:endParaRPr sz="73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455700" y="1586238"/>
            <a:ext cx="3623100" cy="334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What is a jinn?</a:t>
            </a:r>
            <a:endParaRPr/>
          </a:p>
        </p:txBody>
      </p:sp>
      <p:sp>
        <p:nvSpPr>
          <p:cNvPr id="148" name="Google Shape;148;p21"/>
          <p:cNvSpPr txBox="1">
            <a:spLocks noGrp="1"/>
          </p:cNvSpPr>
          <p:nvPr>
            <p:ph type="body" idx="1"/>
          </p:nvPr>
        </p:nvSpPr>
        <p:spPr>
          <a:xfrm>
            <a:off x="455700" y="2139163"/>
            <a:ext cx="3623100" cy="1418100"/>
          </a:xfrm>
          <a:prstGeom prst="rect">
            <a:avLst/>
          </a:prstGeom>
        </p:spPr>
        <p:txBody>
          <a:bodyPr spcFirstLastPara="1" wrap="square" lIns="0" tIns="0" rIns="0" bIns="0" anchor="t" anchorCtr="0">
            <a:noAutofit/>
          </a:bodyPr>
          <a:lstStyle/>
          <a:p>
            <a:pPr marL="457200" lvl="0" indent="-355600" algn="l" rtl="0">
              <a:spcBef>
                <a:spcPts val="0"/>
              </a:spcBef>
              <a:spcAft>
                <a:spcPts val="0"/>
              </a:spcAft>
              <a:buSzPts val="2000"/>
              <a:buChar char="▫"/>
            </a:pPr>
            <a:r>
              <a:rPr lang="en"/>
              <a:t>“Hidden ones” </a:t>
            </a:r>
            <a:endParaRPr/>
          </a:p>
          <a:p>
            <a:pPr marL="457200" lvl="0" indent="-355600" algn="l" rtl="0">
              <a:spcBef>
                <a:spcPts val="0"/>
              </a:spcBef>
              <a:spcAft>
                <a:spcPts val="0"/>
              </a:spcAft>
              <a:buSzPts val="2000"/>
              <a:buChar char="▫"/>
            </a:pPr>
            <a:r>
              <a:rPr lang="en"/>
              <a:t>Neither good nor evil</a:t>
            </a:r>
            <a:endParaRPr/>
          </a:p>
          <a:p>
            <a:pPr marL="457200" lvl="0" indent="-355600" algn="l" rtl="0">
              <a:spcBef>
                <a:spcPts val="0"/>
              </a:spcBef>
              <a:spcAft>
                <a:spcPts val="0"/>
              </a:spcAft>
              <a:buSzPts val="2000"/>
              <a:buChar char="▫"/>
            </a:pPr>
            <a:r>
              <a:rPr lang="en"/>
              <a:t>Made out of fire</a:t>
            </a:r>
            <a:endParaRPr/>
          </a:p>
          <a:p>
            <a:pPr marL="457200" lvl="0" indent="-355600" algn="l" rtl="0">
              <a:spcBef>
                <a:spcPts val="0"/>
              </a:spcBef>
              <a:spcAft>
                <a:spcPts val="0"/>
              </a:spcAft>
              <a:buSzPts val="2000"/>
              <a:buChar char="▫"/>
            </a:pPr>
            <a:r>
              <a:rPr lang="en"/>
              <a:t>Have free will </a:t>
            </a:r>
            <a:endParaRPr/>
          </a:p>
          <a:p>
            <a:pPr marL="457200" lvl="0" indent="-355600" algn="l" rtl="0">
              <a:spcBef>
                <a:spcPts val="0"/>
              </a:spcBef>
              <a:spcAft>
                <a:spcPts val="0"/>
              </a:spcAft>
              <a:buSzPts val="2000"/>
              <a:buChar char="▫"/>
            </a:pPr>
            <a:r>
              <a:rPr lang="en"/>
              <a:t>Associated with trickery</a:t>
            </a:r>
            <a:endParaRPr/>
          </a:p>
        </p:txBody>
      </p:sp>
      <p:sp>
        <p:nvSpPr>
          <p:cNvPr id="149" name="Google Shape;149;p21"/>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150" name="Google Shape;150;p21"/>
          <p:cNvPicPr preferRelativeResize="0"/>
          <p:nvPr/>
        </p:nvPicPr>
        <p:blipFill>
          <a:blip r:embed="rId3">
            <a:alphaModFix/>
          </a:blip>
          <a:stretch>
            <a:fillRect/>
          </a:stretch>
        </p:blipFill>
        <p:spPr>
          <a:xfrm>
            <a:off x="5190912" y="329100"/>
            <a:ext cx="3251651" cy="1908700"/>
          </a:xfrm>
          <a:prstGeom prst="rect">
            <a:avLst/>
          </a:prstGeom>
          <a:noFill/>
          <a:ln>
            <a:noFill/>
          </a:ln>
        </p:spPr>
      </p:pic>
      <p:pic>
        <p:nvPicPr>
          <p:cNvPr id="151" name="Google Shape;151;p21"/>
          <p:cNvPicPr preferRelativeResize="0"/>
          <p:nvPr/>
        </p:nvPicPr>
        <p:blipFill>
          <a:blip r:embed="rId4">
            <a:alphaModFix/>
          </a:blip>
          <a:stretch>
            <a:fillRect/>
          </a:stretch>
        </p:blipFill>
        <p:spPr>
          <a:xfrm>
            <a:off x="5190900" y="2634072"/>
            <a:ext cx="3251675" cy="2053678"/>
          </a:xfrm>
          <a:prstGeom prst="rect">
            <a:avLst/>
          </a:prstGeom>
          <a:noFill/>
          <a:ln>
            <a:noFill/>
          </a:ln>
        </p:spPr>
      </p:pic>
    </p:spTree>
  </p:cSld>
  <p:clrMapOvr>
    <a:masterClrMapping/>
  </p:clrMapOvr>
</p:sld>
</file>

<file path=ppt/theme/theme1.xml><?xml version="1.0" encoding="utf-8"?>
<a:theme xmlns:a="http://schemas.openxmlformats.org/drawingml/2006/main" name="Paulina template">
  <a:themeElements>
    <a:clrScheme name="Custom 347">
      <a:dk1>
        <a:srgbClr val="756F6F"/>
      </a:dk1>
      <a:lt1>
        <a:srgbClr val="FFFFFF"/>
      </a:lt1>
      <a:dk2>
        <a:srgbClr val="A8A09D"/>
      </a:dk2>
      <a:lt2>
        <a:srgbClr val="F5F1F0"/>
      </a:lt2>
      <a:accent1>
        <a:srgbClr val="AD9B91"/>
      </a:accent1>
      <a:accent2>
        <a:srgbClr val="E2D1C2"/>
      </a:accent2>
      <a:accent3>
        <a:srgbClr val="C4CBBF"/>
      </a:accent3>
      <a:accent4>
        <a:srgbClr val="BFC8CB"/>
      </a:accent4>
      <a:accent5>
        <a:srgbClr val="E9DBDB"/>
      </a:accent5>
      <a:accent6>
        <a:srgbClr val="C5C4BF"/>
      </a:accent6>
      <a:hlink>
        <a:srgbClr val="413A3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1922</Words>
  <Application>Microsoft Macintosh PowerPoint</Application>
  <PresentationFormat>On-screen Show (16:9)</PresentationFormat>
  <Paragraphs>205</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Calibri</vt:lpstr>
      <vt:lpstr>Playfair Display</vt:lpstr>
      <vt:lpstr>Arial</vt:lpstr>
      <vt:lpstr>Roboto</vt:lpstr>
      <vt:lpstr>Playfair Display Medium</vt:lpstr>
      <vt:lpstr>DM Serif Display</vt:lpstr>
      <vt:lpstr>Inria Serif Light</vt:lpstr>
      <vt:lpstr>Inria Serif</vt:lpstr>
      <vt:lpstr>Paulina template</vt:lpstr>
      <vt:lpstr>Alif the Unseen </vt:lpstr>
      <vt:lpstr>PowerPoint Presentation</vt:lpstr>
      <vt:lpstr>History and Culture</vt:lpstr>
      <vt:lpstr>A Brief History of The Middle East</vt:lpstr>
      <vt:lpstr>The Arab Spring</vt:lpstr>
      <vt:lpstr>Culture in the Middle East</vt:lpstr>
      <vt:lpstr>Discussion Question:</vt:lpstr>
      <vt:lpstr>Jinn</vt:lpstr>
      <vt:lpstr>What is a jinn?</vt:lpstr>
      <vt:lpstr>Types of Jinn</vt:lpstr>
      <vt:lpstr>PowerPoint Presentation</vt:lpstr>
      <vt:lpstr>Genre</vt:lpstr>
      <vt:lpstr>PowerPoint Presentation</vt:lpstr>
      <vt:lpstr>Discussion Question:</vt:lpstr>
      <vt:lpstr>Excerpt from An Interview with the Author</vt:lpstr>
      <vt:lpstr>Veiling</vt:lpstr>
      <vt:lpstr>PowerPoint Presentation</vt:lpstr>
      <vt:lpstr>PowerPoint Presentation</vt:lpstr>
      <vt:lpstr>Veiling</vt:lpstr>
      <vt:lpstr>Discussion Question: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Alif the Unseen </dc:title>
  <cp:lastModifiedBy>Ludwig, Kathryn</cp:lastModifiedBy>
  <cp:revision>1</cp:revision>
  <dcterms:modified xsi:type="dcterms:W3CDTF">2022-04-20T19:55:29Z</dcterms:modified>
</cp:coreProperties>
</file>