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sldIdLst>
    <p:sldId id="256" r:id="rId2"/>
    <p:sldId id="263" r:id="rId3"/>
    <p:sldId id="257" r:id="rId4"/>
    <p:sldId id="277" r:id="rId5"/>
    <p:sldId id="278" r:id="rId6"/>
    <p:sldId id="258" r:id="rId7"/>
    <p:sldId id="260" r:id="rId8"/>
    <p:sldId id="261" r:id="rId9"/>
    <p:sldId id="262" r:id="rId10"/>
    <p:sldId id="274" r:id="rId11"/>
    <p:sldId id="265" r:id="rId12"/>
    <p:sldId id="270" r:id="rId13"/>
    <p:sldId id="271" r:id="rId14"/>
    <p:sldId id="266" r:id="rId15"/>
    <p:sldId id="268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60"/>
    <p:restoredTop sz="94737"/>
  </p:normalViewPr>
  <p:slideViewPr>
    <p:cSldViewPr snapToGrid="0" snapToObjects="1">
      <p:cViewPr varScale="1">
        <p:scale>
          <a:sx n="89" d="100"/>
          <a:sy n="89" d="100"/>
        </p:scale>
        <p:origin x="19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6" y="919716"/>
            <a:ext cx="8504275" cy="3551275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6" y="4795284"/>
            <a:ext cx="8504275" cy="1084522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16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F785-E0A7-4496-A5BA-49B0156F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4706" y="6433202"/>
            <a:ext cx="2426446" cy="367841"/>
          </a:xfrm>
        </p:spPr>
        <p:txBody>
          <a:bodyPr/>
          <a:lstStyle/>
          <a:p>
            <a:fld id="{32637B58-87C1-446D-BDA9-B06F4BCF7782}" type="datetimeFigureOut">
              <a:rPr lang="en-US" smtClean="0"/>
              <a:t>4/5/21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C627-38A1-4A14-8822-D8D33751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BE346-5F34-48CD-8928-DA8567AE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3203"/>
            <a:ext cx="702781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77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05F0-2B44-47BC-86B3-58E2C708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5B5DA-7628-4AC1-8EAE-5010C2A98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4E7C3-7830-49F3-9F45-4B2F2B4C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5E328-AD12-449C-BE6E-76DF005E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F374F-390D-49D8-A7C8-5BEFA353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2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50F530-2925-4F98-89EC-95C2EC476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79366-3281-483D-8731-0D01B2B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ED8B2-BE7F-4417-8A8A-A95C8BB7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A0D96-671F-4A85-89C6-946624CB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BA434-2E32-4719-B45C-0490D685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590668"/>
            <a:ext cx="9914859" cy="13290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3"/>
            <a:ext cx="9914860" cy="412331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32637B58-87C1-446D-BDA9-B06F4BCF7782}" type="datetimeFigureOut">
              <a:rPr lang="en-US" smtClean="0"/>
              <a:t>4/5/21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736" y="6437376"/>
            <a:ext cx="3775914" cy="36512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AB70BE-1769-45B8-85A6-0C837432C7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5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A94B-011C-4B13-8C12-E91BF7A40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20800"/>
            <a:ext cx="9144000" cy="3095813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6D5F3-887C-4A8F-842A-0294A9FB0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4589463"/>
            <a:ext cx="91440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4588B-131A-42F3-B76C-62BD65E4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1AB28-20BD-4CD8-9840-985C3EDB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C85C-3801-46F0-A100-616F5F2F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32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CB06-0454-4BF1-8011-F8B1A959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0A70-D33B-4461-B74C-3F59ADB16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8813" y="2163725"/>
            <a:ext cx="4610986" cy="4013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1BDF9-836E-431C-8EFA-417A9BEE9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260" y="2163725"/>
            <a:ext cx="4853763" cy="4013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9F59-B591-4E2F-899E-3CA78CE8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CFD12-B3EC-432C-B264-8AB571C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3CBBA-71B3-4857-80E7-525E89FD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30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5157787" cy="355403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5623"/>
            <a:ext cx="5183188" cy="35540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4/5/21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5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E062-B7F5-4D30-B416-1BBB4A7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DFF7A-EBD3-4FEB-8451-5D735506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4/5/21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54A2D-2C4B-4E1D-AC16-E3B1F1DD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1F373-DB96-4AEA-8E3E-7EDEA21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9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4/5/21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5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9F8C-8071-4BE5-AD6F-C98F481D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35B3-14BA-4A88-B6B3-88B77B1C6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C3A4D-5B69-44B4-B17F-770E83F00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1C41D-2A59-4512-8034-6DB70578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C494-778C-4EE6-9402-242E1CDD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677B9-C338-4033-9AFE-B8B81C5D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5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77DE-4C2E-476F-A419-57470FB6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9FD1A0-93AE-469A-ADDF-2453B64CA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19C9C-EF97-4910-9419-6D7202609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87172-A64E-4C38-82ED-2A7050B0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C3E24-28E2-4512-BEA0-DAEC5E84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4F0D-DA84-434D-B136-BEE9FD80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7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A08E557-10DB-421A-876E-1AE58F8E07C4}"/>
              </a:ext>
            </a:extLst>
          </p:cNvPr>
          <p:cNvSpPr/>
          <p:nvPr/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EBCA0-8609-4F35-8CA7-7AD35FDAC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613" y="6434560"/>
            <a:ext cx="3428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pc="50" baseline="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5" y="590372"/>
            <a:ext cx="10202248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825" y="1916262"/>
            <a:ext cx="10192198" cy="4133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F9501-5B6B-4DAF-B59D-3C129ED80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17000" y="6433202"/>
            <a:ext cx="2374150" cy="367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pc="5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2637B58-87C1-446D-BDA9-B06F4BCF7782}" type="datetimeFigureOut">
              <a:rPr lang="en-US" smtClean="0"/>
              <a:pPr/>
              <a:t>4/5/21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5DBD-B7AE-41D8-8CF1-B21CD58E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0" y="6433203"/>
            <a:ext cx="693263" cy="367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13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7" r:id="rId6"/>
    <p:sldLayoutId id="2147483782" r:id="rId7"/>
    <p:sldLayoutId id="2147483783" r:id="rId8"/>
    <p:sldLayoutId id="2147483784" r:id="rId9"/>
    <p:sldLayoutId id="2147483786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127.0.0.1:49816/9f5f353b-5111-4e6b-b1c0-909e5dc20ab8/4/res/04%20descriptives/resources/8e675e1d7fab404b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127.0.0.1:49816/9f5f353b-5111-4e6b-b1c0-909e5dc20ab8/5/res/05%20anova/resources/0bc67037226c1ed3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127.0.0.1:49816/9f5f353b-5111-4e6b-b1c0-909e5dc20ab8/7/res/07%20anova/resources/1d5fc167bb9fb018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5">
            <a:extLst>
              <a:ext uri="{FF2B5EF4-FFF2-40B4-BE49-F238E27FC236}">
                <a16:creationId xmlns:a16="http://schemas.microsoft.com/office/drawing/2014/main" id="{68C3D5A3-92BF-45E7-A326-86A6B9649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D667D189-1C32-49D0-BE1A-84C0C24DA3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910" r="7876"/>
          <a:stretch/>
        </p:blipFill>
        <p:spPr>
          <a:xfrm>
            <a:off x="4743450" y="10"/>
            <a:ext cx="7448550" cy="6857989"/>
          </a:xfrm>
          <a:prstGeom prst="rect">
            <a:avLst/>
          </a:prstGeom>
        </p:spPr>
      </p:pic>
      <p:sp>
        <p:nvSpPr>
          <p:cNvPr id="22" name="Freeform: Shape 17">
            <a:extLst>
              <a:ext uri="{FF2B5EF4-FFF2-40B4-BE49-F238E27FC236}">
                <a16:creationId xmlns:a16="http://schemas.microsoft.com/office/drawing/2014/main" id="{73AB61F4-6725-4877-AB5E-0AA409E6C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7629526" cy="6858001"/>
          </a:xfrm>
          <a:custGeom>
            <a:avLst/>
            <a:gdLst>
              <a:gd name="connsiteX0" fmla="*/ 0 w 7629526"/>
              <a:gd name="connsiteY0" fmla="*/ 0 h 6858001"/>
              <a:gd name="connsiteX1" fmla="*/ 619126 w 7629526"/>
              <a:gd name="connsiteY1" fmla="*/ 0 h 6858001"/>
              <a:gd name="connsiteX2" fmla="*/ 941496 w 7629526"/>
              <a:gd name="connsiteY2" fmla="*/ 0 h 6858001"/>
              <a:gd name="connsiteX3" fmla="*/ 1481455 w 7629526"/>
              <a:gd name="connsiteY3" fmla="*/ 0 h 6858001"/>
              <a:gd name="connsiteX4" fmla="*/ 2219956 w 7629526"/>
              <a:gd name="connsiteY4" fmla="*/ 0 h 6858001"/>
              <a:gd name="connsiteX5" fmla="*/ 2362200 w 7629526"/>
              <a:gd name="connsiteY5" fmla="*/ 0 h 6858001"/>
              <a:gd name="connsiteX6" fmla="*/ 2620379 w 7629526"/>
              <a:gd name="connsiteY6" fmla="*/ 0 h 6858001"/>
              <a:gd name="connsiteX7" fmla="*/ 3743390 w 7629526"/>
              <a:gd name="connsiteY7" fmla="*/ 0 h 6858001"/>
              <a:gd name="connsiteX8" fmla="*/ 3813033 w 7629526"/>
              <a:gd name="connsiteY8" fmla="*/ 0 h 6858001"/>
              <a:gd name="connsiteX9" fmla="*/ 7629526 w 7629526"/>
              <a:gd name="connsiteY9" fmla="*/ 1 h 6858001"/>
              <a:gd name="connsiteX10" fmla="*/ 7559730 w 7629526"/>
              <a:gd name="connsiteY10" fmla="*/ 1 h 6858001"/>
              <a:gd name="connsiteX11" fmla="*/ 7559730 w 7629526"/>
              <a:gd name="connsiteY11" fmla="*/ 3526 h 6858001"/>
              <a:gd name="connsiteX12" fmla="*/ 7346056 w 7629526"/>
              <a:gd name="connsiteY12" fmla="*/ 14315 h 6858001"/>
              <a:gd name="connsiteX13" fmla="*/ 4857039 w 7629526"/>
              <a:gd name="connsiteY13" fmla="*/ 2772489 h 6858001"/>
              <a:gd name="connsiteX14" fmla="*/ 4858958 w 7629526"/>
              <a:gd name="connsiteY14" fmla="*/ 2848416 h 6858001"/>
              <a:gd name="connsiteX15" fmla="*/ 4857040 w 7629526"/>
              <a:gd name="connsiteY15" fmla="*/ 2848416 h 6858001"/>
              <a:gd name="connsiteX16" fmla="*/ 4857040 w 7629526"/>
              <a:gd name="connsiteY16" fmla="*/ 6858001 h 6858001"/>
              <a:gd name="connsiteX17" fmla="*/ 3095567 w 7629526"/>
              <a:gd name="connsiteY17" fmla="*/ 6858001 h 6858001"/>
              <a:gd name="connsiteX18" fmla="*/ 1481455 w 7629526"/>
              <a:gd name="connsiteY18" fmla="*/ 6858001 h 6858001"/>
              <a:gd name="connsiteX19" fmla="*/ 941496 w 7629526"/>
              <a:gd name="connsiteY19" fmla="*/ 6858001 h 6858001"/>
              <a:gd name="connsiteX20" fmla="*/ 941496 w 7629526"/>
              <a:gd name="connsiteY20" fmla="*/ 6858000 h 6858001"/>
              <a:gd name="connsiteX21" fmla="*/ 619126 w 7629526"/>
              <a:gd name="connsiteY21" fmla="*/ 6858000 h 6858001"/>
              <a:gd name="connsiteX22" fmla="*/ 0 w 7629526"/>
              <a:gd name="connsiteY22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629526" h="6858001">
                <a:moveTo>
                  <a:pt x="0" y="0"/>
                </a:moveTo>
                <a:lnTo>
                  <a:pt x="619126" y="0"/>
                </a:lnTo>
                <a:lnTo>
                  <a:pt x="941496" y="0"/>
                </a:lnTo>
                <a:lnTo>
                  <a:pt x="1481455" y="0"/>
                </a:lnTo>
                <a:lnTo>
                  <a:pt x="2219956" y="0"/>
                </a:lnTo>
                <a:lnTo>
                  <a:pt x="2362200" y="0"/>
                </a:lnTo>
                <a:lnTo>
                  <a:pt x="2620379" y="0"/>
                </a:lnTo>
                <a:lnTo>
                  <a:pt x="3743390" y="0"/>
                </a:lnTo>
                <a:lnTo>
                  <a:pt x="3813033" y="0"/>
                </a:lnTo>
                <a:lnTo>
                  <a:pt x="7629526" y="1"/>
                </a:lnTo>
                <a:lnTo>
                  <a:pt x="7559730" y="1"/>
                </a:lnTo>
                <a:lnTo>
                  <a:pt x="7559730" y="3526"/>
                </a:lnTo>
                <a:lnTo>
                  <a:pt x="7346056" y="14315"/>
                </a:lnTo>
                <a:cubicBezTo>
                  <a:pt x="5948012" y="156294"/>
                  <a:pt x="4857039" y="1336986"/>
                  <a:pt x="4857039" y="2772489"/>
                </a:cubicBezTo>
                <a:cubicBezTo>
                  <a:pt x="4857679" y="2797798"/>
                  <a:pt x="4858318" y="2823107"/>
                  <a:pt x="4858958" y="2848416"/>
                </a:cubicBezTo>
                <a:lnTo>
                  <a:pt x="4857040" y="2848416"/>
                </a:lnTo>
                <a:lnTo>
                  <a:pt x="4857040" y="6858001"/>
                </a:lnTo>
                <a:lnTo>
                  <a:pt x="3095567" y="6858001"/>
                </a:lnTo>
                <a:lnTo>
                  <a:pt x="1481455" y="6858001"/>
                </a:lnTo>
                <a:lnTo>
                  <a:pt x="941496" y="6858001"/>
                </a:lnTo>
                <a:lnTo>
                  <a:pt x="941496" y="6858000"/>
                </a:lnTo>
                <a:lnTo>
                  <a:pt x="6191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FDBD4F9-FE5F-4708-9D31-321F03A60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85801"/>
            <a:ext cx="12191999" cy="6172199"/>
          </a:xfrm>
          <a:custGeom>
            <a:avLst/>
            <a:gdLst>
              <a:gd name="connsiteX0" fmla="*/ 0 w 12191999"/>
              <a:gd name="connsiteY0" fmla="*/ 388716 h 6172199"/>
              <a:gd name="connsiteX1" fmla="*/ 3848509 w 12191999"/>
              <a:gd name="connsiteY1" fmla="*/ 4237225 h 6172199"/>
              <a:gd name="connsiteX2" fmla="*/ 3904658 w 12191999"/>
              <a:gd name="connsiteY2" fmla="*/ 4235805 h 6172199"/>
              <a:gd name="connsiteX3" fmla="*/ 3904658 w 12191999"/>
              <a:gd name="connsiteY3" fmla="*/ 4236304 h 6172199"/>
              <a:gd name="connsiteX4" fmla="*/ 12191999 w 12191999"/>
              <a:gd name="connsiteY4" fmla="*/ 4246836 h 6172199"/>
              <a:gd name="connsiteX5" fmla="*/ 12191999 w 12191999"/>
              <a:gd name="connsiteY5" fmla="*/ 6172199 h 6172199"/>
              <a:gd name="connsiteX6" fmla="*/ 0 w 12191999"/>
              <a:gd name="connsiteY6" fmla="*/ 6172199 h 6172199"/>
              <a:gd name="connsiteX7" fmla="*/ 0 w 12191999"/>
              <a:gd name="connsiteY7" fmla="*/ 5558957 h 6172199"/>
              <a:gd name="connsiteX8" fmla="*/ 0 w 12191999"/>
              <a:gd name="connsiteY8" fmla="*/ 4246836 h 6172199"/>
              <a:gd name="connsiteX9" fmla="*/ 0 w 12191999"/>
              <a:gd name="connsiteY9" fmla="*/ 0 h 6172199"/>
              <a:gd name="connsiteX10" fmla="*/ 2 w 12191999"/>
              <a:gd name="connsiteY10" fmla="*/ 0 h 6172199"/>
              <a:gd name="connsiteX11" fmla="*/ 2 w 12191999"/>
              <a:gd name="connsiteY11" fmla="*/ 283322 h 6172199"/>
              <a:gd name="connsiteX12" fmla="*/ 2666 w 12191999"/>
              <a:gd name="connsiteY12" fmla="*/ 283322 h 6172199"/>
              <a:gd name="connsiteX13" fmla="*/ 0 w 12191999"/>
              <a:gd name="connsiteY13" fmla="*/ 388716 h 6172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1999" h="6172199">
                <a:moveTo>
                  <a:pt x="0" y="388716"/>
                </a:moveTo>
                <a:cubicBezTo>
                  <a:pt x="0" y="2514189"/>
                  <a:pt x="1723036" y="4237225"/>
                  <a:pt x="3848509" y="4237225"/>
                </a:cubicBezTo>
                <a:cubicBezTo>
                  <a:pt x="3867225" y="4236752"/>
                  <a:pt x="3885942" y="4236278"/>
                  <a:pt x="3904658" y="4235805"/>
                </a:cubicBezTo>
                <a:lnTo>
                  <a:pt x="3904658" y="4236304"/>
                </a:lnTo>
                <a:cubicBezTo>
                  <a:pt x="6667105" y="4239815"/>
                  <a:pt x="9429553" y="4243325"/>
                  <a:pt x="12191999" y="4246836"/>
                </a:cubicBezTo>
                <a:lnTo>
                  <a:pt x="12191999" y="6172199"/>
                </a:lnTo>
                <a:lnTo>
                  <a:pt x="0" y="6172199"/>
                </a:lnTo>
                <a:lnTo>
                  <a:pt x="0" y="5558957"/>
                </a:lnTo>
                <a:lnTo>
                  <a:pt x="0" y="4246836"/>
                </a:lnTo>
                <a:close/>
                <a:moveTo>
                  <a:pt x="0" y="0"/>
                </a:moveTo>
                <a:lnTo>
                  <a:pt x="2" y="0"/>
                </a:lnTo>
                <a:lnTo>
                  <a:pt x="2" y="283322"/>
                </a:lnTo>
                <a:lnTo>
                  <a:pt x="2666" y="283322"/>
                </a:lnTo>
                <a:lnTo>
                  <a:pt x="0" y="388716"/>
                </a:lnTo>
                <a:close/>
              </a:path>
            </a:pathLst>
          </a:custGeom>
          <a:solidFill>
            <a:schemeClr val="accent2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7BA510-2A0F-8649-843A-4BCD177C5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685799"/>
            <a:ext cx="3467099" cy="3876171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dirty="0">
                <a:solidFill>
                  <a:srgbClr val="FFFFFF"/>
                </a:solidFill>
              </a:rPr>
              <a:t>COVID-19 and Mask Wearing Support: Using a Moral Psychological Framework to Influence Persuasion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A4202D-5AC6-F54E-8A53-19CCC0190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5257800"/>
            <a:ext cx="3467099" cy="904370"/>
          </a:xfrm>
        </p:spPr>
        <p:txBody>
          <a:bodyPr anchor="ctr">
            <a:normAutofit lnSpcReduction="10000"/>
          </a:bodyPr>
          <a:lstStyle/>
          <a:p>
            <a:r>
              <a:rPr lang="en-US" sz="1400" dirty="0">
                <a:solidFill>
                  <a:srgbClr val="FFFFFF"/>
                </a:solidFill>
              </a:rPr>
              <a:t>Joseph t. Trentadue</a:t>
            </a:r>
          </a:p>
          <a:p>
            <a:r>
              <a:rPr lang="en-US" sz="1400" dirty="0">
                <a:solidFill>
                  <a:srgbClr val="FFFFFF"/>
                </a:solidFill>
              </a:rPr>
              <a:t>Advisor: Dr. Andrew Luttrell</a:t>
            </a:r>
          </a:p>
        </p:txBody>
      </p:sp>
    </p:spTree>
    <p:extLst>
      <p:ext uri="{BB962C8B-B14F-4D97-AF65-F5344CB8AC3E}">
        <p14:creationId xmlns:p14="http://schemas.microsoft.com/office/powerpoint/2010/main" val="775522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7F243BA5-1818-CF49-9A3A-AC138AF22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604" y="144018"/>
            <a:ext cx="7856768" cy="31165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Content Placeholder 6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67149708-D376-5B4A-9D31-AF5A1DBF33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87729" y="3429000"/>
            <a:ext cx="8304271" cy="32849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8426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574DB-6695-AF41-94D7-F08F3EE16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4B5BF-FF4C-2A4B-8931-190CBFE17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1737360"/>
            <a:ext cx="3236976" cy="4305631"/>
          </a:xfrm>
        </p:spPr>
        <p:txBody>
          <a:bodyPr>
            <a:normAutofit/>
          </a:bodyPr>
          <a:lstStyle/>
          <a:p>
            <a:r>
              <a:rPr lang="en-US" sz="2800" dirty="0"/>
              <a:t>Main effect of political ideology (</a:t>
            </a:r>
            <a:r>
              <a:rPr lang="en-US" sz="2800" i="1" dirty="0"/>
              <a:t>p</a:t>
            </a:r>
            <a:r>
              <a:rPr lang="en-US" sz="2800" dirty="0"/>
              <a:t> = .002)</a:t>
            </a:r>
          </a:p>
          <a:p>
            <a:r>
              <a:rPr lang="en-US" sz="2800" dirty="0"/>
              <a:t>Interaction between political ideology and message type (</a:t>
            </a:r>
            <a:r>
              <a:rPr lang="en-US" sz="2800" i="1" dirty="0"/>
              <a:t>p</a:t>
            </a:r>
            <a:r>
              <a:rPr lang="en-US" sz="2800" dirty="0"/>
              <a:t> = .04)</a:t>
            </a:r>
          </a:p>
        </p:txBody>
      </p:sp>
      <p:pic>
        <p:nvPicPr>
          <p:cNvPr id="4" name="Picture 5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9DFB849-1FD3-D54A-83FB-5032F6F16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610" y="974602"/>
            <a:ext cx="8814938" cy="529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274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2424D-8021-CF4C-9A5F-A71109A42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cont.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F82B2-403F-B64E-A2A2-BA949BC3C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3"/>
            <a:ext cx="3511296" cy="4347659"/>
          </a:xfrm>
        </p:spPr>
        <p:txBody>
          <a:bodyPr>
            <a:normAutofit/>
          </a:bodyPr>
          <a:lstStyle/>
          <a:p>
            <a:r>
              <a:rPr lang="en-US" dirty="0"/>
              <a:t>Liberals (</a:t>
            </a:r>
            <a:r>
              <a:rPr lang="en-US" i="1" dirty="0"/>
              <a:t>M </a:t>
            </a:r>
            <a:r>
              <a:rPr lang="en-US" dirty="0"/>
              <a:t>= 4.60, </a:t>
            </a:r>
            <a:r>
              <a:rPr lang="en-US" i="1" dirty="0"/>
              <a:t>SD </a:t>
            </a:r>
            <a:r>
              <a:rPr lang="en-US" dirty="0"/>
              <a:t>= 0.704) intended to wear a mask in public more than their conservative counterparts did </a:t>
            </a:r>
            <a:r>
              <a:rPr lang="en-US" i="1" dirty="0"/>
              <a:t>(M </a:t>
            </a:r>
            <a:r>
              <a:rPr lang="en-US" dirty="0"/>
              <a:t>= 3.95, </a:t>
            </a:r>
            <a:r>
              <a:rPr lang="en-US" i="1" dirty="0"/>
              <a:t>SD </a:t>
            </a:r>
            <a:r>
              <a:rPr lang="en-US" dirty="0"/>
              <a:t>= 1.19)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(232) = 25..063, </a:t>
            </a:r>
            <a:r>
              <a:rPr lang="en-US" i="1" dirty="0"/>
              <a:t>p</a:t>
            </a:r>
            <a:r>
              <a:rPr lang="en-US" dirty="0"/>
              <a:t> &lt; .001.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0968EF8-2A4D-2E46-A4FF-ED578087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049" name="Picture 4" descr="Diagram&#10;&#10;Description automatically generated">
            <a:extLst>
              <a:ext uri="{FF2B5EF4-FFF2-40B4-BE49-F238E27FC236}">
                <a16:creationId xmlns:a16="http://schemas.microsoft.com/office/drawing/2014/main" id="{4304FC79-F334-9C43-AAFC-E29D9B8E1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481" y="1238474"/>
            <a:ext cx="8040519" cy="438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715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56483-8DA3-6241-AC15-E0ABF68A6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cont.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8CD21-EDBE-804F-B864-B0B95AC28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2"/>
            <a:ext cx="3401568" cy="3969055"/>
          </a:xfrm>
        </p:spPr>
        <p:txBody>
          <a:bodyPr>
            <a:normAutofit/>
          </a:bodyPr>
          <a:lstStyle/>
          <a:p>
            <a:r>
              <a:rPr lang="en-US" sz="2400" dirty="0"/>
              <a:t>Liberals (</a:t>
            </a:r>
            <a:r>
              <a:rPr lang="en-US" sz="2400" i="1" dirty="0"/>
              <a:t>M </a:t>
            </a:r>
            <a:r>
              <a:rPr lang="en-US" sz="2400" dirty="0"/>
              <a:t>= 6.68, </a:t>
            </a:r>
            <a:r>
              <a:rPr lang="en-US" sz="2400" i="1" dirty="0"/>
              <a:t>SD </a:t>
            </a:r>
            <a:r>
              <a:rPr lang="en-US" sz="2400" dirty="0"/>
              <a:t>= 0.819) were more likely to support nationwide mandates than conservatives, (</a:t>
            </a:r>
            <a:r>
              <a:rPr lang="en-US" sz="2400" i="1" dirty="0"/>
              <a:t>M </a:t>
            </a:r>
            <a:r>
              <a:rPr lang="en-US" sz="2400" dirty="0"/>
              <a:t>= 4.60, </a:t>
            </a:r>
            <a:r>
              <a:rPr lang="en-US" sz="2400" i="1" dirty="0"/>
              <a:t>SD </a:t>
            </a:r>
            <a:r>
              <a:rPr lang="en-US" sz="2400" dirty="0"/>
              <a:t>= 2.45), </a:t>
            </a:r>
            <a:r>
              <a:rPr lang="en-US" sz="2400" i="1" dirty="0"/>
              <a:t>F</a:t>
            </a:r>
            <a:r>
              <a:rPr lang="en-US" sz="2400" dirty="0"/>
              <a:t>(232) = 94.143, </a:t>
            </a:r>
            <a:r>
              <a:rPr lang="en-US" sz="2400" i="1" dirty="0"/>
              <a:t>p </a:t>
            </a:r>
            <a:r>
              <a:rPr lang="en-US" sz="2400" dirty="0"/>
              <a:t>&lt; .001.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891A3B9-9270-8E44-8804-A41A2720A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4804" y="3251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3073" name="Picture 3" descr="Diagram&#10;&#10;Description automatically generated">
            <a:extLst>
              <a:ext uri="{FF2B5EF4-FFF2-40B4-BE49-F238E27FC236}">
                <a16:creationId xmlns:a16="http://schemas.microsoft.com/office/drawing/2014/main" id="{74F68849-7545-DC48-895F-9D555814C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319" y="1468377"/>
            <a:ext cx="7849270" cy="427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73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92005-8BC3-B745-A66B-D15811B47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5253B-6652-0C45-AC10-2DAB4190D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was conservative data not significant?</a:t>
            </a:r>
          </a:p>
          <a:p>
            <a:r>
              <a:rPr lang="en-US" dirty="0"/>
              <a:t>Perceived persuasion for liberals was increased through moral re-framing, but individual intent and support for a nationwide mandate were not. Why?</a:t>
            </a:r>
          </a:p>
          <a:p>
            <a:r>
              <a:rPr lang="en-US" dirty="0"/>
              <a:t>Limitations?</a:t>
            </a:r>
          </a:p>
          <a:p>
            <a:r>
              <a:rPr lang="en-US" dirty="0"/>
              <a:t>Future research?</a:t>
            </a:r>
          </a:p>
        </p:txBody>
      </p:sp>
    </p:spTree>
    <p:extLst>
      <p:ext uri="{BB962C8B-B14F-4D97-AF65-F5344CB8AC3E}">
        <p14:creationId xmlns:p14="http://schemas.microsoft.com/office/powerpoint/2010/main" val="156856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B27AB-0087-D548-9B34-C0952EECF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B7DEA-D3E7-BE46-B8A7-C6D92FC04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2"/>
            <a:ext cx="9914860" cy="434765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Day, M. V., Fiske, S. T., Downing, E. L., &amp; Trail, T. E. (2014). Shifting liberal and conservative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/>
              <a:t>	attitudes using moral foundations theory. </a:t>
            </a:r>
            <a:r>
              <a:rPr lang="en-US" i="1" dirty="0"/>
              <a:t>Personality and Social Psychology Bulletin, 40</a:t>
            </a:r>
            <a:r>
              <a:rPr lang="en-US" dirty="0"/>
              <a:t>(12), 1559-1573. </a:t>
            </a:r>
          </a:p>
          <a:p>
            <a:pPr>
              <a:lnSpc>
                <a:spcPct val="170000"/>
              </a:lnSpc>
            </a:pPr>
            <a:r>
              <a:rPr lang="en-US" dirty="0"/>
              <a:t>Graham, J., Haidt, J., &amp; Nosek, B. A. (2009). Liberals and conservatives rely on different sets of moral foundations. 	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i="1" dirty="0"/>
              <a:t>	Journal of Personality and Social Psychology, 96</a:t>
            </a:r>
            <a:r>
              <a:rPr lang="en-US" dirty="0"/>
              <a:t>(5), 1029-	1046.</a:t>
            </a:r>
          </a:p>
          <a:p>
            <a:pPr>
              <a:lnSpc>
                <a:spcPct val="170000"/>
              </a:lnSpc>
            </a:pPr>
            <a:r>
              <a:rPr lang="en-US" dirty="0"/>
              <a:t>Graham, J., Haidt, J., Koleva, S., Motyl, M., Iyer, R., Wojcik, S. P., &amp; Ditto, P. H. (2013).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/>
              <a:t>	Moral foundations theory: The pragmatic validity of moral pluralism. </a:t>
            </a:r>
            <a:r>
              <a:rPr lang="en-US" i="1" dirty="0"/>
              <a:t>Advances in Experimental Social Psychology, 47, </a:t>
            </a:r>
            <a:r>
              <a:rPr lang="en-US" dirty="0"/>
              <a:t>55-130. </a:t>
            </a:r>
          </a:p>
          <a:p>
            <a:pPr>
              <a:lnSpc>
                <a:spcPct val="170000"/>
              </a:lnSpc>
            </a:pPr>
            <a:r>
              <a:rPr lang="en-US" dirty="0"/>
              <a:t>Ho, A. K. Sidanius, J., Kteily, N., Sheehy-Skeffington, J., Pratto, F., Henkel, K. E., Foels, R., &amp; Stewart, A. L.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/>
              <a:t>	(2015). The nature of social dominance orientation: Theorizing and measuring preferences for intergroup inequality using the new SDO7 scale. 	</a:t>
            </a:r>
            <a:r>
              <a:rPr lang="en-US" i="1" dirty="0"/>
              <a:t>Journal of Personality and Social Psychology, 109</a:t>
            </a:r>
            <a:r>
              <a:rPr lang="en-US" dirty="0"/>
              <a:t>(6), 1003-1028. </a:t>
            </a:r>
          </a:p>
          <a:p>
            <a:pPr>
              <a:lnSpc>
                <a:spcPct val="170000"/>
              </a:lnSpc>
            </a:pPr>
            <a:r>
              <a:rPr lang="en-US" dirty="0"/>
              <a:t>Feinberg, M., &amp; Willer, R. (2015). From gulf to bridge: When do moral arguments facilitate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/>
              <a:t>	political influence? </a:t>
            </a:r>
            <a:r>
              <a:rPr lang="en-US" i="1" dirty="0"/>
              <a:t>Personality and Social Psychology Bulletin, 41</a:t>
            </a:r>
            <a:r>
              <a:rPr lang="en-US" dirty="0"/>
              <a:t>(12), 1665-1681.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02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0DDEC-0E3E-8A4A-AF77-0FFE18F1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590A5-C6BA-E447-AF69-074C5AD8B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Whitley, B. E. (1999). Right-wing authoritarianism, social dominance orientation, and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prejudice. </a:t>
            </a:r>
            <a:r>
              <a:rPr lang="en-US" i="1" dirty="0"/>
              <a:t>Journal of Personality and Social Psychology, 77</a:t>
            </a:r>
            <a:r>
              <a:rPr lang="en-US" dirty="0"/>
              <a:t>(1), 126-134 </a:t>
            </a:r>
          </a:p>
          <a:p>
            <a:pPr>
              <a:lnSpc>
                <a:spcPct val="150000"/>
              </a:lnSpc>
            </a:pPr>
            <a:r>
              <a:rPr lang="en-US" dirty="0"/>
              <a:t>Pratto, F., Sidanius, J., Stallworth, L. M., &amp; Malle, B. F. (1994). Social dominance 	orientation: A personality variable predicting social and political attitudes. </a:t>
            </a:r>
            <a:r>
              <a:rPr lang="en-US" i="1" dirty="0"/>
              <a:t>Journal 	of Personality and Social Psychology, 67, </a:t>
            </a:r>
            <a:r>
              <a:rPr lang="en-US" dirty="0"/>
              <a:t>741-763. </a:t>
            </a:r>
          </a:p>
          <a:p>
            <a:pPr>
              <a:lnSpc>
                <a:spcPct val="150000"/>
              </a:lnSpc>
            </a:pPr>
            <a:r>
              <a:rPr lang="en-US" dirty="0"/>
              <a:t>Tetlock, P. E., &amp; Mitchell, G. (1993). Liberal and conservative approaches to justice: 	Conflicting psychological portraits. In B. A. Mellers &amp; J. Barron. (Eds). 	</a:t>
            </a:r>
            <a:r>
              <a:rPr lang="en-US" i="1" dirty="0"/>
              <a:t>Psychological 	perspectives on justice: Theory and applications. </a:t>
            </a:r>
            <a:r>
              <a:rPr lang="en-US" dirty="0"/>
              <a:t>(p. 324-355). Cambridge University 	Press.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78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736E4-DFA1-6144-92D7-D4CB5C17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4BABF-E57E-9642-AE1B-59FDA71880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8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E61EE-ACDD-BC4E-8622-3B2943B5F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956" y="260468"/>
            <a:ext cx="9914859" cy="1329004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52BE5-A3BF-FE43-9C6D-4EA24F43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256" y="1335472"/>
            <a:ext cx="9914860" cy="5078028"/>
          </a:xfrm>
        </p:spPr>
        <p:txBody>
          <a:bodyPr>
            <a:normAutofit/>
          </a:bodyPr>
          <a:lstStyle/>
          <a:p>
            <a:r>
              <a:rPr lang="en-US" sz="3200" dirty="0"/>
              <a:t>Political Ideology </a:t>
            </a:r>
            <a:r>
              <a:rPr lang="en-US" sz="1800" dirty="0"/>
              <a:t>(Tetlock &amp; Mitchell, 1993)</a:t>
            </a:r>
          </a:p>
          <a:p>
            <a:pPr lvl="1"/>
            <a:r>
              <a:rPr lang="en-US" sz="2400" b="1" dirty="0"/>
              <a:t>Liberal: </a:t>
            </a:r>
            <a:r>
              <a:rPr lang="en-US" sz="2400" dirty="0"/>
              <a:t>more likely to “understand structural limits on upward mobility”, more likely to show cognitive empathy, less likely to succumb to fundamental attribution error</a:t>
            </a:r>
          </a:p>
          <a:p>
            <a:pPr lvl="1"/>
            <a:r>
              <a:rPr lang="en-US" sz="2400" b="1" dirty="0"/>
              <a:t>Conservative: </a:t>
            </a:r>
            <a:r>
              <a:rPr lang="en-US" sz="2400" dirty="0"/>
              <a:t>believe that individual “resourcefulness” can solve individual poverty, belief in “invisible hand of free market competition”, more likely to fall prey to fundamental attribution error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7FA50-FB63-2B4E-A635-006C6BE7A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3D544-2C4B-CE44-A7AB-086A898E5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Moral Foundations Theory </a:t>
            </a:r>
            <a:r>
              <a:rPr lang="en-US" sz="1800" dirty="0"/>
              <a:t>(Graham et al., 2013)</a:t>
            </a:r>
            <a:endParaRPr lang="en-US" sz="3200" dirty="0"/>
          </a:p>
          <a:p>
            <a:pPr lvl="1"/>
            <a:r>
              <a:rPr lang="en-US" sz="2400" b="1" dirty="0"/>
              <a:t>Care/harm avoidance</a:t>
            </a:r>
            <a:r>
              <a:rPr lang="en-US" sz="2400" dirty="0"/>
              <a:t>: promote kindness and care to one another</a:t>
            </a:r>
          </a:p>
          <a:p>
            <a:pPr lvl="1"/>
            <a:r>
              <a:rPr lang="en-US" sz="2400" b="1" dirty="0"/>
              <a:t>Fairness/cheating</a:t>
            </a:r>
            <a:r>
              <a:rPr lang="en-US" sz="2400" dirty="0"/>
              <a:t>: focuses on reciprocity between individuals </a:t>
            </a:r>
          </a:p>
          <a:p>
            <a:pPr lvl="1"/>
            <a:r>
              <a:rPr lang="en-US" sz="2400" b="1" dirty="0"/>
              <a:t>Loyalty/betrayal</a:t>
            </a:r>
            <a:r>
              <a:rPr lang="en-US" sz="2400" dirty="0"/>
              <a:t>: kinship towards those in our group</a:t>
            </a:r>
          </a:p>
          <a:p>
            <a:pPr lvl="1"/>
            <a:r>
              <a:rPr lang="en-US" sz="2400" b="1" dirty="0"/>
              <a:t>Authority/subversion</a:t>
            </a:r>
            <a:r>
              <a:rPr lang="en-US" sz="2400" dirty="0"/>
              <a:t>: obedience to authority</a:t>
            </a:r>
          </a:p>
          <a:p>
            <a:pPr lvl="1"/>
            <a:r>
              <a:rPr lang="en-US" sz="2400" b="1" dirty="0"/>
              <a:t>Purity/degradation</a:t>
            </a:r>
            <a:r>
              <a:rPr lang="en-US" sz="2400" dirty="0"/>
              <a:t>: practicing healthy habits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5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5A60F-9D7A-E242-9CC3-7AE42A0AE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4" y="344631"/>
            <a:ext cx="9914859" cy="1329004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4C0E3-E06E-7C41-9185-A89C04FBC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255" y="1459708"/>
            <a:ext cx="9914860" cy="2652327"/>
          </a:xfrm>
        </p:spPr>
        <p:txBody>
          <a:bodyPr/>
          <a:lstStyle/>
          <a:p>
            <a:r>
              <a:rPr lang="en-US" sz="3200" dirty="0"/>
              <a:t>Ideology, Moral Foundations, and Persuasion</a:t>
            </a:r>
            <a:br>
              <a:rPr lang="en-US" sz="3200" dirty="0"/>
            </a:br>
            <a:r>
              <a:rPr lang="en-US" sz="1800" dirty="0"/>
              <a:t>(Day, Fiske, Downing, &amp; Trail, 2014; Feinberg &amp; Willer, 2015; Graham, Haidt, &amp; Nosek, 2009)</a:t>
            </a:r>
          </a:p>
          <a:p>
            <a:pPr lvl="1"/>
            <a:r>
              <a:rPr lang="en-US" sz="2400" dirty="0"/>
              <a:t>Liberals more attracted to arguments about harm and fairness.</a:t>
            </a:r>
          </a:p>
          <a:p>
            <a:pPr lvl="1"/>
            <a:r>
              <a:rPr lang="en-US" sz="2400" dirty="0"/>
              <a:t>Conservatives more attracted to arguments about authority, purity, and loyalty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0682C9-0710-D340-B8F5-F9B90034D919}"/>
              </a:ext>
            </a:extLst>
          </p:cNvPr>
          <p:cNvSpPr/>
          <p:nvPr/>
        </p:nvSpPr>
        <p:spPr>
          <a:xfrm>
            <a:off x="905256" y="4072128"/>
            <a:ext cx="10238232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Feinberg and Willer (2015)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Conservatives were more likely to endorse national healthcare when framed in terms of “purity.” Liberals were more likely to support higher military spending when framed in terms of fairness.</a:t>
            </a:r>
          </a:p>
        </p:txBody>
      </p:sp>
    </p:spTree>
    <p:extLst>
      <p:ext uri="{BB962C8B-B14F-4D97-AF65-F5344CB8AC3E}">
        <p14:creationId xmlns:p14="http://schemas.microsoft.com/office/powerpoint/2010/main" val="499086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5F21B-5398-B34E-9214-50963380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BDE0E-2895-9242-9616-E30857B93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255" y="1919672"/>
            <a:ext cx="9914860" cy="221341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Moral re-framing will be used to test for increased persuasion among liberals and conservatives </a:t>
            </a:r>
          </a:p>
          <a:p>
            <a:r>
              <a:rPr lang="en-US" sz="2400" dirty="0"/>
              <a:t>Participants will be asked to complete shortened versions of the RWA and SDO scale in order to test for effects on persuasion and mask-wearing behaviors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E66D6A-7E1F-274C-9AD3-47AC675DA4E1}"/>
              </a:ext>
            </a:extLst>
          </p:cNvPr>
          <p:cNvSpPr txBox="1"/>
          <p:nvPr/>
        </p:nvSpPr>
        <p:spPr>
          <a:xfrm>
            <a:off x="1042416" y="4476664"/>
            <a:ext cx="4352544" cy="193899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</a:rPr>
              <a:t>Conservatives shown a “loyalty and purity” message will exhibit higher persuasion and increased mask wearing behavior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0492DA-F5DC-A74C-8B50-7146B8672E35}"/>
              </a:ext>
            </a:extLst>
          </p:cNvPr>
          <p:cNvSpPr txBox="1"/>
          <p:nvPr/>
        </p:nvSpPr>
        <p:spPr>
          <a:xfrm>
            <a:off x="6797042" y="4480572"/>
            <a:ext cx="3986784" cy="193899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</a:rPr>
              <a:t>Liberals shown a “harm avoidance and fairness” message will exhibit higher persuasion and increased mask wearing behavior</a:t>
            </a:r>
          </a:p>
        </p:txBody>
      </p:sp>
    </p:spTree>
    <p:extLst>
      <p:ext uri="{BB962C8B-B14F-4D97-AF65-F5344CB8AC3E}">
        <p14:creationId xmlns:p14="http://schemas.microsoft.com/office/powerpoint/2010/main" val="2248988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8379DC-F1B3-1048-92A5-350A10D5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D0161-4E92-7644-8127-457F3CF813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21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BB65B-281A-BD4A-BAB8-95BB4A035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6943B-5E6D-2A4C-9440-058823DEF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Participants (</a:t>
            </a:r>
            <a:r>
              <a:rPr lang="en-US" i="1" dirty="0"/>
              <a:t>N </a:t>
            </a:r>
            <a:r>
              <a:rPr lang="en-US" dirty="0"/>
              <a:t>= 232) were recruited virtually through Prolific. </a:t>
            </a:r>
          </a:p>
          <a:p>
            <a:r>
              <a:rPr lang="en-US" dirty="0"/>
              <a:t>Majority of participants were liberal (</a:t>
            </a:r>
            <a:r>
              <a:rPr lang="en-US" i="1" dirty="0"/>
              <a:t>N</a:t>
            </a:r>
            <a:r>
              <a:rPr lang="en-US" dirty="0"/>
              <a:t>=174), compared to conservatives (</a:t>
            </a:r>
            <a:r>
              <a:rPr lang="en-US" i="1" dirty="0"/>
              <a:t>N</a:t>
            </a:r>
            <a:r>
              <a:rPr lang="en-US" dirty="0"/>
              <a:t> = 64).</a:t>
            </a:r>
          </a:p>
          <a:p>
            <a:r>
              <a:rPr lang="en-US" dirty="0"/>
              <a:t>Majority of participants were female (</a:t>
            </a:r>
            <a:r>
              <a:rPr lang="en-US" i="1" dirty="0"/>
              <a:t>N</a:t>
            </a:r>
            <a:r>
              <a:rPr lang="en-US" dirty="0"/>
              <a:t> = 141), with 93 males and 4 non-binary individuals participating.</a:t>
            </a:r>
          </a:p>
          <a:p>
            <a:r>
              <a:rPr lang="en-US" dirty="0"/>
              <a:t>Average age of participants was 33.8 years of age.</a:t>
            </a:r>
          </a:p>
        </p:txBody>
      </p:sp>
    </p:spTree>
    <p:extLst>
      <p:ext uri="{BB962C8B-B14F-4D97-AF65-F5344CB8AC3E}">
        <p14:creationId xmlns:p14="http://schemas.microsoft.com/office/powerpoint/2010/main" val="3334663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89488-5B32-E646-B316-C199F3723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533EB-31DB-434D-862D-73E28DE40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91056"/>
            <a:ext cx="9914860" cy="46762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Demographics</a:t>
            </a:r>
          </a:p>
          <a:p>
            <a:pPr lvl="1"/>
            <a:r>
              <a:rPr lang="en-US" dirty="0"/>
              <a:t>Age</a:t>
            </a:r>
          </a:p>
          <a:p>
            <a:pPr lvl="1"/>
            <a:r>
              <a:rPr lang="en-US" dirty="0"/>
              <a:t>Gender</a:t>
            </a:r>
          </a:p>
          <a:p>
            <a:pPr lvl="1"/>
            <a:r>
              <a:rPr lang="en-US" dirty="0"/>
              <a:t>Political ideology 7 point scale (Very liberal = 1, very conservative = 7)</a:t>
            </a:r>
          </a:p>
          <a:p>
            <a:r>
              <a:rPr lang="en-US" dirty="0"/>
              <a:t>Right Wing Authoritarianism Scale (Zakrisson, 2005) </a:t>
            </a:r>
          </a:p>
          <a:p>
            <a:r>
              <a:rPr lang="en-US" dirty="0"/>
              <a:t>Social Dominance Orientation Scale (Ho, et al 2015)</a:t>
            </a:r>
          </a:p>
          <a:p>
            <a:r>
              <a:rPr lang="en-US" dirty="0"/>
              <a:t>Mask wearing messages </a:t>
            </a:r>
          </a:p>
          <a:p>
            <a:pPr lvl="1"/>
            <a:r>
              <a:rPr lang="en-US" dirty="0"/>
              <a:t>Control</a:t>
            </a:r>
          </a:p>
          <a:p>
            <a:pPr lvl="1"/>
            <a:r>
              <a:rPr lang="en-US" dirty="0"/>
              <a:t>Harm avoidance/fairness</a:t>
            </a:r>
          </a:p>
          <a:p>
            <a:pPr lvl="1"/>
            <a:r>
              <a:rPr lang="en-US" dirty="0"/>
              <a:t>Loyalty/purity</a:t>
            </a:r>
          </a:p>
          <a:p>
            <a:r>
              <a:rPr lang="en-US" dirty="0"/>
              <a:t>Message evaluation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11848"/>
      </p:ext>
    </p:extLst>
  </p:cSld>
  <p:clrMapOvr>
    <a:masterClrMapping/>
  </p:clrMapOvr>
</p:sld>
</file>

<file path=ppt/theme/theme1.xml><?xml version="1.0" encoding="utf-8"?>
<a:theme xmlns:a="http://schemas.openxmlformats.org/drawingml/2006/main" name="ModOverlayVTI">
  <a:themeElements>
    <a:clrScheme name="Custom 50">
      <a:dk1>
        <a:sysClr val="windowText" lastClr="000000"/>
      </a:dk1>
      <a:lt1>
        <a:srgbClr val="F4F2EC"/>
      </a:lt1>
      <a:dk2>
        <a:srgbClr val="09283F"/>
      </a:dk2>
      <a:lt2>
        <a:srgbClr val="FFFFFF"/>
      </a:lt2>
      <a:accent1>
        <a:srgbClr val="3C9A8F"/>
      </a:accent1>
      <a:accent2>
        <a:srgbClr val="18818C"/>
      </a:accent2>
      <a:accent3>
        <a:srgbClr val="800A2F"/>
      </a:accent3>
      <a:accent4>
        <a:srgbClr val="F6635C"/>
      </a:accent4>
      <a:accent5>
        <a:srgbClr val="F48E7C"/>
      </a:accent5>
      <a:accent6>
        <a:srgbClr val="DA9D16"/>
      </a:accent6>
      <a:hlink>
        <a:srgbClr val="ED621D"/>
      </a:hlink>
      <a:folHlink>
        <a:srgbClr val="A18A6D"/>
      </a:folHlink>
    </a:clrScheme>
    <a:fontScheme name="Elephant Arial Nova Light">
      <a:majorFont>
        <a:latin typeface="Elephant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OverlayVTI" id="{85202D65-63D3-4793-A090-FA8DF18DC0BE}" vid="{91924FCD-E846-48AE-B233-F25A78D18B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997</Words>
  <Application>Microsoft Macintosh PowerPoint</Application>
  <PresentationFormat>Widescreen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Arial Nova Light</vt:lpstr>
      <vt:lpstr>Elephant</vt:lpstr>
      <vt:lpstr>ModOverlayVTI</vt:lpstr>
      <vt:lpstr>COVID-19 and Mask Wearing Support: Using a Moral Psychological Framework to Influence Persuasion </vt:lpstr>
      <vt:lpstr>Introduction</vt:lpstr>
      <vt:lpstr>Background</vt:lpstr>
      <vt:lpstr>Background</vt:lpstr>
      <vt:lpstr>Background</vt:lpstr>
      <vt:lpstr>Hypothesis</vt:lpstr>
      <vt:lpstr>Methods</vt:lpstr>
      <vt:lpstr>Participants</vt:lpstr>
      <vt:lpstr>Materials </vt:lpstr>
      <vt:lpstr>PowerPoint Presentation</vt:lpstr>
      <vt:lpstr>Results</vt:lpstr>
      <vt:lpstr>Results cont. </vt:lpstr>
      <vt:lpstr>Results cont. </vt:lpstr>
      <vt:lpstr>Discussion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and Mask Wearing Support: Using a Moral Psychological Framework to Influence Persuasion </dc:title>
  <dc:creator>Trentadue, Joe</dc:creator>
  <cp:lastModifiedBy>Trentadue, Joe</cp:lastModifiedBy>
  <cp:revision>26</cp:revision>
  <cp:lastPrinted>2021-03-29T01:50:38Z</cp:lastPrinted>
  <dcterms:created xsi:type="dcterms:W3CDTF">2021-03-28T20:27:34Z</dcterms:created>
  <dcterms:modified xsi:type="dcterms:W3CDTF">2021-04-05T18:20:31Z</dcterms:modified>
</cp:coreProperties>
</file>