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59" r:id="rId5"/>
    <p:sldId id="260" r:id="rId6"/>
    <p:sldId id="265" r:id="rId7"/>
    <p:sldId id="262" r:id="rId8"/>
    <p:sldId id="261" r:id="rId9"/>
    <p:sldId id="263" r:id="rId10"/>
    <p:sldId id="264"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7"/>
    <p:restoredTop sz="96405"/>
  </p:normalViewPr>
  <p:slideViewPr>
    <p:cSldViewPr snapToGrid="0" snapToObjects="1">
      <p:cViewPr varScale="1">
        <p:scale>
          <a:sx n="114" d="100"/>
          <a:sy n="114"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278144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35ADE-4EFB-8944-A357-7D86E4D7ED95}"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68477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242845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6901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54354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2884343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235029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385003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82356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203537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206461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35ADE-4EFB-8944-A357-7D86E4D7ED95}"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35339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35ADE-4EFB-8944-A357-7D86E4D7ED95}"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324543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226323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403292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5D35ADE-4EFB-8944-A357-7D86E4D7ED95}" type="datetimeFigureOut">
              <a:rPr lang="en-US" smtClean="0"/>
              <a:t>4/5/2021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64683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35ADE-4EFB-8944-A357-7D86E4D7ED95}"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3D561-8834-4542-A775-7DB71BE68A7D}" type="slidenum">
              <a:rPr lang="en-US" smtClean="0"/>
              <a:t>‹#›</a:t>
            </a:fld>
            <a:endParaRPr lang="en-US"/>
          </a:p>
        </p:txBody>
      </p:sp>
    </p:spTree>
    <p:extLst>
      <p:ext uri="{BB962C8B-B14F-4D97-AF65-F5344CB8AC3E}">
        <p14:creationId xmlns:p14="http://schemas.microsoft.com/office/powerpoint/2010/main" val="71695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D35ADE-4EFB-8944-A357-7D86E4D7ED95}" type="datetimeFigureOut">
              <a:rPr lang="en-US" smtClean="0"/>
              <a:t>4/5/2021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DD3D561-8834-4542-A775-7DB71BE68A7D}" type="slidenum">
              <a:rPr lang="en-US" smtClean="0"/>
              <a:t>‹#›</a:t>
            </a:fld>
            <a:endParaRPr lang="en-US"/>
          </a:p>
        </p:txBody>
      </p:sp>
    </p:spTree>
    <p:extLst>
      <p:ext uri="{BB962C8B-B14F-4D97-AF65-F5344CB8AC3E}">
        <p14:creationId xmlns:p14="http://schemas.microsoft.com/office/powerpoint/2010/main" val="213076623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6.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0645-00A4-8544-B12A-76E768C5A99D}"/>
              </a:ext>
            </a:extLst>
          </p:cNvPr>
          <p:cNvSpPr>
            <a:spLocks noGrp="1"/>
          </p:cNvSpPr>
          <p:nvPr>
            <p:ph type="ctrTitle"/>
          </p:nvPr>
        </p:nvSpPr>
        <p:spPr/>
        <p:txBody>
          <a:bodyPr>
            <a:normAutofit fontScale="90000"/>
          </a:bodyPr>
          <a:lstStyle/>
          <a:p>
            <a:r>
              <a:rPr lang="en-US" dirty="0">
                <a:latin typeface="+mn-lt"/>
              </a:rPr>
              <a:t>Evaluating a Course for Training Undergraduate </a:t>
            </a:r>
            <a:br>
              <a:rPr lang="en-US" dirty="0">
                <a:latin typeface="+mn-lt"/>
              </a:rPr>
            </a:br>
            <a:r>
              <a:rPr lang="en-US" dirty="0">
                <a:latin typeface="+mn-lt"/>
              </a:rPr>
              <a:t>Teaching Assistants</a:t>
            </a:r>
          </a:p>
        </p:txBody>
      </p:sp>
      <p:sp>
        <p:nvSpPr>
          <p:cNvPr id="3" name="Subtitle 2">
            <a:extLst>
              <a:ext uri="{FF2B5EF4-FFF2-40B4-BE49-F238E27FC236}">
                <a16:creationId xmlns:a16="http://schemas.microsoft.com/office/drawing/2014/main" id="{3A38B790-FC47-3846-98FA-1BBE64FBA57D}"/>
              </a:ext>
            </a:extLst>
          </p:cNvPr>
          <p:cNvSpPr>
            <a:spLocks noGrp="1"/>
          </p:cNvSpPr>
          <p:nvPr>
            <p:ph type="subTitle" idx="1"/>
          </p:nvPr>
        </p:nvSpPr>
        <p:spPr/>
        <p:txBody>
          <a:bodyPr/>
          <a:lstStyle/>
          <a:p>
            <a:r>
              <a:rPr lang="en-US" dirty="0" err="1"/>
              <a:t>Caitie</a:t>
            </a:r>
            <a:r>
              <a:rPr lang="en-US" dirty="0"/>
              <a:t> Flower &amp; Dr. Kristin Ritchey</a:t>
            </a:r>
          </a:p>
          <a:p>
            <a:r>
              <a:rPr lang="en-US" dirty="0"/>
              <a:t>Department of Psychological Science</a:t>
            </a:r>
          </a:p>
        </p:txBody>
      </p:sp>
      <p:pic>
        <p:nvPicPr>
          <p:cNvPr id="9" name="Audio 8">
            <a:hlinkClick r:id="" action="ppaction://media"/>
            <a:extLst>
              <a:ext uri="{FF2B5EF4-FFF2-40B4-BE49-F238E27FC236}">
                <a16:creationId xmlns:a16="http://schemas.microsoft.com/office/drawing/2014/main" id="{56DEF431-BB22-48D6-B4F9-EFB7E339DA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08828973"/>
      </p:ext>
    </p:extLst>
  </p:cSld>
  <p:clrMapOvr>
    <a:masterClrMapping/>
  </p:clrMapOvr>
  <mc:AlternateContent xmlns:mc="http://schemas.openxmlformats.org/markup-compatibility/2006">
    <mc:Choice xmlns:p14="http://schemas.microsoft.com/office/powerpoint/2010/main" Requires="p14">
      <p:transition spd="slow" p14:dur="2000" advTm="13729"/>
    </mc:Choice>
    <mc:Fallback>
      <p:transition spd="slow" advTm="13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42">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5" name="Oval 44">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9" name="Picture 48">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1" name="Rectangle 50">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5" name="Rectangle 5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59" name="Freeform: Shape 5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extBox 2">
            <a:extLst>
              <a:ext uri="{FF2B5EF4-FFF2-40B4-BE49-F238E27FC236}">
                <a16:creationId xmlns:a16="http://schemas.microsoft.com/office/drawing/2014/main" id="{E3163037-8F9F-41AF-A285-22A64BCA0745}"/>
              </a:ext>
            </a:extLst>
          </p:cNvPr>
          <p:cNvSpPr txBox="1"/>
          <p:nvPr/>
        </p:nvSpPr>
        <p:spPr>
          <a:xfrm>
            <a:off x="1103312" y="452718"/>
            <a:ext cx="8947522" cy="1400530"/>
          </a:xfrm>
          <a:prstGeom prst="rect">
            <a:avLst/>
          </a:prstGeom>
        </p:spPr>
        <p:txBody>
          <a:bodyPr vert="horz" lIns="91440" tIns="45720" rIns="91440" bIns="45720" rtlCol="0" anchor="ctr">
            <a:normAutofit/>
          </a:bodyPr>
          <a:lstStyle/>
          <a:p>
            <a:pPr>
              <a:spcBef>
                <a:spcPct val="0"/>
              </a:spcBef>
              <a:spcAft>
                <a:spcPts val="600"/>
              </a:spcAft>
            </a:pPr>
            <a:r>
              <a:rPr lang="en-US" altLang="en-US" sz="4200" u="sng">
                <a:solidFill>
                  <a:srgbClr val="FFFFFF"/>
                </a:solidFill>
                <a:latin typeface="+mj-lt"/>
                <a:ea typeface="+mj-ea"/>
                <a:cs typeface="+mj-cs"/>
              </a:rPr>
              <a:t>Procedure</a:t>
            </a:r>
          </a:p>
          <a:p>
            <a:pPr>
              <a:spcBef>
                <a:spcPct val="0"/>
              </a:spcBef>
              <a:spcAft>
                <a:spcPts val="600"/>
              </a:spcAft>
            </a:pPr>
            <a:endParaRPr lang="en-US" sz="4200">
              <a:solidFill>
                <a:srgbClr val="FFFFFF"/>
              </a:solidFill>
              <a:latin typeface="+mj-lt"/>
              <a:ea typeface="+mj-ea"/>
              <a:cs typeface="+mj-cs"/>
            </a:endParaRPr>
          </a:p>
        </p:txBody>
      </p:sp>
      <p:sp>
        <p:nvSpPr>
          <p:cNvPr id="2" name="TextBox 1">
            <a:extLst>
              <a:ext uri="{FF2B5EF4-FFF2-40B4-BE49-F238E27FC236}">
                <a16:creationId xmlns:a16="http://schemas.microsoft.com/office/drawing/2014/main" id="{60ED7D40-0635-2F41-8767-AFE7BBEC67C2}"/>
              </a:ext>
            </a:extLst>
          </p:cNvPr>
          <p:cNvSpPr txBox="1"/>
          <p:nvPr/>
        </p:nvSpPr>
        <p:spPr>
          <a:xfrm>
            <a:off x="1103312" y="2763520"/>
            <a:ext cx="8946541" cy="3484879"/>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ltLang="en-US" dirty="0">
                <a:latin typeface="+mj-lt"/>
                <a:ea typeface="+mj-ea"/>
                <a:cs typeface="+mj-cs"/>
              </a:rPr>
              <a:t>The pre-test and post-test were administered via Qualtrics. Students completed the pre-test during the first week of the semester and completed the post-test during the last week of the semester. The data were coded and entered into spreadsheets by research assistants so the instructor could not match responses to individual students.</a:t>
            </a:r>
            <a:endParaRPr lang="en-US" altLang="en-US" u="sng" dirty="0">
              <a:latin typeface="+mj-lt"/>
              <a:ea typeface="+mj-ea"/>
              <a:cs typeface="+mj-cs"/>
            </a:endParaRPr>
          </a:p>
          <a:p>
            <a:pPr>
              <a:spcBef>
                <a:spcPts val="1000"/>
              </a:spcBef>
              <a:buClr>
                <a:schemeClr val="accent1"/>
              </a:buClr>
              <a:buSzPct val="80000"/>
              <a:buFont typeface="Wingdings 3" charset="2"/>
              <a:buChar char=""/>
            </a:pPr>
            <a:endParaRPr lang="en-US" dirty="0">
              <a:latin typeface="+mj-lt"/>
              <a:ea typeface="+mj-ea"/>
              <a:cs typeface="+mj-cs"/>
            </a:endParaRPr>
          </a:p>
        </p:txBody>
      </p:sp>
      <p:pic>
        <p:nvPicPr>
          <p:cNvPr id="6" name="Audio 5">
            <a:hlinkClick r:id="" action="ppaction://media"/>
            <a:extLst>
              <a:ext uri="{FF2B5EF4-FFF2-40B4-BE49-F238E27FC236}">
                <a16:creationId xmlns:a16="http://schemas.microsoft.com/office/drawing/2014/main" id="{D38158AD-1D60-4CB2-90B9-E7751BDEF2D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64604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9801"/>
    </mc:Choice>
    <mc:Fallback>
      <p:transition spd="slow" advTm="19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97C1C51-7021-A14D-A9CA-A86DD8D29B9B}"/>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Results</a:t>
            </a:r>
          </a:p>
        </p:txBody>
      </p:sp>
      <p:sp>
        <p:nvSpPr>
          <p:cNvPr id="3" name="Content Placeholder 2">
            <a:extLst>
              <a:ext uri="{FF2B5EF4-FFF2-40B4-BE49-F238E27FC236}">
                <a16:creationId xmlns:a16="http://schemas.microsoft.com/office/drawing/2014/main" id="{06698108-2A77-8E47-8C2C-DC5DA46947FC}"/>
              </a:ext>
            </a:extLst>
          </p:cNvPr>
          <p:cNvSpPr>
            <a:spLocks noGrp="1"/>
          </p:cNvSpPr>
          <p:nvPr>
            <p:ph idx="1"/>
          </p:nvPr>
        </p:nvSpPr>
        <p:spPr>
          <a:xfrm>
            <a:off x="1103312" y="2763520"/>
            <a:ext cx="8946541" cy="3484879"/>
          </a:xfrm>
        </p:spPr>
        <p:txBody>
          <a:bodyPr>
            <a:normAutofit/>
          </a:bodyPr>
          <a:lstStyle/>
          <a:p>
            <a:pPr marL="0" indent="0">
              <a:lnSpc>
                <a:spcPct val="90000"/>
              </a:lnSpc>
              <a:buNone/>
            </a:pPr>
            <a:r>
              <a:rPr lang="en-US" altLang="en-US" sz="1400" b="1">
                <a:latin typeface="+mj-lt"/>
              </a:rPr>
              <a:t>Comparisons of pre-and post-test responses show some increases in students’ knowledge goals, task goals, and affective goals.  </a:t>
            </a:r>
          </a:p>
          <a:p>
            <a:pPr marL="0" indent="0">
              <a:lnSpc>
                <a:spcPct val="90000"/>
              </a:lnSpc>
              <a:buNone/>
            </a:pPr>
            <a:r>
              <a:rPr lang="en-US" altLang="en-US" sz="1400" b="1" i="1" u="sng">
                <a:latin typeface="+mj-lt"/>
              </a:rPr>
              <a:t>Knowledge Goals</a:t>
            </a:r>
          </a:p>
          <a:p>
            <a:pPr marL="0" indent="0">
              <a:lnSpc>
                <a:spcPct val="90000"/>
              </a:lnSpc>
              <a:buNone/>
            </a:pPr>
            <a:r>
              <a:rPr lang="en-US" altLang="en-US" sz="1400" b="1">
                <a:latin typeface="+mj-lt"/>
              </a:rPr>
              <a:t>Students’ knowledge of how their teaching assistantship will </a:t>
            </a:r>
            <a:r>
              <a:rPr lang="en-US" altLang="en-US" sz="1400" b="1" u="sng">
                <a:latin typeface="+mj-lt"/>
              </a:rPr>
              <a:t>help them in their careers</a:t>
            </a:r>
            <a:r>
              <a:rPr lang="en-US" altLang="en-US" sz="1400" b="1">
                <a:latin typeface="+mj-lt"/>
              </a:rPr>
              <a:t> increased from pretest (</a:t>
            </a:r>
            <a:r>
              <a:rPr lang="en-US" altLang="en-US" sz="1400" b="1" i="1">
                <a:latin typeface="+mj-lt"/>
              </a:rPr>
              <a:t>M</a:t>
            </a:r>
            <a:r>
              <a:rPr lang="en-US" altLang="en-US" sz="1400" b="1">
                <a:latin typeface="+mj-lt"/>
              </a:rPr>
              <a:t> = 4.01; </a:t>
            </a:r>
            <a:r>
              <a:rPr lang="en-US" altLang="en-US" sz="1400" b="1" i="1">
                <a:latin typeface="+mj-lt"/>
              </a:rPr>
              <a:t>SD</a:t>
            </a:r>
            <a:r>
              <a:rPr lang="en-US" altLang="en-US" sz="1400" b="1">
                <a:latin typeface="+mj-lt"/>
              </a:rPr>
              <a:t> = 0.53) to post-test (</a:t>
            </a:r>
            <a:r>
              <a:rPr lang="en-US" altLang="en-US" sz="1400" b="1" i="1">
                <a:latin typeface="+mj-lt"/>
              </a:rPr>
              <a:t>M</a:t>
            </a:r>
            <a:r>
              <a:rPr lang="en-US" altLang="en-US" sz="1400" b="1">
                <a:latin typeface="+mj-lt"/>
              </a:rPr>
              <a:t> = 4.68; </a:t>
            </a:r>
            <a:r>
              <a:rPr lang="en-US" altLang="en-US" sz="1400" b="1" i="1">
                <a:latin typeface="+mj-lt"/>
              </a:rPr>
              <a:t>SD</a:t>
            </a:r>
            <a:r>
              <a:rPr lang="en-US" altLang="en-US" sz="1400" b="1">
                <a:latin typeface="+mj-lt"/>
              </a:rPr>
              <a:t> = 0.50), p &lt; .05.</a:t>
            </a:r>
          </a:p>
          <a:p>
            <a:pPr marL="0" indent="0">
              <a:lnSpc>
                <a:spcPct val="90000"/>
              </a:lnSpc>
              <a:buNone/>
            </a:pPr>
            <a:r>
              <a:rPr lang="en-US" altLang="en-US" sz="1400" b="1" i="1" u="sng">
                <a:latin typeface="+mj-lt"/>
              </a:rPr>
              <a:t>Task Goals</a:t>
            </a:r>
          </a:p>
          <a:p>
            <a:pPr marL="0" indent="0">
              <a:lnSpc>
                <a:spcPct val="90000"/>
              </a:lnSpc>
              <a:buNone/>
            </a:pPr>
            <a:r>
              <a:rPr lang="en-US" altLang="en-US" sz="1400" b="1">
                <a:latin typeface="+mj-lt"/>
              </a:rPr>
              <a:t>Paired sample t-tests showed students rated their ability to lead study sessions and grade papers higher at post-test than pre-test (p &lt; .05).</a:t>
            </a:r>
          </a:p>
          <a:p>
            <a:pPr marL="0" indent="0">
              <a:lnSpc>
                <a:spcPct val="90000"/>
              </a:lnSpc>
              <a:buNone/>
            </a:pPr>
            <a:r>
              <a:rPr lang="en-US" altLang="en-US" sz="1400" i="1" u="sng"/>
              <a:t>Affective Goals</a:t>
            </a:r>
          </a:p>
          <a:p>
            <a:pPr marL="0" indent="0">
              <a:lnSpc>
                <a:spcPct val="90000"/>
              </a:lnSpc>
              <a:buNone/>
            </a:pPr>
            <a:r>
              <a:rPr lang="en-US" altLang="en-US" sz="1400"/>
              <a:t>Students’ </a:t>
            </a:r>
            <a:r>
              <a:rPr lang="en-US" altLang="en-US" sz="1400" u="sng"/>
              <a:t>consideration of a teaching-related career </a:t>
            </a:r>
            <a:r>
              <a:rPr lang="en-US" altLang="en-US" sz="1400"/>
              <a:t>was not higher at post-test than at pre-test. Similarly, students’ post-test ratings of </a:t>
            </a:r>
            <a:r>
              <a:rPr lang="en-US" altLang="en-US" sz="1400" u="sng"/>
              <a:t>how much they enjoyed their teaching assistantship</a:t>
            </a:r>
            <a:r>
              <a:rPr lang="en-US" altLang="en-US" sz="1400"/>
              <a:t> did not increase from their pre-test predicted enjoyment. </a:t>
            </a:r>
          </a:p>
          <a:p>
            <a:pPr marL="0" indent="0">
              <a:lnSpc>
                <a:spcPct val="90000"/>
              </a:lnSpc>
              <a:buNone/>
            </a:pPr>
            <a:endParaRPr lang="en-US" altLang="en-US" sz="1400" b="1">
              <a:latin typeface="+mj-lt"/>
            </a:endParaRPr>
          </a:p>
          <a:p>
            <a:pPr marL="0" indent="0">
              <a:lnSpc>
                <a:spcPct val="90000"/>
              </a:lnSpc>
              <a:buNone/>
            </a:pPr>
            <a:endParaRPr lang="en-US" sz="1400"/>
          </a:p>
        </p:txBody>
      </p:sp>
      <p:pic>
        <p:nvPicPr>
          <p:cNvPr id="7" name="Audio 6">
            <a:hlinkClick r:id="" action="ppaction://media"/>
            <a:extLst>
              <a:ext uri="{FF2B5EF4-FFF2-40B4-BE49-F238E27FC236}">
                <a16:creationId xmlns:a16="http://schemas.microsoft.com/office/drawing/2014/main" id="{E29DC712-C5FB-4D9D-9F10-519BBDA87F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55682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8458"/>
    </mc:Choice>
    <mc:Fallback>
      <p:transition spd="slow" advTm="38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34213F-4310-CB4E-B255-1D3D8D6FA2F0}"/>
              </a:ext>
            </a:extLst>
          </p:cNvPr>
          <p:cNvSpPr>
            <a:spLocks noGrp="1"/>
          </p:cNvSpPr>
          <p:nvPr>
            <p:ph type="title"/>
          </p:nvPr>
        </p:nvSpPr>
        <p:spPr>
          <a:xfrm>
            <a:off x="653143" y="1645920"/>
            <a:ext cx="3522879" cy="4470821"/>
          </a:xfrm>
        </p:spPr>
        <p:txBody>
          <a:bodyPr>
            <a:normAutofit/>
          </a:bodyPr>
          <a:lstStyle/>
          <a:p>
            <a:pPr algn="r"/>
            <a:r>
              <a:rPr lang="en-US">
                <a:solidFill>
                  <a:schemeClr val="bg2"/>
                </a:solidFill>
              </a:rPr>
              <a:t>Conclusions</a:t>
            </a:r>
          </a:p>
        </p:txBody>
      </p:sp>
      <p:sp>
        <p:nvSpPr>
          <p:cNvPr id="3" name="Content Placeholder 2">
            <a:extLst>
              <a:ext uri="{FF2B5EF4-FFF2-40B4-BE49-F238E27FC236}">
                <a16:creationId xmlns:a16="http://schemas.microsoft.com/office/drawing/2014/main" id="{43EE7764-024D-9744-9F0B-D844F59D7945}"/>
              </a:ext>
            </a:extLst>
          </p:cNvPr>
          <p:cNvSpPr>
            <a:spLocks noGrp="1"/>
          </p:cNvSpPr>
          <p:nvPr>
            <p:ph idx="1"/>
          </p:nvPr>
        </p:nvSpPr>
        <p:spPr>
          <a:xfrm>
            <a:off x="5204109" y="1645920"/>
            <a:ext cx="6269434" cy="4470821"/>
          </a:xfrm>
        </p:spPr>
        <p:txBody>
          <a:bodyPr>
            <a:normAutofit/>
          </a:bodyPr>
          <a:lstStyle/>
          <a:p>
            <a:pPr marL="0" indent="0">
              <a:buNone/>
            </a:pPr>
            <a:r>
              <a:rPr lang="en-US" altLang="en-US" b="1" dirty="0">
                <a:latin typeface="+mj-lt"/>
              </a:rPr>
              <a:t>Students reported some increased knowledge and skill levels after this course compared to before the course. These results were obtained despite the switch to mostly an on-line format, which can affect students’ course participation, motivation, and learning. </a:t>
            </a:r>
          </a:p>
          <a:p>
            <a:pPr marL="0" indent="0">
              <a:buNone/>
            </a:pPr>
            <a:r>
              <a:rPr lang="en-US" altLang="en-US" b="1" dirty="0">
                <a:latin typeface="+mj-lt"/>
              </a:rPr>
              <a:t>Potential limitations include the small sample size and the lack of a control group. </a:t>
            </a:r>
          </a:p>
          <a:p>
            <a:pPr marL="0" indent="0">
              <a:buNone/>
            </a:pPr>
            <a:r>
              <a:rPr lang="en-US" altLang="en-US" b="1" dirty="0">
                <a:latin typeface="+mj-lt"/>
              </a:rPr>
              <a:t>Because this course is relatively short, easy to implement, and highly customizable, we hope it can serve as a model for other programs that utilize undergraduate and/or graduate teaching assistants. </a:t>
            </a:r>
          </a:p>
          <a:p>
            <a:endParaRPr lang="en-US" dirty="0"/>
          </a:p>
        </p:txBody>
      </p:sp>
      <p:pic>
        <p:nvPicPr>
          <p:cNvPr id="5" name="Audio 4">
            <a:hlinkClick r:id="" action="ppaction://media"/>
            <a:extLst>
              <a:ext uri="{FF2B5EF4-FFF2-40B4-BE49-F238E27FC236}">
                <a16:creationId xmlns:a16="http://schemas.microsoft.com/office/drawing/2014/main" id="{4FDF06C7-D244-48D9-A07C-0B22F20C49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99288431"/>
      </p:ext>
    </p:extLst>
  </p:cSld>
  <p:clrMapOvr>
    <a:masterClrMapping/>
  </p:clrMapOvr>
  <mc:AlternateContent xmlns:mc="http://schemas.openxmlformats.org/markup-compatibility/2006">
    <mc:Choice xmlns:p14="http://schemas.microsoft.com/office/powerpoint/2010/main" Requires="p14">
      <p:transition spd="slow" p14:dur="2000" advTm="29030"/>
    </mc:Choice>
    <mc:Fallback>
      <p:transition spd="slow" advTm="29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EF86-DF5C-664F-BF81-5171A3529769}"/>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FCE02258-47D1-1B44-A964-1363F5761280}"/>
              </a:ext>
            </a:extLst>
          </p:cNvPr>
          <p:cNvSpPr>
            <a:spLocks noGrp="1"/>
          </p:cNvSpPr>
          <p:nvPr>
            <p:ph idx="1"/>
          </p:nvPr>
        </p:nvSpPr>
        <p:spPr>
          <a:xfrm>
            <a:off x="838200" y="1517515"/>
            <a:ext cx="10515600" cy="4659448"/>
          </a:xfrm>
        </p:spPr>
        <p:txBody>
          <a:bodyPr>
            <a:normAutofit fontScale="85000" lnSpcReduction="20000"/>
          </a:bodyPr>
          <a:lstStyle/>
          <a:p>
            <a:pPr marL="0" indent="0">
              <a:buNone/>
            </a:pPr>
            <a:r>
              <a:rPr lang="en-US" altLang="en-US" dirty="0">
                <a:latin typeface="+mj-lt"/>
              </a:rPr>
              <a:t>Brown, J. &amp; </a:t>
            </a:r>
            <a:r>
              <a:rPr lang="en-US" altLang="en-US" dirty="0" err="1">
                <a:latin typeface="+mj-lt"/>
              </a:rPr>
              <a:t>Devecchi</a:t>
            </a:r>
            <a:r>
              <a:rPr lang="en-US" altLang="en-US" dirty="0">
                <a:latin typeface="+mj-lt"/>
              </a:rPr>
              <a:t>, C. (2013). The impact of training on teaching assistants’ professional development: opportunities and future strategy. </a:t>
            </a:r>
            <a:r>
              <a:rPr lang="en-US" altLang="en-US" i="1" dirty="0">
                <a:latin typeface="+mj-lt"/>
              </a:rPr>
              <a:t>Professional development in education</a:t>
            </a:r>
            <a:r>
              <a:rPr lang="en-US" altLang="en-US" dirty="0">
                <a:latin typeface="+mj-lt"/>
              </a:rPr>
              <a:t>: Taylor &amp; Francis.</a:t>
            </a:r>
          </a:p>
          <a:p>
            <a:pPr marL="0" indent="0">
              <a:buNone/>
            </a:pPr>
            <a:r>
              <a:rPr lang="en-US" altLang="en-US" dirty="0">
                <a:latin typeface="+mj-lt"/>
              </a:rPr>
              <a:t>Bloom, B.S., </a:t>
            </a:r>
            <a:r>
              <a:rPr lang="en-US" altLang="en-US" dirty="0" err="1">
                <a:latin typeface="+mj-lt"/>
              </a:rPr>
              <a:t>Krathwohl,D.R</a:t>
            </a:r>
            <a:r>
              <a:rPr lang="en-US" altLang="en-US" dirty="0">
                <a:latin typeface="+mj-lt"/>
              </a:rPr>
              <a:t>. &amp; </a:t>
            </a:r>
            <a:r>
              <a:rPr lang="en-US" altLang="en-US" dirty="0" err="1">
                <a:latin typeface="+mj-lt"/>
              </a:rPr>
              <a:t>Masia,B.B</a:t>
            </a:r>
            <a:r>
              <a:rPr lang="en-US" altLang="en-US" dirty="0">
                <a:latin typeface="+mj-lt"/>
              </a:rPr>
              <a:t>. (1956). </a:t>
            </a:r>
            <a:r>
              <a:rPr lang="en-US" altLang="en-US" i="1" dirty="0">
                <a:latin typeface="+mj-lt"/>
              </a:rPr>
              <a:t>Taxonomy of educational objectives: The classification of educational goals</a:t>
            </a:r>
            <a:r>
              <a:rPr lang="en-US" altLang="en-US" dirty="0">
                <a:latin typeface="+mj-lt"/>
              </a:rPr>
              <a:t>. New York, NY: David McKay Company. </a:t>
            </a:r>
          </a:p>
          <a:p>
            <a:pPr marL="0" indent="0">
              <a:buNone/>
            </a:pPr>
            <a:r>
              <a:rPr lang="en-US" altLang="en-US" dirty="0" err="1">
                <a:latin typeface="+mj-lt"/>
              </a:rPr>
              <a:t>Finegold</a:t>
            </a:r>
            <a:r>
              <a:rPr lang="en-US" altLang="en-US" dirty="0">
                <a:latin typeface="+mj-lt"/>
              </a:rPr>
              <a:t>, S. (2013). Harvard undergrads are teaching each other and Harvard doesn’t want to talk about it. </a:t>
            </a:r>
            <a:r>
              <a:rPr lang="en-US" altLang="en-US" i="1" dirty="0">
                <a:latin typeface="+mj-lt"/>
              </a:rPr>
              <a:t>Harvard Political Review. </a:t>
            </a:r>
          </a:p>
          <a:p>
            <a:pPr marL="0" indent="0">
              <a:buNone/>
            </a:pPr>
            <a:r>
              <a:rPr lang="en-US" altLang="en-US" dirty="0">
                <a:latin typeface="+mj-lt"/>
              </a:rPr>
              <a:t>Firmin (2008). Utilizing undergraduate assistants in general education courses. </a:t>
            </a:r>
            <a:r>
              <a:rPr lang="en-US" altLang="en-US" i="1" dirty="0">
                <a:latin typeface="+mj-lt"/>
              </a:rPr>
              <a:t>Contemporary Issues in Education Research, 1, </a:t>
            </a:r>
            <a:r>
              <a:rPr lang="en-US" altLang="en-US" dirty="0">
                <a:latin typeface="+mj-lt"/>
              </a:rPr>
              <a:t>1-6. </a:t>
            </a:r>
          </a:p>
          <a:p>
            <a:pPr marL="0" indent="0">
              <a:buNone/>
            </a:pPr>
            <a:r>
              <a:rPr lang="en-US" altLang="en-US" dirty="0">
                <a:latin typeface="+mj-lt"/>
              </a:rPr>
              <a:t>Prieto, L.R., &amp; Schell, K.R. (2008). Teaching assistant training in counseling psychology. </a:t>
            </a:r>
            <a:r>
              <a:rPr lang="en-US" altLang="en-US" i="1" dirty="0">
                <a:latin typeface="+mj-lt"/>
              </a:rPr>
              <a:t>Counseling Psychology Quarterly, 21</a:t>
            </a:r>
            <a:r>
              <a:rPr lang="en-US" altLang="en-US" dirty="0">
                <a:latin typeface="+mj-lt"/>
              </a:rPr>
              <a:t>, 49-59. </a:t>
            </a:r>
          </a:p>
          <a:p>
            <a:pPr marL="0" indent="0">
              <a:buNone/>
            </a:pPr>
            <a:r>
              <a:rPr lang="en-US" dirty="0">
                <a:latin typeface="+mj-lt"/>
              </a:rPr>
              <a:t>Ritchey, K. A., &amp; Smith, S. (2019). Developing a training course for undergraduate teaching assistants. </a:t>
            </a:r>
            <a:r>
              <a:rPr lang="en-US" i="1" dirty="0">
                <a:latin typeface="+mj-lt"/>
              </a:rPr>
              <a:t>College Teaching</a:t>
            </a:r>
            <a:r>
              <a:rPr lang="en-US" dirty="0">
                <a:latin typeface="+mj-lt"/>
              </a:rPr>
              <a:t>, </a:t>
            </a:r>
            <a:r>
              <a:rPr lang="en-US" i="1" dirty="0">
                <a:latin typeface="+mj-lt"/>
              </a:rPr>
              <a:t>67</a:t>
            </a:r>
            <a:r>
              <a:rPr lang="en-US" dirty="0">
                <a:latin typeface="+mj-lt"/>
              </a:rPr>
              <a:t>(1), 50-57.</a:t>
            </a:r>
            <a:endParaRPr lang="en-US" altLang="en-US" dirty="0">
              <a:latin typeface="+mj-lt"/>
            </a:endParaRPr>
          </a:p>
          <a:p>
            <a:pPr marL="0" indent="0">
              <a:buNone/>
            </a:pPr>
            <a:r>
              <a:rPr lang="en-US" altLang="en-US" dirty="0">
                <a:latin typeface="+mj-lt"/>
              </a:rPr>
              <a:t>Schuldt, H. (2007). </a:t>
            </a:r>
            <a:r>
              <a:rPr lang="en-US" altLang="en-US" i="1" dirty="0">
                <a:latin typeface="+mj-lt"/>
              </a:rPr>
              <a:t>Collected Wisdom</a:t>
            </a:r>
            <a:r>
              <a:rPr lang="en-US" altLang="en-US" dirty="0">
                <a:latin typeface="+mj-lt"/>
              </a:rPr>
              <a:t>. Carnegie Mellon University.</a:t>
            </a:r>
          </a:p>
          <a:p>
            <a:pPr marL="0" indent="0">
              <a:buNone/>
            </a:pPr>
            <a:r>
              <a:rPr lang="en-US" altLang="en-US" dirty="0">
                <a:latin typeface="+mj-lt"/>
              </a:rPr>
              <a:t>Singh, C. (2009). Rethinking tools for training teaching assistants. Physics Education Research Conference, American Institute of Physics. </a:t>
            </a:r>
          </a:p>
          <a:p>
            <a:pPr marL="0" indent="0">
              <a:buNone/>
            </a:pPr>
            <a:endParaRPr lang="en-US" dirty="0"/>
          </a:p>
        </p:txBody>
      </p:sp>
      <p:pic>
        <p:nvPicPr>
          <p:cNvPr id="4" name="Audio 3">
            <a:hlinkClick r:id="" action="ppaction://media"/>
            <a:extLst>
              <a:ext uri="{FF2B5EF4-FFF2-40B4-BE49-F238E27FC236}">
                <a16:creationId xmlns:a16="http://schemas.microsoft.com/office/drawing/2014/main" id="{64111CCF-3F04-4694-AA19-8366D73D81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64881908"/>
      </p:ext>
    </p:extLst>
  </p:cSld>
  <p:clrMapOvr>
    <a:masterClrMapping/>
  </p:clrMapOvr>
  <mc:AlternateContent xmlns:mc="http://schemas.openxmlformats.org/markup-compatibility/2006">
    <mc:Choice xmlns:p14="http://schemas.microsoft.com/office/powerpoint/2010/main" Requires="p14">
      <p:transition spd="slow" p14:dur="2000" advTm="10154"/>
    </mc:Choice>
    <mc:Fallback>
      <p:transition spd="slow" advTm="10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AB93F4D-189B-3E47-A4A4-3BE63E07BA5F}"/>
              </a:ext>
            </a:extLst>
          </p:cNvPr>
          <p:cNvSpPr>
            <a:spLocks noGrp="1"/>
          </p:cNvSpPr>
          <p:nvPr>
            <p:ph type="title"/>
          </p:nvPr>
        </p:nvSpPr>
        <p:spPr>
          <a:xfrm>
            <a:off x="806195" y="804672"/>
            <a:ext cx="3521359" cy="5248656"/>
          </a:xfrm>
        </p:spPr>
        <p:txBody>
          <a:bodyPr anchor="ctr">
            <a:normAutofit/>
          </a:bodyPr>
          <a:lstStyle/>
          <a:p>
            <a:pPr algn="ctr"/>
            <a:r>
              <a:rPr lang="en-US" dirty="0">
                <a:latin typeface="+mn-lt"/>
              </a:rPr>
              <a:t>Abstract</a:t>
            </a:r>
          </a:p>
        </p:txBody>
      </p:sp>
      <p:sp>
        <p:nvSpPr>
          <p:cNvPr id="3" name="Content Placeholder 2">
            <a:extLst>
              <a:ext uri="{FF2B5EF4-FFF2-40B4-BE49-F238E27FC236}">
                <a16:creationId xmlns:a16="http://schemas.microsoft.com/office/drawing/2014/main" id="{DA82694D-4035-F84B-A484-67D6672A4FB8}"/>
              </a:ext>
            </a:extLst>
          </p:cNvPr>
          <p:cNvSpPr>
            <a:spLocks noGrp="1"/>
          </p:cNvSpPr>
          <p:nvPr>
            <p:ph idx="1"/>
          </p:nvPr>
        </p:nvSpPr>
        <p:spPr>
          <a:xfrm>
            <a:off x="4975861" y="804671"/>
            <a:ext cx="6399930" cy="5248657"/>
          </a:xfrm>
        </p:spPr>
        <p:txBody>
          <a:bodyPr anchor="ctr">
            <a:normAutofit/>
          </a:bodyPr>
          <a:lstStyle/>
          <a:p>
            <a:pPr marL="0" indent="0">
              <a:buNone/>
            </a:pPr>
            <a:r>
              <a:rPr lang="en-US" altLang="en-US" b="1" dirty="0">
                <a:latin typeface="+mj-lt"/>
              </a:rPr>
              <a:t>An 8-week course was developed to train undergraduate teaching assistants on a variety of ethical, professional, and practical topics. One semester of pre- and post-test data was collected to measure increases in students’ knowledge, skills, and consideration of a teaching-related career</a:t>
            </a:r>
            <a:r>
              <a:rPr lang="en-US" altLang="en-US" dirty="0">
                <a:latin typeface="Times New Roman" charset="0"/>
              </a:rPr>
              <a:t>. </a:t>
            </a:r>
            <a:r>
              <a:rPr lang="en-US" altLang="en-US" dirty="0">
                <a:latin typeface="Calibri" panose="020F0502020204030204" pitchFamily="34" charset="0"/>
                <a:cs typeface="Calibri" panose="020F0502020204030204" pitchFamily="34" charset="0"/>
              </a:rPr>
              <a:t>Preliminary results indicate some increases in students’ skills across the semester.</a:t>
            </a:r>
          </a:p>
          <a:p>
            <a:endParaRPr lang="en-US" dirty="0"/>
          </a:p>
        </p:txBody>
      </p:sp>
      <p:pic>
        <p:nvPicPr>
          <p:cNvPr id="7" name="Audio 6">
            <a:hlinkClick r:id="" action="ppaction://media"/>
            <a:extLst>
              <a:ext uri="{FF2B5EF4-FFF2-40B4-BE49-F238E27FC236}">
                <a16:creationId xmlns:a16="http://schemas.microsoft.com/office/drawing/2014/main" id="{19C9B201-D797-49CC-98F2-D6F1E802F3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5881560"/>
      </p:ext>
    </p:extLst>
  </p:cSld>
  <p:clrMapOvr>
    <a:masterClrMapping/>
  </p:clrMapOvr>
  <mc:AlternateContent xmlns:mc="http://schemas.openxmlformats.org/markup-compatibility/2006">
    <mc:Choice xmlns:p14="http://schemas.microsoft.com/office/powerpoint/2010/main" Requires="p14">
      <p:transition spd="slow" p14:dur="2000" advTm="21362"/>
    </mc:Choice>
    <mc:Fallback>
      <p:transition spd="slow" advTm="21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3B549A9-F383-4F4E-987C-2537BAEA5A50}"/>
              </a:ext>
            </a:extLst>
          </p:cNvPr>
          <p:cNvSpPr>
            <a:spLocks noGrp="1"/>
          </p:cNvSpPr>
          <p:nvPr>
            <p:ph type="title"/>
          </p:nvPr>
        </p:nvSpPr>
        <p:spPr>
          <a:xfrm>
            <a:off x="653143" y="1645920"/>
            <a:ext cx="3522879" cy="4470821"/>
          </a:xfrm>
        </p:spPr>
        <p:txBody>
          <a:bodyPr>
            <a:normAutofit/>
          </a:bodyPr>
          <a:lstStyle/>
          <a:p>
            <a:pPr algn="r"/>
            <a:r>
              <a:rPr lang="en-US">
                <a:solidFill>
                  <a:schemeClr val="bg2"/>
                </a:solidFill>
              </a:rPr>
              <a:t>Introduction: Background</a:t>
            </a:r>
          </a:p>
        </p:txBody>
      </p:sp>
      <p:sp>
        <p:nvSpPr>
          <p:cNvPr id="3" name="Content Placeholder 2">
            <a:extLst>
              <a:ext uri="{FF2B5EF4-FFF2-40B4-BE49-F238E27FC236}">
                <a16:creationId xmlns:a16="http://schemas.microsoft.com/office/drawing/2014/main" id="{161C880F-BCB1-B74D-962A-127D9D299E91}"/>
              </a:ext>
            </a:extLst>
          </p:cNvPr>
          <p:cNvSpPr>
            <a:spLocks noGrp="1"/>
          </p:cNvSpPr>
          <p:nvPr>
            <p:ph idx="1"/>
          </p:nvPr>
        </p:nvSpPr>
        <p:spPr>
          <a:xfrm>
            <a:off x="5204109" y="1645920"/>
            <a:ext cx="6269434" cy="4470821"/>
          </a:xfrm>
        </p:spPr>
        <p:txBody>
          <a:bodyPr>
            <a:normAutofit/>
          </a:bodyPr>
          <a:lstStyle/>
          <a:p>
            <a:pPr marL="0" indent="0">
              <a:buNone/>
            </a:pPr>
            <a:r>
              <a:rPr lang="en-US" altLang="en-US" sz="1900" b="1" dirty="0">
                <a:latin typeface="+mj-lt"/>
              </a:rPr>
              <a:t>Undergraduate teaching assistants are utilized in a variety of higher educational settings and are asked to complete a wide array of duties (</a:t>
            </a:r>
            <a:r>
              <a:rPr lang="en-US" altLang="en-US" sz="1900" b="1" dirty="0" err="1">
                <a:latin typeface="+mj-lt"/>
              </a:rPr>
              <a:t>Finegold</a:t>
            </a:r>
            <a:r>
              <a:rPr lang="en-US" altLang="en-US" sz="1900" b="1" dirty="0">
                <a:latin typeface="+mj-lt"/>
              </a:rPr>
              <a:t>, 2013).  A successful experience for the teaching assistants, the faculty they assist, and the students they teach requires some level of training and professional development (Firmin, 2008).  However, much of the existing literature regarding the training of teaching assistants is geared toward graduate students who are preparing to teach their own courses (e.g., Prieto &amp; Schell, 2008; Singh, 2009), toward students working in primary or secondary schools (e.g., Brown &amp; </a:t>
            </a:r>
            <a:r>
              <a:rPr lang="en-US" altLang="en-US" sz="1900" b="1" dirty="0" err="1">
                <a:latin typeface="+mj-lt"/>
              </a:rPr>
              <a:t>Devecchi</a:t>
            </a:r>
            <a:r>
              <a:rPr lang="en-US" altLang="en-US" sz="1900" b="1" dirty="0">
                <a:latin typeface="+mj-lt"/>
              </a:rPr>
              <a:t>, 2013), or only provides anecdotal evidence of effective teaching methods (e.g., Schuldt, 2007).</a:t>
            </a:r>
            <a:endParaRPr lang="en-US" sz="1900" dirty="0">
              <a:latin typeface="+mj-lt"/>
            </a:endParaRPr>
          </a:p>
        </p:txBody>
      </p:sp>
      <p:pic>
        <p:nvPicPr>
          <p:cNvPr id="8" name="Audio 7">
            <a:hlinkClick r:id="" action="ppaction://media"/>
            <a:extLst>
              <a:ext uri="{FF2B5EF4-FFF2-40B4-BE49-F238E27FC236}">
                <a16:creationId xmlns:a16="http://schemas.microsoft.com/office/drawing/2014/main" id="{9383FB67-9BE4-449C-8CC3-B7C0DEF4AD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93421835"/>
      </p:ext>
    </p:extLst>
  </p:cSld>
  <p:clrMapOvr>
    <a:masterClrMapping/>
  </p:clrMapOvr>
  <mc:AlternateContent xmlns:mc="http://schemas.openxmlformats.org/markup-compatibility/2006">
    <mc:Choice xmlns:p14="http://schemas.microsoft.com/office/powerpoint/2010/main" Requires="p14">
      <p:transition spd="slow" p14:dur="2000" advTm="31366"/>
    </mc:Choice>
    <mc:Fallback>
      <p:transition spd="slow" advTm="31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84DD8F-8CF3-F94B-A539-BBAD6AECB730}"/>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Introduction: Purpose</a:t>
            </a:r>
          </a:p>
        </p:txBody>
      </p:sp>
      <p:sp>
        <p:nvSpPr>
          <p:cNvPr id="3" name="Content Placeholder 2">
            <a:extLst>
              <a:ext uri="{FF2B5EF4-FFF2-40B4-BE49-F238E27FC236}">
                <a16:creationId xmlns:a16="http://schemas.microsoft.com/office/drawing/2014/main" id="{E27F1A12-F3CF-9747-A240-F921F5915781}"/>
              </a:ext>
            </a:extLst>
          </p:cNvPr>
          <p:cNvSpPr>
            <a:spLocks noGrp="1"/>
          </p:cNvSpPr>
          <p:nvPr>
            <p:ph idx="1"/>
          </p:nvPr>
        </p:nvSpPr>
        <p:spPr>
          <a:xfrm>
            <a:off x="5204109" y="1645920"/>
            <a:ext cx="5919503" cy="4470821"/>
          </a:xfrm>
        </p:spPr>
        <p:txBody>
          <a:bodyPr>
            <a:normAutofit/>
          </a:bodyPr>
          <a:lstStyle/>
          <a:p>
            <a:pPr marL="0" indent="0">
              <a:buNone/>
            </a:pPr>
            <a:r>
              <a:rPr lang="en-US" altLang="en-US" b="1" dirty="0">
                <a:latin typeface="+mj-lt"/>
              </a:rPr>
              <a:t>The purpose of the current study was to replicate Ritchey &amp; Smith (2019), who found that the BSU teaching assistant course they developed benefitted students, and to extend that study by testing whether the benefits they found existed during the recent switch to the online version of the course. </a:t>
            </a:r>
            <a:endParaRPr lang="en-US" dirty="0">
              <a:latin typeface="+mj-lt"/>
            </a:endParaRPr>
          </a:p>
        </p:txBody>
      </p:sp>
      <p:pic>
        <p:nvPicPr>
          <p:cNvPr id="5" name="Audio 4">
            <a:hlinkClick r:id="" action="ppaction://media"/>
            <a:extLst>
              <a:ext uri="{FF2B5EF4-FFF2-40B4-BE49-F238E27FC236}">
                <a16:creationId xmlns:a16="http://schemas.microsoft.com/office/drawing/2014/main" id="{CB38EFC8-5065-4D21-80FE-77E3958433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63698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4468"/>
    </mc:Choice>
    <mc:Fallback>
      <p:transition spd="slow" advTm="14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DF754A0-2749-EF45-9F91-9B23CB80FD6A}"/>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Introduction: Course Goals</a:t>
            </a:r>
          </a:p>
        </p:txBody>
      </p:sp>
      <p:sp>
        <p:nvSpPr>
          <p:cNvPr id="3" name="Content Placeholder 2">
            <a:extLst>
              <a:ext uri="{FF2B5EF4-FFF2-40B4-BE49-F238E27FC236}">
                <a16:creationId xmlns:a16="http://schemas.microsoft.com/office/drawing/2014/main" id="{B3F7ADE1-A80D-F641-97C7-80DF7A881777}"/>
              </a:ext>
            </a:extLst>
          </p:cNvPr>
          <p:cNvSpPr>
            <a:spLocks noGrp="1"/>
          </p:cNvSpPr>
          <p:nvPr>
            <p:ph idx="1"/>
          </p:nvPr>
        </p:nvSpPr>
        <p:spPr>
          <a:xfrm>
            <a:off x="5204109" y="1645920"/>
            <a:ext cx="5919503" cy="4470821"/>
          </a:xfrm>
        </p:spPr>
        <p:txBody>
          <a:bodyPr>
            <a:normAutofit/>
          </a:bodyPr>
          <a:lstStyle/>
          <a:p>
            <a:pPr marL="0" indent="0">
              <a:lnSpc>
                <a:spcPct val="90000"/>
              </a:lnSpc>
              <a:buNone/>
            </a:pPr>
            <a:r>
              <a:rPr lang="en-US" altLang="en-US" sz="1700" b="1">
                <a:latin typeface="+mj-lt"/>
              </a:rPr>
              <a:t>The course was developed according to three goals that align with Bloom’s taxonomy of educational objectives (Bloom, Krathwohl, &amp; </a:t>
            </a:r>
            <a:r>
              <a:rPr lang="en-US" altLang="en-US" sz="1700" b="1" err="1">
                <a:latin typeface="+mj-lt"/>
              </a:rPr>
              <a:t>Masia</a:t>
            </a:r>
            <a:r>
              <a:rPr lang="en-US" altLang="en-US" sz="1700" b="1">
                <a:latin typeface="+mj-lt"/>
              </a:rPr>
              <a:t>, 1956; Marzano, 2001):</a:t>
            </a:r>
          </a:p>
          <a:p>
            <a:pPr marL="0" indent="0">
              <a:lnSpc>
                <a:spcPct val="90000"/>
              </a:lnSpc>
              <a:buNone/>
            </a:pPr>
            <a:r>
              <a:rPr lang="en-US" altLang="en-US" sz="1700" b="1">
                <a:latin typeface="+mj-lt"/>
              </a:rPr>
              <a:t>1) To help students learn about teaching theory and best practices for performing their teaching assistantship duties (i.e., </a:t>
            </a:r>
            <a:r>
              <a:rPr lang="en-US" altLang="en-US" sz="1700" b="1" i="1">
                <a:latin typeface="+mj-lt"/>
              </a:rPr>
              <a:t>knowledge-based goals</a:t>
            </a:r>
            <a:r>
              <a:rPr lang="en-US" altLang="en-US" sz="1700" b="1">
                <a:latin typeface="+mj-lt"/>
              </a:rPr>
              <a:t>) </a:t>
            </a:r>
          </a:p>
          <a:p>
            <a:pPr marL="0" indent="0">
              <a:lnSpc>
                <a:spcPct val="90000"/>
              </a:lnSpc>
              <a:buNone/>
            </a:pPr>
            <a:r>
              <a:rPr lang="en-US" altLang="en-US" sz="1700" b="1">
                <a:latin typeface="+mj-lt"/>
              </a:rPr>
              <a:t>2) to provide students opportunities to practice teaching techniques and learn from peers’ experience (i.e., </a:t>
            </a:r>
            <a:r>
              <a:rPr lang="en-US" altLang="en-US" sz="1700" b="1" i="1">
                <a:latin typeface="+mj-lt"/>
              </a:rPr>
              <a:t>action-based goals</a:t>
            </a:r>
            <a:r>
              <a:rPr lang="en-US" altLang="en-US" sz="1700" b="1">
                <a:latin typeface="+mj-lt"/>
              </a:rPr>
              <a:t>)</a:t>
            </a:r>
          </a:p>
          <a:p>
            <a:pPr marL="0" indent="0">
              <a:lnSpc>
                <a:spcPct val="90000"/>
              </a:lnSpc>
              <a:buNone/>
            </a:pPr>
            <a:r>
              <a:rPr lang="en-US" altLang="en-US" sz="1700" b="1">
                <a:latin typeface="+mj-lt"/>
              </a:rPr>
              <a:t>3) to provide a forum in which students could provide and receive social support, as well as consider how the teaching assistantship experience contributed to their professional development and shaped their career choice (i.e., </a:t>
            </a:r>
            <a:r>
              <a:rPr lang="en-US" altLang="en-US" sz="1700" b="1" i="1">
                <a:latin typeface="+mj-lt"/>
              </a:rPr>
              <a:t>affective goals</a:t>
            </a:r>
            <a:r>
              <a:rPr lang="en-US" altLang="en-US" sz="1700" b="1">
                <a:latin typeface="+mj-lt"/>
              </a:rPr>
              <a:t>). The specific course topics are listed in Table 1.</a:t>
            </a:r>
          </a:p>
          <a:p>
            <a:pPr marL="0" indent="0">
              <a:lnSpc>
                <a:spcPct val="90000"/>
              </a:lnSpc>
              <a:buNone/>
            </a:pPr>
            <a:endParaRPr lang="en-US" sz="1700"/>
          </a:p>
        </p:txBody>
      </p:sp>
      <p:pic>
        <p:nvPicPr>
          <p:cNvPr id="6" name="Audio 5">
            <a:hlinkClick r:id="" action="ppaction://media"/>
            <a:extLst>
              <a:ext uri="{FF2B5EF4-FFF2-40B4-BE49-F238E27FC236}">
                <a16:creationId xmlns:a16="http://schemas.microsoft.com/office/drawing/2014/main" id="{CC1BDCE5-C0E1-478E-A4EC-870C5F7642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61051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2356"/>
    </mc:Choice>
    <mc:Fallback>
      <p:transition spd="slow" advTm="323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B33D0D9-7735-4E46-B711-EB7F88EA23AC}"/>
              </a:ext>
            </a:extLst>
          </p:cNvPr>
          <p:cNvSpPr txBox="1"/>
          <p:nvPr/>
        </p:nvSpPr>
        <p:spPr>
          <a:xfrm>
            <a:off x="5204109" y="1645920"/>
            <a:ext cx="5919503" cy="4470821"/>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altLang="en-US" sz="1100" u="sng" dirty="0">
                <a:latin typeface="+mj-lt"/>
                <a:ea typeface="+mj-ea"/>
                <a:cs typeface="+mj-cs"/>
              </a:rPr>
              <a:t>Table 1: Course Topics</a:t>
            </a:r>
          </a:p>
          <a:p>
            <a:pPr>
              <a:lnSpc>
                <a:spcPct val="90000"/>
              </a:lnSpc>
              <a:spcBef>
                <a:spcPts val="1000"/>
              </a:spcBef>
              <a:buClr>
                <a:schemeClr val="accent1"/>
              </a:buClr>
              <a:buSzPct val="80000"/>
            </a:pPr>
            <a:endParaRPr lang="en-US" altLang="en-US" sz="1100" dirty="0">
              <a:latin typeface="+mj-lt"/>
              <a:ea typeface="+mj-ea"/>
              <a:cs typeface="+mj-cs"/>
            </a:endParaRP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Family Educational Rights &amp; Privacy Act (FERPA) and Ethics of Teaching</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Getting Started and Understanding your Role </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How to  Lead a Discussion and Present a Mini Lecture</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How to Lead Study Sessions</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Learning Theory and What it Means to “Know” the Material</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Motivating your Students and Yourself</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Grading Efficiently, Accurately, and Fairly: It can be done!</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Helping Your Students Read</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Helping Your Professor Handle Problems #1:  Underprepared &amp; Antagonistic Students</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Helping Your Professor Handle Problems #2: Cheating &amp; Plagiarism</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Working with a Diverse Student Body</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Your Course’s Role in the Liberal Arts and STEM</a:t>
            </a:r>
          </a:p>
          <a:p>
            <a:pPr>
              <a:lnSpc>
                <a:spcPct val="90000"/>
              </a:lnSpc>
              <a:spcBef>
                <a:spcPts val="1000"/>
              </a:spcBef>
              <a:buClr>
                <a:schemeClr val="accent1"/>
              </a:buClr>
              <a:buSzPct val="80000"/>
              <a:buFont typeface="Wingdings 3" charset="2"/>
              <a:buChar char=""/>
            </a:pPr>
            <a:r>
              <a:rPr lang="en-US" altLang="en-US" sz="1100" dirty="0">
                <a:latin typeface="+mj-lt"/>
                <a:ea typeface="+mj-ea"/>
                <a:cs typeface="+mj-cs"/>
              </a:rPr>
              <a:t> Applying your Teaching Assistantship to Your Career</a:t>
            </a:r>
          </a:p>
          <a:p>
            <a:pPr>
              <a:lnSpc>
                <a:spcPct val="90000"/>
              </a:lnSpc>
              <a:spcBef>
                <a:spcPts val="1000"/>
              </a:spcBef>
              <a:buClr>
                <a:schemeClr val="accent1"/>
              </a:buClr>
              <a:buSzPct val="80000"/>
              <a:buFont typeface="Wingdings 3" charset="2"/>
              <a:buChar char=""/>
            </a:pPr>
            <a:endParaRPr lang="en-US" sz="1100" dirty="0">
              <a:latin typeface="+mj-lt"/>
              <a:ea typeface="+mj-ea"/>
              <a:cs typeface="+mj-cs"/>
            </a:endParaRPr>
          </a:p>
        </p:txBody>
      </p:sp>
      <p:pic>
        <p:nvPicPr>
          <p:cNvPr id="5" name="Audio 4">
            <a:hlinkClick r:id="" action="ppaction://media"/>
            <a:extLst>
              <a:ext uri="{FF2B5EF4-FFF2-40B4-BE49-F238E27FC236}">
                <a16:creationId xmlns:a16="http://schemas.microsoft.com/office/drawing/2014/main" id="{6C953A1B-D0CE-4718-A130-C8038270A47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25070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43693"/>
    </mc:Choice>
    <mc:Fallback>
      <p:transition spd="slow" advTm="43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472F4DC-4260-3446-B1B1-C4E620583DEF}"/>
              </a:ext>
            </a:extLst>
          </p:cNvPr>
          <p:cNvSpPr>
            <a:spLocks noGrp="1"/>
          </p:cNvSpPr>
          <p:nvPr>
            <p:ph type="title"/>
          </p:nvPr>
        </p:nvSpPr>
        <p:spPr>
          <a:xfrm>
            <a:off x="806195" y="804672"/>
            <a:ext cx="3521359" cy="5248656"/>
          </a:xfrm>
        </p:spPr>
        <p:txBody>
          <a:bodyPr anchor="ctr">
            <a:normAutofit/>
          </a:bodyPr>
          <a:lstStyle/>
          <a:p>
            <a:pPr algn="ctr"/>
            <a:r>
              <a:rPr lang="en-US"/>
              <a:t>Introduction: Course Structure</a:t>
            </a:r>
          </a:p>
        </p:txBody>
      </p:sp>
      <p:sp>
        <p:nvSpPr>
          <p:cNvPr id="3" name="Content Placeholder 2">
            <a:extLst>
              <a:ext uri="{FF2B5EF4-FFF2-40B4-BE49-F238E27FC236}">
                <a16:creationId xmlns:a16="http://schemas.microsoft.com/office/drawing/2014/main" id="{CB6032CA-CD14-F543-ADE2-1B18D2DB9721}"/>
              </a:ext>
            </a:extLst>
          </p:cNvPr>
          <p:cNvSpPr>
            <a:spLocks noGrp="1"/>
          </p:cNvSpPr>
          <p:nvPr>
            <p:ph idx="1"/>
          </p:nvPr>
        </p:nvSpPr>
        <p:spPr>
          <a:xfrm>
            <a:off x="4975861" y="804671"/>
            <a:ext cx="6399930" cy="5248657"/>
          </a:xfrm>
        </p:spPr>
        <p:txBody>
          <a:bodyPr anchor="ctr">
            <a:normAutofit/>
          </a:bodyPr>
          <a:lstStyle/>
          <a:p>
            <a:pPr marL="0" indent="0">
              <a:buNone/>
            </a:pPr>
            <a:r>
              <a:rPr lang="en-US" altLang="en-US" b="1" dirty="0">
                <a:latin typeface="+mj-lt"/>
              </a:rPr>
              <a:t>The course meets bi-weekly for the first 8 weeks of the semester. During the seminar-like class periods, students discuss primary source documents, share entries from their reflective journals, participate in small-group and large-group discussions, and practice teaching techniques.</a:t>
            </a:r>
          </a:p>
          <a:p>
            <a:pPr marL="0" indent="0">
              <a:buNone/>
            </a:pPr>
            <a:r>
              <a:rPr lang="en-US" altLang="en-US" b="1" dirty="0">
                <a:latin typeface="+mj-lt"/>
              </a:rPr>
              <a:t>Each semester three sections of the course are offered with an average of 10 students per section. Students who want to serve as teaching assistants are required to complete this course as a prerequisite or co-requisite with their assistantship.</a:t>
            </a:r>
          </a:p>
          <a:p>
            <a:pPr marL="0" indent="0">
              <a:buNone/>
            </a:pPr>
            <a:endParaRPr lang="en-US" dirty="0"/>
          </a:p>
        </p:txBody>
      </p:sp>
      <p:pic>
        <p:nvPicPr>
          <p:cNvPr id="4" name="Audio 3">
            <a:hlinkClick r:id="" action="ppaction://media"/>
            <a:extLst>
              <a:ext uri="{FF2B5EF4-FFF2-40B4-BE49-F238E27FC236}">
                <a16:creationId xmlns:a16="http://schemas.microsoft.com/office/drawing/2014/main" id="{F66458C8-EB8E-430A-AE17-F88DEEF39B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83932918"/>
      </p:ext>
    </p:extLst>
  </p:cSld>
  <p:clrMapOvr>
    <a:masterClrMapping/>
  </p:clrMapOvr>
  <mc:AlternateContent xmlns:mc="http://schemas.openxmlformats.org/markup-compatibility/2006">
    <mc:Choice xmlns:p14="http://schemas.microsoft.com/office/powerpoint/2010/main" Requires="p14">
      <p:transition spd="slow" p14:dur="2000" advTm="31630"/>
    </mc:Choice>
    <mc:Fallback>
      <p:transition spd="slow" advTm="31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1F64C8F-C5D7-9C4A-A5D2-857AB09D40CB}"/>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Method</a:t>
            </a:r>
          </a:p>
        </p:txBody>
      </p:sp>
      <p:sp>
        <p:nvSpPr>
          <p:cNvPr id="3" name="Content Placeholder 2">
            <a:extLst>
              <a:ext uri="{FF2B5EF4-FFF2-40B4-BE49-F238E27FC236}">
                <a16:creationId xmlns:a16="http://schemas.microsoft.com/office/drawing/2014/main" id="{ADA35473-80C6-D440-900A-5CCCDFC10585}"/>
              </a:ext>
            </a:extLst>
          </p:cNvPr>
          <p:cNvSpPr>
            <a:spLocks noGrp="1"/>
          </p:cNvSpPr>
          <p:nvPr>
            <p:ph idx="1"/>
          </p:nvPr>
        </p:nvSpPr>
        <p:spPr>
          <a:xfrm>
            <a:off x="1103312" y="2763520"/>
            <a:ext cx="8946541" cy="3484879"/>
          </a:xfrm>
        </p:spPr>
        <p:txBody>
          <a:bodyPr>
            <a:normAutofit/>
          </a:bodyPr>
          <a:lstStyle/>
          <a:p>
            <a:pPr marL="0" indent="0">
              <a:buNone/>
            </a:pPr>
            <a:r>
              <a:rPr lang="en-US" altLang="en-US" b="1" u="sng" dirty="0">
                <a:latin typeface="+mj-lt"/>
              </a:rPr>
              <a:t>Participants</a:t>
            </a:r>
          </a:p>
          <a:p>
            <a:pPr marL="0" indent="0">
              <a:buNone/>
            </a:pPr>
            <a:r>
              <a:rPr lang="en-US" altLang="en-US" b="1" dirty="0">
                <a:latin typeface="+mj-lt"/>
              </a:rPr>
              <a:t>Undergraduate students (</a:t>
            </a:r>
            <a:r>
              <a:rPr lang="en-US" altLang="en-US" b="1" i="1" dirty="0">
                <a:latin typeface="+mj-lt"/>
              </a:rPr>
              <a:t>N</a:t>
            </a:r>
            <a:r>
              <a:rPr lang="en-US" altLang="en-US" b="1" dirty="0">
                <a:latin typeface="+mj-lt"/>
              </a:rPr>
              <a:t>= 13) who were enrolled in the course volunteered to complete the pre-and post test survey. </a:t>
            </a:r>
            <a:endParaRPr lang="en-US" dirty="0"/>
          </a:p>
        </p:txBody>
      </p:sp>
      <p:pic>
        <p:nvPicPr>
          <p:cNvPr id="5" name="Audio 4">
            <a:hlinkClick r:id="" action="ppaction://media"/>
            <a:extLst>
              <a:ext uri="{FF2B5EF4-FFF2-40B4-BE49-F238E27FC236}">
                <a16:creationId xmlns:a16="http://schemas.microsoft.com/office/drawing/2014/main" id="{3B8BAB0B-FA4B-4286-A373-2DED40FE84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59749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7877"/>
    </mc:Choice>
    <mc:Fallback>
      <p:transition spd="slow" advTm="7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7" name="Picture 46">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9" name="Oval 48">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3" name="Picture 52">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5" name="Rectangle 54">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9">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extBox 4">
            <a:extLst>
              <a:ext uri="{FF2B5EF4-FFF2-40B4-BE49-F238E27FC236}">
                <a16:creationId xmlns:a16="http://schemas.microsoft.com/office/drawing/2014/main" id="{1FDD6C3A-C71C-4A2F-9216-8F9478A3092F}"/>
              </a:ext>
            </a:extLst>
          </p:cNvPr>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a:solidFill>
                  <a:schemeClr val="tx2"/>
                </a:solidFill>
                <a:latin typeface="+mj-lt"/>
                <a:ea typeface="+mj-ea"/>
                <a:cs typeface="+mj-cs"/>
              </a:rPr>
              <a:t>Pre and Post-test mesures</a:t>
            </a:r>
          </a:p>
        </p:txBody>
      </p:sp>
      <p:sp>
        <p:nvSpPr>
          <p:cNvPr id="66" name="TextBox 3">
            <a:extLst>
              <a:ext uri="{FF2B5EF4-FFF2-40B4-BE49-F238E27FC236}">
                <a16:creationId xmlns:a16="http://schemas.microsoft.com/office/drawing/2014/main" id="{EE7BBFC0-175B-4742-8CD6-C7AF1B91A62A}"/>
              </a:ext>
            </a:extLst>
          </p:cNvPr>
          <p:cNvSpPr txBox="1"/>
          <p:nvPr/>
        </p:nvSpPr>
        <p:spPr>
          <a:xfrm>
            <a:off x="4975861" y="804671"/>
            <a:ext cx="6399930" cy="5248657"/>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altLang="en-US">
                <a:latin typeface="+mj-lt"/>
                <a:ea typeface="+mj-ea"/>
                <a:cs typeface="+mj-cs"/>
              </a:rPr>
              <a:t>The pre-test was developed by the first author and contained the following questions:</a:t>
            </a:r>
          </a:p>
          <a:p>
            <a:pPr>
              <a:lnSpc>
                <a:spcPct val="90000"/>
              </a:lnSpc>
              <a:spcBef>
                <a:spcPts val="1000"/>
              </a:spcBef>
              <a:buClr>
                <a:schemeClr val="accent1"/>
              </a:buClr>
              <a:buSzPct val="80000"/>
              <a:buFont typeface="Wingdings 3" charset="2"/>
              <a:buChar char=""/>
            </a:pPr>
            <a:r>
              <a:rPr lang="en-US" altLang="en-US">
                <a:latin typeface="+mj-lt"/>
                <a:ea typeface="+mj-ea"/>
                <a:cs typeface="+mj-cs"/>
              </a:rPr>
              <a:t> 4 demographic questions</a:t>
            </a:r>
          </a:p>
          <a:p>
            <a:pPr>
              <a:lnSpc>
                <a:spcPct val="90000"/>
              </a:lnSpc>
              <a:spcBef>
                <a:spcPts val="1000"/>
              </a:spcBef>
              <a:buClr>
                <a:schemeClr val="accent1"/>
              </a:buClr>
              <a:buSzPct val="80000"/>
              <a:buFont typeface="Wingdings 3" charset="2"/>
              <a:buChar char=""/>
            </a:pPr>
            <a:r>
              <a:rPr lang="en-US" altLang="en-US">
                <a:latin typeface="+mj-lt"/>
                <a:ea typeface="+mj-ea"/>
                <a:cs typeface="+mj-cs"/>
              </a:rPr>
              <a:t> 4 questions assessing previous teaching experience and/or prior training</a:t>
            </a:r>
          </a:p>
          <a:p>
            <a:pPr>
              <a:lnSpc>
                <a:spcPct val="90000"/>
              </a:lnSpc>
              <a:spcBef>
                <a:spcPts val="1000"/>
              </a:spcBef>
              <a:buClr>
                <a:schemeClr val="accent1"/>
              </a:buClr>
              <a:buSzPct val="80000"/>
              <a:buFont typeface="Wingdings 3" charset="2"/>
              <a:buChar char=""/>
            </a:pPr>
            <a:r>
              <a:rPr lang="en-US" altLang="en-US">
                <a:latin typeface="+mj-lt"/>
                <a:ea typeface="+mj-ea"/>
                <a:cs typeface="+mj-cs"/>
              </a:rPr>
              <a:t> 8 closed and open-ended questions regarding course expectations.</a:t>
            </a:r>
          </a:p>
          <a:p>
            <a:pPr>
              <a:lnSpc>
                <a:spcPct val="90000"/>
              </a:lnSpc>
              <a:spcBef>
                <a:spcPts val="1000"/>
              </a:spcBef>
              <a:buClr>
                <a:schemeClr val="accent1"/>
              </a:buClr>
              <a:buSzPct val="80000"/>
              <a:buFont typeface="Wingdings 3" charset="2"/>
              <a:buChar char=""/>
            </a:pPr>
            <a:r>
              <a:rPr lang="en-US" altLang="en-US">
                <a:latin typeface="+mj-lt"/>
                <a:ea typeface="+mj-ea"/>
                <a:cs typeface="+mj-cs"/>
              </a:rPr>
              <a:t> 3 Likert scale questions regarding interest and enjoyment of teaching activities.</a:t>
            </a:r>
          </a:p>
          <a:p>
            <a:pPr>
              <a:lnSpc>
                <a:spcPct val="90000"/>
              </a:lnSpc>
              <a:spcBef>
                <a:spcPts val="1000"/>
              </a:spcBef>
              <a:buClr>
                <a:schemeClr val="accent1"/>
              </a:buClr>
              <a:buSzPct val="80000"/>
              <a:buFont typeface="Wingdings 3" charset="2"/>
              <a:buChar char=""/>
            </a:pPr>
            <a:r>
              <a:rPr lang="en-US" altLang="en-US">
                <a:latin typeface="+mj-lt"/>
                <a:ea typeface="+mj-ea"/>
                <a:cs typeface="+mj-cs"/>
              </a:rPr>
              <a:t> 14 Likert scale questions regarding confidence of teaching assistantship duties.</a:t>
            </a:r>
          </a:p>
          <a:p>
            <a:pPr>
              <a:lnSpc>
                <a:spcPct val="90000"/>
              </a:lnSpc>
              <a:spcBef>
                <a:spcPts val="1000"/>
              </a:spcBef>
              <a:buClr>
                <a:schemeClr val="accent1"/>
              </a:buClr>
              <a:buSzPct val="80000"/>
              <a:buFont typeface="Wingdings 3" charset="2"/>
              <a:buChar char=""/>
            </a:pPr>
            <a:r>
              <a:rPr lang="en-US" altLang="en-US">
                <a:latin typeface="+mj-lt"/>
                <a:ea typeface="+mj-ea"/>
                <a:cs typeface="+mj-cs"/>
              </a:rPr>
              <a:t> 1 check-all-that-apply question regarding motivation for being a teaching assistant.</a:t>
            </a:r>
          </a:p>
          <a:p>
            <a:pPr>
              <a:lnSpc>
                <a:spcPct val="90000"/>
              </a:lnSpc>
              <a:spcBef>
                <a:spcPts val="1000"/>
              </a:spcBef>
              <a:buClr>
                <a:schemeClr val="accent1"/>
              </a:buClr>
              <a:buSzPct val="80000"/>
              <a:buFont typeface="Wingdings 3" charset="2"/>
              <a:buChar char=""/>
            </a:pPr>
            <a:endParaRPr lang="en-US" altLang="en-US">
              <a:latin typeface="+mj-lt"/>
              <a:ea typeface="+mj-ea"/>
              <a:cs typeface="+mj-cs"/>
            </a:endParaRPr>
          </a:p>
          <a:p>
            <a:pPr>
              <a:lnSpc>
                <a:spcPct val="90000"/>
              </a:lnSpc>
              <a:spcBef>
                <a:spcPts val="1000"/>
              </a:spcBef>
              <a:buClr>
                <a:schemeClr val="accent1"/>
              </a:buClr>
              <a:buSzPct val="80000"/>
              <a:buFont typeface="Wingdings 3" charset="2"/>
              <a:buChar char=""/>
            </a:pPr>
            <a:r>
              <a:rPr lang="en-US" altLang="en-US">
                <a:latin typeface="+mj-lt"/>
                <a:ea typeface="+mj-ea"/>
                <a:cs typeface="+mj-cs"/>
              </a:rPr>
              <a:t>The post-test contained the same questions but omitted the demographic and prior teaching questions.</a:t>
            </a:r>
          </a:p>
          <a:p>
            <a:pPr>
              <a:lnSpc>
                <a:spcPct val="90000"/>
              </a:lnSpc>
              <a:spcBef>
                <a:spcPts val="1000"/>
              </a:spcBef>
              <a:buClr>
                <a:schemeClr val="accent1"/>
              </a:buClr>
              <a:buSzPct val="80000"/>
              <a:buFont typeface="Wingdings 3" charset="2"/>
              <a:buChar char=""/>
            </a:pPr>
            <a:endParaRPr lang="en-US">
              <a:latin typeface="+mj-lt"/>
              <a:ea typeface="+mj-ea"/>
              <a:cs typeface="+mj-cs"/>
            </a:endParaRPr>
          </a:p>
        </p:txBody>
      </p:sp>
      <p:pic>
        <p:nvPicPr>
          <p:cNvPr id="7" name="Audio 6">
            <a:hlinkClick r:id="" action="ppaction://media"/>
            <a:extLst>
              <a:ext uri="{FF2B5EF4-FFF2-40B4-BE49-F238E27FC236}">
                <a16:creationId xmlns:a16="http://schemas.microsoft.com/office/drawing/2014/main" id="{E69FA5A1-8EC2-4E39-9FAA-A6525705134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56261540"/>
      </p:ext>
    </p:extLst>
  </p:cSld>
  <p:clrMapOvr>
    <a:masterClrMapping/>
  </p:clrMapOvr>
  <mc:AlternateContent xmlns:mc="http://schemas.openxmlformats.org/markup-compatibility/2006">
    <mc:Choice xmlns:p14="http://schemas.microsoft.com/office/powerpoint/2010/main" Requires="p14">
      <p:transition spd="slow" p14:dur="2000" advTm="36065"/>
    </mc:Choice>
    <mc:Fallback>
      <p:transition spd="slow" advTm="36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12</TotalTime>
  <Words>1266</Words>
  <Application>Microsoft Office PowerPoint</Application>
  <PresentationFormat>Widescreen</PresentationFormat>
  <Paragraphs>68</Paragraphs>
  <Slides>13</Slides>
  <Notes>0</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Ion</vt:lpstr>
      <vt:lpstr>Evaluating a Course for Training Undergraduate  Teaching Assistants</vt:lpstr>
      <vt:lpstr>Abstract</vt:lpstr>
      <vt:lpstr>Introduction: Background</vt:lpstr>
      <vt:lpstr>Introduction: Purpose</vt:lpstr>
      <vt:lpstr>Introduction: Course Goals</vt:lpstr>
      <vt:lpstr>PowerPoint Presentation</vt:lpstr>
      <vt:lpstr>Introduction: Course Structure</vt:lpstr>
      <vt:lpstr>Method</vt:lpstr>
      <vt:lpstr>PowerPoint Presentation</vt:lpstr>
      <vt:lpstr>PowerPoint Presentation</vt:lpstr>
      <vt:lpstr>Results</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a Course for Training Undergraduate  Teaching Assistants</dc:title>
  <dc:creator>Flower, Caitie</dc:creator>
  <cp:lastModifiedBy>Flower, Caitie</cp:lastModifiedBy>
  <cp:revision>2</cp:revision>
  <dcterms:created xsi:type="dcterms:W3CDTF">2021-04-05T08:30:53Z</dcterms:created>
  <dcterms:modified xsi:type="dcterms:W3CDTF">2021-04-05T08:43:11Z</dcterms:modified>
</cp:coreProperties>
</file>