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15"/>
  </p:notesMasterIdLst>
  <p:sldIdLst>
    <p:sldId id="257" r:id="rId5"/>
    <p:sldId id="258" r:id="rId6"/>
    <p:sldId id="259" r:id="rId7"/>
    <p:sldId id="266" r:id="rId8"/>
    <p:sldId id="277" r:id="rId9"/>
    <p:sldId id="271" r:id="rId10"/>
    <p:sldId id="268" r:id="rId11"/>
    <p:sldId id="272" r:id="rId12"/>
    <p:sldId id="276"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41" autoAdjust="0"/>
    <p:restoredTop sz="68335" autoAdjust="0"/>
  </p:normalViewPr>
  <p:slideViewPr>
    <p:cSldViewPr snapToGrid="0">
      <p:cViewPr varScale="1">
        <p:scale>
          <a:sx n="59" d="100"/>
          <a:sy n="59" d="100"/>
        </p:scale>
        <p:origin x="1750"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2A3E67-DD77-494C-858C-AC1814320547}"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5888D4D2-DB8A-4B4B-B270-103ABD147C84}">
      <dgm:prSet/>
      <dgm:spPr/>
      <dgm:t>
        <a:bodyPr/>
        <a:lstStyle/>
        <a:p>
          <a:r>
            <a:rPr lang="en-US"/>
            <a:t>Sex Differences in Spatial Abilities</a:t>
          </a:r>
        </a:p>
      </dgm:t>
    </dgm:pt>
    <dgm:pt modelId="{7B383548-5940-4EC0-B728-607DD28FFEE3}" type="parTrans" cxnId="{2E4F7A20-3C89-452A-83C1-C011AEBB9C78}">
      <dgm:prSet/>
      <dgm:spPr/>
      <dgm:t>
        <a:bodyPr/>
        <a:lstStyle/>
        <a:p>
          <a:endParaRPr lang="en-US"/>
        </a:p>
      </dgm:t>
    </dgm:pt>
    <dgm:pt modelId="{E3A28847-9032-4BFC-8CA0-D4B4F54E26C7}" type="sibTrans" cxnId="{2E4F7A20-3C89-452A-83C1-C011AEBB9C78}">
      <dgm:prSet/>
      <dgm:spPr/>
      <dgm:t>
        <a:bodyPr/>
        <a:lstStyle/>
        <a:p>
          <a:endParaRPr lang="en-US"/>
        </a:p>
      </dgm:t>
    </dgm:pt>
    <dgm:pt modelId="{EC44990A-2A10-41D5-B67A-4951E382BCB6}">
      <dgm:prSet/>
      <dgm:spPr/>
      <dgm:t>
        <a:bodyPr/>
        <a:lstStyle/>
        <a:p>
          <a:r>
            <a:rPr lang="en-US"/>
            <a:t>General factors </a:t>
          </a:r>
        </a:p>
      </dgm:t>
    </dgm:pt>
    <dgm:pt modelId="{D088739B-D6D3-4DF0-9C2F-B84500CB5424}" type="parTrans" cxnId="{B4EB459B-C803-4219-A3A5-86489482612A}">
      <dgm:prSet/>
      <dgm:spPr/>
      <dgm:t>
        <a:bodyPr/>
        <a:lstStyle/>
        <a:p>
          <a:endParaRPr lang="en-US"/>
        </a:p>
      </dgm:t>
    </dgm:pt>
    <dgm:pt modelId="{EB9A77C9-FA52-4A6B-8278-4B6CD0AC292B}" type="sibTrans" cxnId="{B4EB459B-C803-4219-A3A5-86489482612A}">
      <dgm:prSet/>
      <dgm:spPr/>
      <dgm:t>
        <a:bodyPr/>
        <a:lstStyle/>
        <a:p>
          <a:endParaRPr lang="en-US"/>
        </a:p>
      </dgm:t>
    </dgm:pt>
    <dgm:pt modelId="{8F2A171F-FBFC-45ED-8D7D-181388219269}">
      <dgm:prSet/>
      <dgm:spPr/>
      <dgm:t>
        <a:bodyPr/>
        <a:lstStyle/>
        <a:p>
          <a:r>
            <a:rPr lang="en-US"/>
            <a:t>Biological factors</a:t>
          </a:r>
        </a:p>
      </dgm:t>
    </dgm:pt>
    <dgm:pt modelId="{EC2F8521-5E87-4B90-813A-6B0C7A904532}" type="parTrans" cxnId="{FCBCC4CD-C972-44C8-A121-0BB6435D6F2D}">
      <dgm:prSet/>
      <dgm:spPr/>
      <dgm:t>
        <a:bodyPr/>
        <a:lstStyle/>
        <a:p>
          <a:endParaRPr lang="en-US"/>
        </a:p>
      </dgm:t>
    </dgm:pt>
    <dgm:pt modelId="{88A89AB9-2E9A-43F8-8CB8-C332BB992175}" type="sibTrans" cxnId="{FCBCC4CD-C972-44C8-A121-0BB6435D6F2D}">
      <dgm:prSet/>
      <dgm:spPr/>
      <dgm:t>
        <a:bodyPr/>
        <a:lstStyle/>
        <a:p>
          <a:endParaRPr lang="en-US"/>
        </a:p>
      </dgm:t>
    </dgm:pt>
    <dgm:pt modelId="{6818BED5-AB30-4BC8-A42C-05C4D9AEEFFD}">
      <dgm:prSet/>
      <dgm:spPr/>
      <dgm:t>
        <a:bodyPr/>
        <a:lstStyle/>
        <a:p>
          <a:r>
            <a:rPr lang="en-US"/>
            <a:t>Contributing social factors </a:t>
          </a:r>
        </a:p>
      </dgm:t>
    </dgm:pt>
    <dgm:pt modelId="{1ECD501C-50C6-41F7-966D-387222CC47D2}" type="parTrans" cxnId="{89DE565C-6F5D-40CC-8494-6ADE88926D2E}">
      <dgm:prSet/>
      <dgm:spPr/>
      <dgm:t>
        <a:bodyPr/>
        <a:lstStyle/>
        <a:p>
          <a:endParaRPr lang="en-US"/>
        </a:p>
      </dgm:t>
    </dgm:pt>
    <dgm:pt modelId="{94FF17C5-B574-444C-A7BD-5FFF17B65B6B}" type="sibTrans" cxnId="{89DE565C-6F5D-40CC-8494-6ADE88926D2E}">
      <dgm:prSet/>
      <dgm:spPr/>
      <dgm:t>
        <a:bodyPr/>
        <a:lstStyle/>
        <a:p>
          <a:endParaRPr lang="en-US"/>
        </a:p>
      </dgm:t>
    </dgm:pt>
    <dgm:pt modelId="{0B6661BD-0878-4DD4-8EBB-1765D2BB6157}">
      <dgm:prSet/>
      <dgm:spPr/>
      <dgm:t>
        <a:bodyPr/>
        <a:lstStyle/>
        <a:p>
          <a:r>
            <a:rPr lang="en-US"/>
            <a:t>Impacts of training </a:t>
          </a:r>
        </a:p>
      </dgm:t>
    </dgm:pt>
    <dgm:pt modelId="{C05E2361-14AB-40D7-8491-4523F0BE0E2D}" type="parTrans" cxnId="{ADFACABB-8DC5-4B40-ADC9-CAF0926A3CB0}">
      <dgm:prSet/>
      <dgm:spPr/>
      <dgm:t>
        <a:bodyPr/>
        <a:lstStyle/>
        <a:p>
          <a:endParaRPr lang="en-US"/>
        </a:p>
      </dgm:t>
    </dgm:pt>
    <dgm:pt modelId="{B1BC4E2B-B16D-45B1-9CC0-BD4B04A2C8E6}" type="sibTrans" cxnId="{ADFACABB-8DC5-4B40-ADC9-CAF0926A3CB0}">
      <dgm:prSet/>
      <dgm:spPr/>
      <dgm:t>
        <a:bodyPr/>
        <a:lstStyle/>
        <a:p>
          <a:endParaRPr lang="en-US"/>
        </a:p>
      </dgm:t>
    </dgm:pt>
    <dgm:pt modelId="{AFE5B551-C574-488E-BA09-BA2D6E17F6DE}">
      <dgm:prSet/>
      <dgm:spPr/>
      <dgm:t>
        <a:bodyPr/>
        <a:lstStyle/>
        <a:p>
          <a:r>
            <a:rPr lang="en-US"/>
            <a:t>Role of Gender Identity </a:t>
          </a:r>
        </a:p>
      </dgm:t>
    </dgm:pt>
    <dgm:pt modelId="{4568EBAE-3F25-4473-8ED7-B58C618D86E7}" type="parTrans" cxnId="{74779453-3761-4C1B-A7A0-AA8F2ED620BD}">
      <dgm:prSet/>
      <dgm:spPr/>
      <dgm:t>
        <a:bodyPr/>
        <a:lstStyle/>
        <a:p>
          <a:endParaRPr lang="en-US"/>
        </a:p>
      </dgm:t>
    </dgm:pt>
    <dgm:pt modelId="{AC518E99-882E-4B6B-88A0-82F471E68B86}" type="sibTrans" cxnId="{74779453-3761-4C1B-A7A0-AA8F2ED620BD}">
      <dgm:prSet/>
      <dgm:spPr/>
      <dgm:t>
        <a:bodyPr/>
        <a:lstStyle/>
        <a:p>
          <a:endParaRPr lang="en-US"/>
        </a:p>
      </dgm:t>
    </dgm:pt>
    <dgm:pt modelId="{C5BC5171-EB8B-4C98-B504-6813A6361C83}">
      <dgm:prSet/>
      <dgm:spPr/>
      <dgm:t>
        <a:bodyPr/>
        <a:lstStyle/>
        <a:p>
          <a:r>
            <a:rPr lang="en-US"/>
            <a:t>General terminology </a:t>
          </a:r>
        </a:p>
      </dgm:t>
    </dgm:pt>
    <dgm:pt modelId="{C7D0F9E8-32C9-47D6-9551-84308D9C836E}" type="parTrans" cxnId="{0BDD74ED-84DD-4D89-942D-D7D0FA66B086}">
      <dgm:prSet/>
      <dgm:spPr/>
      <dgm:t>
        <a:bodyPr/>
        <a:lstStyle/>
        <a:p>
          <a:endParaRPr lang="en-US"/>
        </a:p>
      </dgm:t>
    </dgm:pt>
    <dgm:pt modelId="{6A9E2EEF-3FA8-44AB-8853-2332C417D044}" type="sibTrans" cxnId="{0BDD74ED-84DD-4D89-942D-D7D0FA66B086}">
      <dgm:prSet/>
      <dgm:spPr/>
      <dgm:t>
        <a:bodyPr/>
        <a:lstStyle/>
        <a:p>
          <a:endParaRPr lang="en-US"/>
        </a:p>
      </dgm:t>
    </dgm:pt>
    <dgm:pt modelId="{8BA11ED1-5E94-446C-8D8D-2E1AD161D6FC}">
      <dgm:prSet/>
      <dgm:spPr/>
      <dgm:t>
        <a:bodyPr/>
        <a:lstStyle/>
        <a:p>
          <a:r>
            <a:rPr lang="en-US" dirty="0"/>
            <a:t>Variations in gender identity</a:t>
          </a:r>
        </a:p>
      </dgm:t>
    </dgm:pt>
    <dgm:pt modelId="{34BA56D5-9BCE-47D4-8A5C-03A185E9BFAA}" type="parTrans" cxnId="{9F2A58BA-05A5-4F3C-A004-83FDE64C3C3E}">
      <dgm:prSet/>
      <dgm:spPr/>
      <dgm:t>
        <a:bodyPr/>
        <a:lstStyle/>
        <a:p>
          <a:endParaRPr lang="en-US"/>
        </a:p>
      </dgm:t>
    </dgm:pt>
    <dgm:pt modelId="{900F11A7-DDC2-408E-B64E-3C832B70B320}" type="sibTrans" cxnId="{9F2A58BA-05A5-4F3C-A004-83FDE64C3C3E}">
      <dgm:prSet/>
      <dgm:spPr/>
      <dgm:t>
        <a:bodyPr/>
        <a:lstStyle/>
        <a:p>
          <a:endParaRPr lang="en-US"/>
        </a:p>
      </dgm:t>
    </dgm:pt>
    <dgm:pt modelId="{9B22D52A-07E1-471E-93D7-391D1CFA8924}">
      <dgm:prSet/>
      <dgm:spPr/>
      <dgm:t>
        <a:bodyPr/>
        <a:lstStyle/>
        <a:p>
          <a:r>
            <a:rPr lang="en-US" dirty="0"/>
            <a:t>The Current Study </a:t>
          </a:r>
        </a:p>
      </dgm:t>
    </dgm:pt>
    <dgm:pt modelId="{08E532A0-7D66-4161-B7BD-7736E97267DD}" type="parTrans" cxnId="{177E1A96-0604-4EB3-88E3-BD98AD9A43B0}">
      <dgm:prSet/>
      <dgm:spPr/>
      <dgm:t>
        <a:bodyPr/>
        <a:lstStyle/>
        <a:p>
          <a:endParaRPr lang="en-US"/>
        </a:p>
      </dgm:t>
    </dgm:pt>
    <dgm:pt modelId="{47B13335-E62F-4189-A058-C9132B134108}" type="sibTrans" cxnId="{177E1A96-0604-4EB3-88E3-BD98AD9A43B0}">
      <dgm:prSet/>
      <dgm:spPr/>
      <dgm:t>
        <a:bodyPr/>
        <a:lstStyle/>
        <a:p>
          <a:endParaRPr lang="en-US"/>
        </a:p>
      </dgm:t>
    </dgm:pt>
    <dgm:pt modelId="{83E34405-DFCF-48E0-8A47-21A9D8DEEA7F}">
      <dgm:prSet/>
      <dgm:spPr/>
      <dgm:t>
        <a:bodyPr/>
        <a:lstStyle/>
        <a:p>
          <a:r>
            <a:rPr lang="en-US"/>
            <a:t>Methods</a:t>
          </a:r>
        </a:p>
      </dgm:t>
    </dgm:pt>
    <dgm:pt modelId="{A85BB0B6-679D-420B-8DF9-432B14A94CE2}" type="parTrans" cxnId="{028A2FAE-6633-4103-87D0-88D2F541C9AC}">
      <dgm:prSet/>
      <dgm:spPr/>
      <dgm:t>
        <a:bodyPr/>
        <a:lstStyle/>
        <a:p>
          <a:endParaRPr lang="en-US"/>
        </a:p>
      </dgm:t>
    </dgm:pt>
    <dgm:pt modelId="{A8B99CD4-C946-47BD-8CC7-34945261D9D0}" type="sibTrans" cxnId="{028A2FAE-6633-4103-87D0-88D2F541C9AC}">
      <dgm:prSet/>
      <dgm:spPr/>
      <dgm:t>
        <a:bodyPr/>
        <a:lstStyle/>
        <a:p>
          <a:endParaRPr lang="en-US"/>
        </a:p>
      </dgm:t>
    </dgm:pt>
    <dgm:pt modelId="{C22FD7E0-641D-4904-A948-E15ED13503B5}">
      <dgm:prSet/>
      <dgm:spPr/>
      <dgm:t>
        <a:bodyPr/>
        <a:lstStyle/>
        <a:p>
          <a:r>
            <a:rPr lang="en-US"/>
            <a:t>Results </a:t>
          </a:r>
        </a:p>
      </dgm:t>
    </dgm:pt>
    <dgm:pt modelId="{3424D96D-F71A-4052-B772-8485417A091B}" type="parTrans" cxnId="{9290F958-2E10-4D9B-94D2-8BCAB46430EC}">
      <dgm:prSet/>
      <dgm:spPr/>
      <dgm:t>
        <a:bodyPr/>
        <a:lstStyle/>
        <a:p>
          <a:endParaRPr lang="en-US"/>
        </a:p>
      </dgm:t>
    </dgm:pt>
    <dgm:pt modelId="{26503269-EA0C-4870-882D-09215EE81D57}" type="sibTrans" cxnId="{9290F958-2E10-4D9B-94D2-8BCAB46430EC}">
      <dgm:prSet/>
      <dgm:spPr/>
      <dgm:t>
        <a:bodyPr/>
        <a:lstStyle/>
        <a:p>
          <a:endParaRPr lang="en-US"/>
        </a:p>
      </dgm:t>
    </dgm:pt>
    <dgm:pt modelId="{B0013D25-41B9-40C0-A154-5F65ECC436FE}">
      <dgm:prSet/>
      <dgm:spPr/>
      <dgm:t>
        <a:bodyPr/>
        <a:lstStyle/>
        <a:p>
          <a:r>
            <a:rPr lang="en-US"/>
            <a:t>Discussion </a:t>
          </a:r>
        </a:p>
      </dgm:t>
    </dgm:pt>
    <dgm:pt modelId="{03EEC666-C1F9-418C-A680-BE021425CF91}" type="parTrans" cxnId="{2465AE7F-8E1F-43CF-94E7-2D0AAAE84389}">
      <dgm:prSet/>
      <dgm:spPr/>
      <dgm:t>
        <a:bodyPr/>
        <a:lstStyle/>
        <a:p>
          <a:endParaRPr lang="en-US"/>
        </a:p>
      </dgm:t>
    </dgm:pt>
    <dgm:pt modelId="{24A3C1D7-BE52-4A7A-8C01-B248F71F3455}" type="sibTrans" cxnId="{2465AE7F-8E1F-43CF-94E7-2D0AAAE84389}">
      <dgm:prSet/>
      <dgm:spPr/>
      <dgm:t>
        <a:bodyPr/>
        <a:lstStyle/>
        <a:p>
          <a:endParaRPr lang="en-US"/>
        </a:p>
      </dgm:t>
    </dgm:pt>
    <dgm:pt modelId="{DD741D3F-C00F-402E-BD9A-EFB8764A16D8}" type="pres">
      <dgm:prSet presAssocID="{BD2A3E67-DD77-494C-858C-AC1814320547}" presName="Name0" presStyleCnt="0">
        <dgm:presLayoutVars>
          <dgm:chPref val="3"/>
          <dgm:dir/>
          <dgm:animLvl val="lvl"/>
          <dgm:resizeHandles/>
        </dgm:presLayoutVars>
      </dgm:prSet>
      <dgm:spPr/>
    </dgm:pt>
    <dgm:pt modelId="{1546D90D-21D1-435D-97B4-7CDA3A84E453}" type="pres">
      <dgm:prSet presAssocID="{5888D4D2-DB8A-4B4B-B270-103ABD147C84}" presName="horFlow" presStyleCnt="0"/>
      <dgm:spPr/>
    </dgm:pt>
    <dgm:pt modelId="{7DDC0DFA-9556-4065-85F8-CCE4CA064129}" type="pres">
      <dgm:prSet presAssocID="{5888D4D2-DB8A-4B4B-B270-103ABD147C84}" presName="bigChev" presStyleLbl="node1" presStyleIdx="0" presStyleCnt="3"/>
      <dgm:spPr/>
    </dgm:pt>
    <dgm:pt modelId="{A81765CE-272C-4220-A01C-9BE05AEECDED}" type="pres">
      <dgm:prSet presAssocID="{D088739B-D6D3-4DF0-9C2F-B84500CB5424}" presName="parTrans" presStyleCnt="0"/>
      <dgm:spPr/>
    </dgm:pt>
    <dgm:pt modelId="{CC9D488B-DF69-4B49-9D6A-326F7EBDDB7C}" type="pres">
      <dgm:prSet presAssocID="{EC44990A-2A10-41D5-B67A-4951E382BCB6}" presName="node" presStyleLbl="alignAccFollowNode1" presStyleIdx="0" presStyleCnt="9">
        <dgm:presLayoutVars>
          <dgm:bulletEnabled val="1"/>
        </dgm:presLayoutVars>
      </dgm:prSet>
      <dgm:spPr/>
    </dgm:pt>
    <dgm:pt modelId="{D46CE5F9-DE14-40C2-A762-361C821B877E}" type="pres">
      <dgm:prSet presAssocID="{EB9A77C9-FA52-4A6B-8278-4B6CD0AC292B}" presName="sibTrans" presStyleCnt="0"/>
      <dgm:spPr/>
    </dgm:pt>
    <dgm:pt modelId="{9588E518-E9E2-4FAA-BA07-49AE71E9CB68}" type="pres">
      <dgm:prSet presAssocID="{8F2A171F-FBFC-45ED-8D7D-181388219269}" presName="node" presStyleLbl="alignAccFollowNode1" presStyleIdx="1" presStyleCnt="9">
        <dgm:presLayoutVars>
          <dgm:bulletEnabled val="1"/>
        </dgm:presLayoutVars>
      </dgm:prSet>
      <dgm:spPr/>
    </dgm:pt>
    <dgm:pt modelId="{99161ECD-C047-467A-9AB3-668CC559F98F}" type="pres">
      <dgm:prSet presAssocID="{88A89AB9-2E9A-43F8-8CB8-C332BB992175}" presName="sibTrans" presStyleCnt="0"/>
      <dgm:spPr/>
    </dgm:pt>
    <dgm:pt modelId="{602DCF05-A4CE-4884-A600-6104725DD06F}" type="pres">
      <dgm:prSet presAssocID="{6818BED5-AB30-4BC8-A42C-05C4D9AEEFFD}" presName="node" presStyleLbl="alignAccFollowNode1" presStyleIdx="2" presStyleCnt="9">
        <dgm:presLayoutVars>
          <dgm:bulletEnabled val="1"/>
        </dgm:presLayoutVars>
      </dgm:prSet>
      <dgm:spPr/>
    </dgm:pt>
    <dgm:pt modelId="{33DAA16F-B34E-4359-8C31-30AAA947EAB8}" type="pres">
      <dgm:prSet presAssocID="{94FF17C5-B574-444C-A7BD-5FFF17B65B6B}" presName="sibTrans" presStyleCnt="0"/>
      <dgm:spPr/>
    </dgm:pt>
    <dgm:pt modelId="{B196D13E-6198-44C0-9536-8B7471C3E6EC}" type="pres">
      <dgm:prSet presAssocID="{0B6661BD-0878-4DD4-8EBB-1765D2BB6157}" presName="node" presStyleLbl="alignAccFollowNode1" presStyleIdx="3" presStyleCnt="9">
        <dgm:presLayoutVars>
          <dgm:bulletEnabled val="1"/>
        </dgm:presLayoutVars>
      </dgm:prSet>
      <dgm:spPr/>
    </dgm:pt>
    <dgm:pt modelId="{A7CBB0BD-7384-4974-BEB5-6797D40A9F62}" type="pres">
      <dgm:prSet presAssocID="{5888D4D2-DB8A-4B4B-B270-103ABD147C84}" presName="vSp" presStyleCnt="0"/>
      <dgm:spPr/>
    </dgm:pt>
    <dgm:pt modelId="{D0DE4E9E-A724-4014-9007-F56735BD7441}" type="pres">
      <dgm:prSet presAssocID="{AFE5B551-C574-488E-BA09-BA2D6E17F6DE}" presName="horFlow" presStyleCnt="0"/>
      <dgm:spPr/>
    </dgm:pt>
    <dgm:pt modelId="{C3B0D994-6949-4A9E-B3EC-CC51EDF81EE0}" type="pres">
      <dgm:prSet presAssocID="{AFE5B551-C574-488E-BA09-BA2D6E17F6DE}" presName="bigChev" presStyleLbl="node1" presStyleIdx="1" presStyleCnt="3"/>
      <dgm:spPr/>
    </dgm:pt>
    <dgm:pt modelId="{B68DD777-AD9B-43CF-946A-F41C42541E75}" type="pres">
      <dgm:prSet presAssocID="{C7D0F9E8-32C9-47D6-9551-84308D9C836E}" presName="parTrans" presStyleCnt="0"/>
      <dgm:spPr/>
    </dgm:pt>
    <dgm:pt modelId="{954EFC7B-40B1-45CD-A347-00628DAEBAE6}" type="pres">
      <dgm:prSet presAssocID="{C5BC5171-EB8B-4C98-B504-6813A6361C83}" presName="node" presStyleLbl="alignAccFollowNode1" presStyleIdx="4" presStyleCnt="9">
        <dgm:presLayoutVars>
          <dgm:bulletEnabled val="1"/>
        </dgm:presLayoutVars>
      </dgm:prSet>
      <dgm:spPr/>
    </dgm:pt>
    <dgm:pt modelId="{A35CED96-92AF-4136-8244-34122D20A64A}" type="pres">
      <dgm:prSet presAssocID="{6A9E2EEF-3FA8-44AB-8853-2332C417D044}" presName="sibTrans" presStyleCnt="0"/>
      <dgm:spPr/>
    </dgm:pt>
    <dgm:pt modelId="{A43FBF8D-213D-4667-B8DA-1E5BC5B5D55E}" type="pres">
      <dgm:prSet presAssocID="{8BA11ED1-5E94-446C-8D8D-2E1AD161D6FC}" presName="node" presStyleLbl="alignAccFollowNode1" presStyleIdx="5" presStyleCnt="9">
        <dgm:presLayoutVars>
          <dgm:bulletEnabled val="1"/>
        </dgm:presLayoutVars>
      </dgm:prSet>
      <dgm:spPr/>
    </dgm:pt>
    <dgm:pt modelId="{8338A5CB-4B3F-4FE4-BE5E-5000707BBA26}" type="pres">
      <dgm:prSet presAssocID="{AFE5B551-C574-488E-BA09-BA2D6E17F6DE}" presName="vSp" presStyleCnt="0"/>
      <dgm:spPr/>
    </dgm:pt>
    <dgm:pt modelId="{E15A75A8-49E2-4B0A-AFC8-EE9BEEA6D29D}" type="pres">
      <dgm:prSet presAssocID="{9B22D52A-07E1-471E-93D7-391D1CFA8924}" presName="horFlow" presStyleCnt="0"/>
      <dgm:spPr/>
    </dgm:pt>
    <dgm:pt modelId="{CB11826F-5B10-49A9-8CA1-D311367F10B7}" type="pres">
      <dgm:prSet presAssocID="{9B22D52A-07E1-471E-93D7-391D1CFA8924}" presName="bigChev" presStyleLbl="node1" presStyleIdx="2" presStyleCnt="3"/>
      <dgm:spPr/>
    </dgm:pt>
    <dgm:pt modelId="{9FD7B6F5-C190-483B-868A-F0A2569AAA8A}" type="pres">
      <dgm:prSet presAssocID="{A85BB0B6-679D-420B-8DF9-432B14A94CE2}" presName="parTrans" presStyleCnt="0"/>
      <dgm:spPr/>
    </dgm:pt>
    <dgm:pt modelId="{E8210CD1-B513-417B-A3BD-7130912780B2}" type="pres">
      <dgm:prSet presAssocID="{83E34405-DFCF-48E0-8A47-21A9D8DEEA7F}" presName="node" presStyleLbl="alignAccFollowNode1" presStyleIdx="6" presStyleCnt="9">
        <dgm:presLayoutVars>
          <dgm:bulletEnabled val="1"/>
        </dgm:presLayoutVars>
      </dgm:prSet>
      <dgm:spPr/>
    </dgm:pt>
    <dgm:pt modelId="{CC9A5343-1C35-4D9A-9198-C57633E46240}" type="pres">
      <dgm:prSet presAssocID="{A8B99CD4-C946-47BD-8CC7-34945261D9D0}" presName="sibTrans" presStyleCnt="0"/>
      <dgm:spPr/>
    </dgm:pt>
    <dgm:pt modelId="{452694B9-B56C-43E9-82E7-4F995330A316}" type="pres">
      <dgm:prSet presAssocID="{C22FD7E0-641D-4904-A948-E15ED13503B5}" presName="node" presStyleLbl="alignAccFollowNode1" presStyleIdx="7" presStyleCnt="9">
        <dgm:presLayoutVars>
          <dgm:bulletEnabled val="1"/>
        </dgm:presLayoutVars>
      </dgm:prSet>
      <dgm:spPr/>
    </dgm:pt>
    <dgm:pt modelId="{EDF48109-2DE0-497A-A393-CC68984CD539}" type="pres">
      <dgm:prSet presAssocID="{26503269-EA0C-4870-882D-09215EE81D57}" presName="sibTrans" presStyleCnt="0"/>
      <dgm:spPr/>
    </dgm:pt>
    <dgm:pt modelId="{2EB93A95-DDFF-479B-BA20-02F86933F1AC}" type="pres">
      <dgm:prSet presAssocID="{B0013D25-41B9-40C0-A154-5F65ECC436FE}" presName="node" presStyleLbl="alignAccFollowNode1" presStyleIdx="8" presStyleCnt="9">
        <dgm:presLayoutVars>
          <dgm:bulletEnabled val="1"/>
        </dgm:presLayoutVars>
      </dgm:prSet>
      <dgm:spPr/>
    </dgm:pt>
  </dgm:ptLst>
  <dgm:cxnLst>
    <dgm:cxn modelId="{2E4F7A20-3C89-452A-83C1-C011AEBB9C78}" srcId="{BD2A3E67-DD77-494C-858C-AC1814320547}" destId="{5888D4D2-DB8A-4B4B-B270-103ABD147C84}" srcOrd="0" destOrd="0" parTransId="{7B383548-5940-4EC0-B728-607DD28FFEE3}" sibTransId="{E3A28847-9032-4BFC-8CA0-D4B4F54E26C7}"/>
    <dgm:cxn modelId="{F7F3FB30-87E9-4655-81CD-A3E8322BB0E6}" type="presOf" srcId="{B0013D25-41B9-40C0-A154-5F65ECC436FE}" destId="{2EB93A95-DDFF-479B-BA20-02F86933F1AC}" srcOrd="0" destOrd="0" presId="urn:microsoft.com/office/officeart/2005/8/layout/lProcess3"/>
    <dgm:cxn modelId="{89DE565C-6F5D-40CC-8494-6ADE88926D2E}" srcId="{5888D4D2-DB8A-4B4B-B270-103ABD147C84}" destId="{6818BED5-AB30-4BC8-A42C-05C4D9AEEFFD}" srcOrd="2" destOrd="0" parTransId="{1ECD501C-50C6-41F7-966D-387222CC47D2}" sibTransId="{94FF17C5-B574-444C-A7BD-5FFF17B65B6B}"/>
    <dgm:cxn modelId="{D50C0C4C-D444-43FA-8318-E11D58578783}" type="presOf" srcId="{0B6661BD-0878-4DD4-8EBB-1765D2BB6157}" destId="{B196D13E-6198-44C0-9536-8B7471C3E6EC}" srcOrd="0" destOrd="0" presId="urn:microsoft.com/office/officeart/2005/8/layout/lProcess3"/>
    <dgm:cxn modelId="{74779453-3761-4C1B-A7A0-AA8F2ED620BD}" srcId="{BD2A3E67-DD77-494C-858C-AC1814320547}" destId="{AFE5B551-C574-488E-BA09-BA2D6E17F6DE}" srcOrd="1" destOrd="0" parTransId="{4568EBAE-3F25-4473-8ED7-B58C618D86E7}" sibTransId="{AC518E99-882E-4B6B-88A0-82F471E68B86}"/>
    <dgm:cxn modelId="{7D70F653-B480-48F0-BC1A-2CBF868F4272}" type="presOf" srcId="{6818BED5-AB30-4BC8-A42C-05C4D9AEEFFD}" destId="{602DCF05-A4CE-4884-A600-6104725DD06F}" srcOrd="0" destOrd="0" presId="urn:microsoft.com/office/officeart/2005/8/layout/lProcess3"/>
    <dgm:cxn modelId="{9290F958-2E10-4D9B-94D2-8BCAB46430EC}" srcId="{9B22D52A-07E1-471E-93D7-391D1CFA8924}" destId="{C22FD7E0-641D-4904-A948-E15ED13503B5}" srcOrd="1" destOrd="0" parTransId="{3424D96D-F71A-4052-B772-8485417A091B}" sibTransId="{26503269-EA0C-4870-882D-09215EE81D57}"/>
    <dgm:cxn modelId="{51B9C459-9D28-4884-BBF8-B61061E6908B}" type="presOf" srcId="{83E34405-DFCF-48E0-8A47-21A9D8DEEA7F}" destId="{E8210CD1-B513-417B-A3BD-7130912780B2}" srcOrd="0" destOrd="0" presId="urn:microsoft.com/office/officeart/2005/8/layout/lProcess3"/>
    <dgm:cxn modelId="{2465AE7F-8E1F-43CF-94E7-2D0AAAE84389}" srcId="{9B22D52A-07E1-471E-93D7-391D1CFA8924}" destId="{B0013D25-41B9-40C0-A154-5F65ECC436FE}" srcOrd="2" destOrd="0" parTransId="{03EEC666-C1F9-418C-A680-BE021425CF91}" sibTransId="{24A3C1D7-BE52-4A7A-8C01-B248F71F3455}"/>
    <dgm:cxn modelId="{679CE686-8500-4F67-B3BB-4F01D6DA76F9}" type="presOf" srcId="{5888D4D2-DB8A-4B4B-B270-103ABD147C84}" destId="{7DDC0DFA-9556-4065-85F8-CCE4CA064129}" srcOrd="0" destOrd="0" presId="urn:microsoft.com/office/officeart/2005/8/layout/lProcess3"/>
    <dgm:cxn modelId="{2F8E3095-3216-4966-8FEA-5C300AAAC036}" type="presOf" srcId="{C22FD7E0-641D-4904-A948-E15ED13503B5}" destId="{452694B9-B56C-43E9-82E7-4F995330A316}" srcOrd="0" destOrd="0" presId="urn:microsoft.com/office/officeart/2005/8/layout/lProcess3"/>
    <dgm:cxn modelId="{177E1A96-0604-4EB3-88E3-BD98AD9A43B0}" srcId="{BD2A3E67-DD77-494C-858C-AC1814320547}" destId="{9B22D52A-07E1-471E-93D7-391D1CFA8924}" srcOrd="2" destOrd="0" parTransId="{08E532A0-7D66-4161-B7BD-7736E97267DD}" sibTransId="{47B13335-E62F-4189-A058-C9132B134108}"/>
    <dgm:cxn modelId="{B4EB459B-C803-4219-A3A5-86489482612A}" srcId="{5888D4D2-DB8A-4B4B-B270-103ABD147C84}" destId="{EC44990A-2A10-41D5-B67A-4951E382BCB6}" srcOrd="0" destOrd="0" parTransId="{D088739B-D6D3-4DF0-9C2F-B84500CB5424}" sibTransId="{EB9A77C9-FA52-4A6B-8278-4B6CD0AC292B}"/>
    <dgm:cxn modelId="{6EDE8F9E-BD6F-440C-883B-59DA0CA06822}" type="presOf" srcId="{AFE5B551-C574-488E-BA09-BA2D6E17F6DE}" destId="{C3B0D994-6949-4A9E-B3EC-CC51EDF81EE0}" srcOrd="0" destOrd="0" presId="urn:microsoft.com/office/officeart/2005/8/layout/lProcess3"/>
    <dgm:cxn modelId="{F4FDFAA9-F008-4D1A-A549-980258DE2B31}" type="presOf" srcId="{8BA11ED1-5E94-446C-8D8D-2E1AD161D6FC}" destId="{A43FBF8D-213D-4667-B8DA-1E5BC5B5D55E}" srcOrd="0" destOrd="0" presId="urn:microsoft.com/office/officeart/2005/8/layout/lProcess3"/>
    <dgm:cxn modelId="{028A2FAE-6633-4103-87D0-88D2F541C9AC}" srcId="{9B22D52A-07E1-471E-93D7-391D1CFA8924}" destId="{83E34405-DFCF-48E0-8A47-21A9D8DEEA7F}" srcOrd="0" destOrd="0" parTransId="{A85BB0B6-679D-420B-8DF9-432B14A94CE2}" sibTransId="{A8B99CD4-C946-47BD-8CC7-34945261D9D0}"/>
    <dgm:cxn modelId="{9F2A58BA-05A5-4F3C-A004-83FDE64C3C3E}" srcId="{AFE5B551-C574-488E-BA09-BA2D6E17F6DE}" destId="{8BA11ED1-5E94-446C-8D8D-2E1AD161D6FC}" srcOrd="1" destOrd="0" parTransId="{34BA56D5-9BCE-47D4-8A5C-03A185E9BFAA}" sibTransId="{900F11A7-DDC2-408E-B64E-3C832B70B320}"/>
    <dgm:cxn modelId="{ADFACABB-8DC5-4B40-ADC9-CAF0926A3CB0}" srcId="{5888D4D2-DB8A-4B4B-B270-103ABD147C84}" destId="{0B6661BD-0878-4DD4-8EBB-1765D2BB6157}" srcOrd="3" destOrd="0" parTransId="{C05E2361-14AB-40D7-8491-4523F0BE0E2D}" sibTransId="{B1BC4E2B-B16D-45B1-9CC0-BD4B04A2C8E6}"/>
    <dgm:cxn modelId="{C8E6D9BF-A525-4E13-AEFF-DBDF2FA517EA}" type="presOf" srcId="{9B22D52A-07E1-471E-93D7-391D1CFA8924}" destId="{CB11826F-5B10-49A9-8CA1-D311367F10B7}" srcOrd="0" destOrd="0" presId="urn:microsoft.com/office/officeart/2005/8/layout/lProcess3"/>
    <dgm:cxn modelId="{942F3CC3-E1BA-431E-A535-5A1F532E758E}" type="presOf" srcId="{BD2A3E67-DD77-494C-858C-AC1814320547}" destId="{DD741D3F-C00F-402E-BD9A-EFB8764A16D8}" srcOrd="0" destOrd="0" presId="urn:microsoft.com/office/officeart/2005/8/layout/lProcess3"/>
    <dgm:cxn modelId="{FCBCC4CD-C972-44C8-A121-0BB6435D6F2D}" srcId="{5888D4D2-DB8A-4B4B-B270-103ABD147C84}" destId="{8F2A171F-FBFC-45ED-8D7D-181388219269}" srcOrd="1" destOrd="0" parTransId="{EC2F8521-5E87-4B90-813A-6B0C7A904532}" sibTransId="{88A89AB9-2E9A-43F8-8CB8-C332BB992175}"/>
    <dgm:cxn modelId="{520A16D9-22A4-48DC-9689-83BB750BBEFE}" type="presOf" srcId="{8F2A171F-FBFC-45ED-8D7D-181388219269}" destId="{9588E518-E9E2-4FAA-BA07-49AE71E9CB68}" srcOrd="0" destOrd="0" presId="urn:microsoft.com/office/officeart/2005/8/layout/lProcess3"/>
    <dgm:cxn modelId="{680D05DC-B892-4183-9D91-FB163B0650F8}" type="presOf" srcId="{C5BC5171-EB8B-4C98-B504-6813A6361C83}" destId="{954EFC7B-40B1-45CD-A347-00628DAEBAE6}" srcOrd="0" destOrd="0" presId="urn:microsoft.com/office/officeart/2005/8/layout/lProcess3"/>
    <dgm:cxn modelId="{E330CDE6-03B2-4236-9C21-4EA34DE28F9D}" type="presOf" srcId="{EC44990A-2A10-41D5-B67A-4951E382BCB6}" destId="{CC9D488B-DF69-4B49-9D6A-326F7EBDDB7C}" srcOrd="0" destOrd="0" presId="urn:microsoft.com/office/officeart/2005/8/layout/lProcess3"/>
    <dgm:cxn modelId="{0BDD74ED-84DD-4D89-942D-D7D0FA66B086}" srcId="{AFE5B551-C574-488E-BA09-BA2D6E17F6DE}" destId="{C5BC5171-EB8B-4C98-B504-6813A6361C83}" srcOrd="0" destOrd="0" parTransId="{C7D0F9E8-32C9-47D6-9551-84308D9C836E}" sibTransId="{6A9E2EEF-3FA8-44AB-8853-2332C417D044}"/>
    <dgm:cxn modelId="{30BBD425-DCFA-459A-BB8A-9349CA4D56BF}" type="presParOf" srcId="{DD741D3F-C00F-402E-BD9A-EFB8764A16D8}" destId="{1546D90D-21D1-435D-97B4-7CDA3A84E453}" srcOrd="0" destOrd="0" presId="urn:microsoft.com/office/officeart/2005/8/layout/lProcess3"/>
    <dgm:cxn modelId="{7C128772-0AFA-4D08-A00B-95E4C4AE57F7}" type="presParOf" srcId="{1546D90D-21D1-435D-97B4-7CDA3A84E453}" destId="{7DDC0DFA-9556-4065-85F8-CCE4CA064129}" srcOrd="0" destOrd="0" presId="urn:microsoft.com/office/officeart/2005/8/layout/lProcess3"/>
    <dgm:cxn modelId="{FFC4E93D-F15D-499F-8857-81119FB95C2B}" type="presParOf" srcId="{1546D90D-21D1-435D-97B4-7CDA3A84E453}" destId="{A81765CE-272C-4220-A01C-9BE05AEECDED}" srcOrd="1" destOrd="0" presId="urn:microsoft.com/office/officeart/2005/8/layout/lProcess3"/>
    <dgm:cxn modelId="{95867251-EE7E-40C6-BA4A-CED7281FD20A}" type="presParOf" srcId="{1546D90D-21D1-435D-97B4-7CDA3A84E453}" destId="{CC9D488B-DF69-4B49-9D6A-326F7EBDDB7C}" srcOrd="2" destOrd="0" presId="urn:microsoft.com/office/officeart/2005/8/layout/lProcess3"/>
    <dgm:cxn modelId="{F718D8A8-86A3-4D9B-8E4E-AA1DD758E5DE}" type="presParOf" srcId="{1546D90D-21D1-435D-97B4-7CDA3A84E453}" destId="{D46CE5F9-DE14-40C2-A762-361C821B877E}" srcOrd="3" destOrd="0" presId="urn:microsoft.com/office/officeart/2005/8/layout/lProcess3"/>
    <dgm:cxn modelId="{9C34A944-6130-4C29-9618-CC40A725F873}" type="presParOf" srcId="{1546D90D-21D1-435D-97B4-7CDA3A84E453}" destId="{9588E518-E9E2-4FAA-BA07-49AE71E9CB68}" srcOrd="4" destOrd="0" presId="urn:microsoft.com/office/officeart/2005/8/layout/lProcess3"/>
    <dgm:cxn modelId="{0ABD55C2-D492-440A-A145-9483A3DB0BC9}" type="presParOf" srcId="{1546D90D-21D1-435D-97B4-7CDA3A84E453}" destId="{99161ECD-C047-467A-9AB3-668CC559F98F}" srcOrd="5" destOrd="0" presId="urn:microsoft.com/office/officeart/2005/8/layout/lProcess3"/>
    <dgm:cxn modelId="{232AECE2-371B-401F-AFA0-7C5FDF26D6D4}" type="presParOf" srcId="{1546D90D-21D1-435D-97B4-7CDA3A84E453}" destId="{602DCF05-A4CE-4884-A600-6104725DD06F}" srcOrd="6" destOrd="0" presId="urn:microsoft.com/office/officeart/2005/8/layout/lProcess3"/>
    <dgm:cxn modelId="{8B7F9044-38E7-4445-AE52-E1B161EE25D2}" type="presParOf" srcId="{1546D90D-21D1-435D-97B4-7CDA3A84E453}" destId="{33DAA16F-B34E-4359-8C31-30AAA947EAB8}" srcOrd="7" destOrd="0" presId="urn:microsoft.com/office/officeart/2005/8/layout/lProcess3"/>
    <dgm:cxn modelId="{91EF9629-21D3-47C8-BD45-ED23B71ED913}" type="presParOf" srcId="{1546D90D-21D1-435D-97B4-7CDA3A84E453}" destId="{B196D13E-6198-44C0-9536-8B7471C3E6EC}" srcOrd="8" destOrd="0" presId="urn:microsoft.com/office/officeart/2005/8/layout/lProcess3"/>
    <dgm:cxn modelId="{5911EEF9-905F-4B8A-AE3A-66DCF11A8F41}" type="presParOf" srcId="{DD741D3F-C00F-402E-BD9A-EFB8764A16D8}" destId="{A7CBB0BD-7384-4974-BEB5-6797D40A9F62}" srcOrd="1" destOrd="0" presId="urn:microsoft.com/office/officeart/2005/8/layout/lProcess3"/>
    <dgm:cxn modelId="{67861315-C2D7-4E61-B183-90D5C4CC0551}" type="presParOf" srcId="{DD741D3F-C00F-402E-BD9A-EFB8764A16D8}" destId="{D0DE4E9E-A724-4014-9007-F56735BD7441}" srcOrd="2" destOrd="0" presId="urn:microsoft.com/office/officeart/2005/8/layout/lProcess3"/>
    <dgm:cxn modelId="{E1A46D4A-2B73-428C-AD0A-542D037C937D}" type="presParOf" srcId="{D0DE4E9E-A724-4014-9007-F56735BD7441}" destId="{C3B0D994-6949-4A9E-B3EC-CC51EDF81EE0}" srcOrd="0" destOrd="0" presId="urn:microsoft.com/office/officeart/2005/8/layout/lProcess3"/>
    <dgm:cxn modelId="{1273FF91-E347-4A0A-A8AE-16CD994A9087}" type="presParOf" srcId="{D0DE4E9E-A724-4014-9007-F56735BD7441}" destId="{B68DD777-AD9B-43CF-946A-F41C42541E75}" srcOrd="1" destOrd="0" presId="urn:microsoft.com/office/officeart/2005/8/layout/lProcess3"/>
    <dgm:cxn modelId="{4AFD575A-A654-447B-B63D-129D81F907F9}" type="presParOf" srcId="{D0DE4E9E-A724-4014-9007-F56735BD7441}" destId="{954EFC7B-40B1-45CD-A347-00628DAEBAE6}" srcOrd="2" destOrd="0" presId="urn:microsoft.com/office/officeart/2005/8/layout/lProcess3"/>
    <dgm:cxn modelId="{9BEA7C13-450B-41DB-B9FC-538A88B74B48}" type="presParOf" srcId="{D0DE4E9E-A724-4014-9007-F56735BD7441}" destId="{A35CED96-92AF-4136-8244-34122D20A64A}" srcOrd="3" destOrd="0" presId="urn:microsoft.com/office/officeart/2005/8/layout/lProcess3"/>
    <dgm:cxn modelId="{0CBA770F-54A4-46C2-9772-A13DCC70D542}" type="presParOf" srcId="{D0DE4E9E-A724-4014-9007-F56735BD7441}" destId="{A43FBF8D-213D-4667-B8DA-1E5BC5B5D55E}" srcOrd="4" destOrd="0" presId="urn:microsoft.com/office/officeart/2005/8/layout/lProcess3"/>
    <dgm:cxn modelId="{33262797-BD90-4FDF-A87D-1AF9EEB73A88}" type="presParOf" srcId="{DD741D3F-C00F-402E-BD9A-EFB8764A16D8}" destId="{8338A5CB-4B3F-4FE4-BE5E-5000707BBA26}" srcOrd="3" destOrd="0" presId="urn:microsoft.com/office/officeart/2005/8/layout/lProcess3"/>
    <dgm:cxn modelId="{1B42FEA8-A6BC-4780-92DE-7C27CF90128E}" type="presParOf" srcId="{DD741D3F-C00F-402E-BD9A-EFB8764A16D8}" destId="{E15A75A8-49E2-4B0A-AFC8-EE9BEEA6D29D}" srcOrd="4" destOrd="0" presId="urn:microsoft.com/office/officeart/2005/8/layout/lProcess3"/>
    <dgm:cxn modelId="{4E4A72DD-9E34-4112-8293-A1DC129EC8D3}" type="presParOf" srcId="{E15A75A8-49E2-4B0A-AFC8-EE9BEEA6D29D}" destId="{CB11826F-5B10-49A9-8CA1-D311367F10B7}" srcOrd="0" destOrd="0" presId="urn:microsoft.com/office/officeart/2005/8/layout/lProcess3"/>
    <dgm:cxn modelId="{C79A7FA0-E893-4DE9-9375-5FCA0197B4DC}" type="presParOf" srcId="{E15A75A8-49E2-4B0A-AFC8-EE9BEEA6D29D}" destId="{9FD7B6F5-C190-483B-868A-F0A2569AAA8A}" srcOrd="1" destOrd="0" presId="urn:microsoft.com/office/officeart/2005/8/layout/lProcess3"/>
    <dgm:cxn modelId="{704322D8-8943-4483-AF81-325F33B67690}" type="presParOf" srcId="{E15A75A8-49E2-4B0A-AFC8-EE9BEEA6D29D}" destId="{E8210CD1-B513-417B-A3BD-7130912780B2}" srcOrd="2" destOrd="0" presId="urn:microsoft.com/office/officeart/2005/8/layout/lProcess3"/>
    <dgm:cxn modelId="{5629E362-ACC7-47F0-860D-3122F49FB1B0}" type="presParOf" srcId="{E15A75A8-49E2-4B0A-AFC8-EE9BEEA6D29D}" destId="{CC9A5343-1C35-4D9A-9198-C57633E46240}" srcOrd="3" destOrd="0" presId="urn:microsoft.com/office/officeart/2005/8/layout/lProcess3"/>
    <dgm:cxn modelId="{4015D891-02E8-4AB7-8A55-DA38526D31D1}" type="presParOf" srcId="{E15A75A8-49E2-4B0A-AFC8-EE9BEEA6D29D}" destId="{452694B9-B56C-43E9-82E7-4F995330A316}" srcOrd="4" destOrd="0" presId="urn:microsoft.com/office/officeart/2005/8/layout/lProcess3"/>
    <dgm:cxn modelId="{EB50C6B7-01DD-4660-B011-F19569ECE2E7}" type="presParOf" srcId="{E15A75A8-49E2-4B0A-AFC8-EE9BEEA6D29D}" destId="{EDF48109-2DE0-497A-A393-CC68984CD539}" srcOrd="5" destOrd="0" presId="urn:microsoft.com/office/officeart/2005/8/layout/lProcess3"/>
    <dgm:cxn modelId="{23567999-996E-4727-9842-7E96D2C290A4}" type="presParOf" srcId="{E15A75A8-49E2-4B0A-AFC8-EE9BEEA6D29D}" destId="{2EB93A95-DDFF-479B-BA20-02F86933F1AC}" srcOrd="6"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F5A5CE-6205-480A-8929-A5763B9CF73B}" type="doc">
      <dgm:prSet loTypeId="urn:microsoft.com/office/officeart/2005/8/layout/orgChart1" loCatId="hierarchy" qsTypeId="urn:microsoft.com/office/officeart/2005/8/quickstyle/simple1" qsCatId="simple" csTypeId="urn:microsoft.com/office/officeart/2005/8/colors/accent1_2" csCatId="accent1"/>
      <dgm:spPr/>
      <dgm:t>
        <a:bodyPr/>
        <a:lstStyle/>
        <a:p>
          <a:endParaRPr lang="en-US"/>
        </a:p>
      </dgm:t>
    </dgm:pt>
    <dgm:pt modelId="{6503983A-465A-47CF-BBC8-72A52F945075}">
      <dgm:prSet/>
      <dgm:spPr/>
      <dgm:t>
        <a:bodyPr/>
        <a:lstStyle/>
        <a:p>
          <a:r>
            <a:rPr lang="en-US" b="0" i="0" baseline="0"/>
            <a:t>Measures used: </a:t>
          </a:r>
          <a:endParaRPr lang="en-US"/>
        </a:p>
      </dgm:t>
    </dgm:pt>
    <dgm:pt modelId="{68AEE07D-C761-41D0-8751-2FFCA3233ECA}" type="parTrans" cxnId="{83A42927-B348-49CF-902C-9F6D3360CE81}">
      <dgm:prSet/>
      <dgm:spPr/>
      <dgm:t>
        <a:bodyPr/>
        <a:lstStyle/>
        <a:p>
          <a:endParaRPr lang="en-US"/>
        </a:p>
      </dgm:t>
    </dgm:pt>
    <dgm:pt modelId="{EF3EFFA5-EDB3-4D77-B6D6-F5B5E39BB7A4}" type="sibTrans" cxnId="{83A42927-B348-49CF-902C-9F6D3360CE81}">
      <dgm:prSet/>
      <dgm:spPr/>
      <dgm:t>
        <a:bodyPr/>
        <a:lstStyle/>
        <a:p>
          <a:endParaRPr lang="en-US"/>
        </a:p>
      </dgm:t>
    </dgm:pt>
    <dgm:pt modelId="{88E98292-1844-4BA3-92BD-2170962F4F63}">
      <dgm:prSet/>
      <dgm:spPr/>
      <dgm:t>
        <a:bodyPr/>
        <a:lstStyle/>
        <a:p>
          <a:r>
            <a:rPr lang="en-US" b="0" i="0" baseline="0"/>
            <a:t>Mental Rotation Task</a:t>
          </a:r>
          <a:endParaRPr lang="en-US"/>
        </a:p>
      </dgm:t>
    </dgm:pt>
    <dgm:pt modelId="{28B869E6-9664-437D-8FB3-9F0B74CB0143}" type="parTrans" cxnId="{55EDF66B-BD08-4438-BDFC-0FE8F3DBCC8A}">
      <dgm:prSet/>
      <dgm:spPr/>
      <dgm:t>
        <a:bodyPr/>
        <a:lstStyle/>
        <a:p>
          <a:endParaRPr lang="en-US"/>
        </a:p>
      </dgm:t>
    </dgm:pt>
    <dgm:pt modelId="{C2306BD7-1D9F-4628-973D-7FC2E7BA5642}" type="sibTrans" cxnId="{55EDF66B-BD08-4438-BDFC-0FE8F3DBCC8A}">
      <dgm:prSet/>
      <dgm:spPr/>
      <dgm:t>
        <a:bodyPr/>
        <a:lstStyle/>
        <a:p>
          <a:endParaRPr lang="en-US"/>
        </a:p>
      </dgm:t>
    </dgm:pt>
    <dgm:pt modelId="{1A5D98EC-D1FE-42DF-A037-B08A1A7CFF2E}">
      <dgm:prSet/>
      <dgm:spPr/>
      <dgm:t>
        <a:bodyPr/>
        <a:lstStyle/>
        <a:p>
          <a:r>
            <a:rPr lang="en-US" b="0" i="0" baseline="0"/>
            <a:t>Object-Location Memory Task</a:t>
          </a:r>
          <a:endParaRPr lang="en-US"/>
        </a:p>
      </dgm:t>
    </dgm:pt>
    <dgm:pt modelId="{490CE1AC-A47C-46D7-A618-3191F817A4D2}" type="parTrans" cxnId="{F29E3ECE-C503-496A-ADF7-2AAF71D36B26}">
      <dgm:prSet/>
      <dgm:spPr/>
      <dgm:t>
        <a:bodyPr/>
        <a:lstStyle/>
        <a:p>
          <a:endParaRPr lang="en-US"/>
        </a:p>
      </dgm:t>
    </dgm:pt>
    <dgm:pt modelId="{E0A448E3-FF3C-42A1-9A8E-F8D7B5ED5F55}" type="sibTrans" cxnId="{F29E3ECE-C503-496A-ADF7-2AAF71D36B26}">
      <dgm:prSet/>
      <dgm:spPr/>
      <dgm:t>
        <a:bodyPr/>
        <a:lstStyle/>
        <a:p>
          <a:endParaRPr lang="en-US"/>
        </a:p>
      </dgm:t>
    </dgm:pt>
    <dgm:pt modelId="{852F558E-37AB-47AF-81FE-2BC437B32925}">
      <dgm:prSet/>
      <dgm:spPr/>
      <dgm:t>
        <a:bodyPr/>
        <a:lstStyle/>
        <a:p>
          <a:r>
            <a:rPr lang="en-US" b="0" i="0" baseline="0"/>
            <a:t>Spatial Anxiety Scale </a:t>
          </a:r>
          <a:endParaRPr lang="en-US"/>
        </a:p>
      </dgm:t>
    </dgm:pt>
    <dgm:pt modelId="{3F7545AF-6B28-4847-9F8E-81EAA39C41B5}" type="parTrans" cxnId="{635F3357-FF7D-40D8-BFCD-84CACE3216FB}">
      <dgm:prSet/>
      <dgm:spPr/>
      <dgm:t>
        <a:bodyPr/>
        <a:lstStyle/>
        <a:p>
          <a:endParaRPr lang="en-US"/>
        </a:p>
      </dgm:t>
    </dgm:pt>
    <dgm:pt modelId="{4947D9D7-D0AE-4C4B-8207-D5B6640E8B65}" type="sibTrans" cxnId="{635F3357-FF7D-40D8-BFCD-84CACE3216FB}">
      <dgm:prSet/>
      <dgm:spPr/>
      <dgm:t>
        <a:bodyPr/>
        <a:lstStyle/>
        <a:p>
          <a:endParaRPr lang="en-US"/>
        </a:p>
      </dgm:t>
    </dgm:pt>
    <dgm:pt modelId="{FF060893-89AD-4EE0-B45F-F59B06A12F3E}">
      <dgm:prSet/>
      <dgm:spPr/>
      <dgm:t>
        <a:bodyPr/>
        <a:lstStyle/>
        <a:p>
          <a:r>
            <a:rPr lang="en-US" b="0" i="0" baseline="0"/>
            <a:t>Gender-Related Attributes Survey</a:t>
          </a:r>
          <a:endParaRPr lang="en-US"/>
        </a:p>
      </dgm:t>
    </dgm:pt>
    <dgm:pt modelId="{73A51004-7B66-4CE6-A849-1E00323C16C1}" type="parTrans" cxnId="{3899A5C5-21FD-4228-8524-CCA4796CFF2A}">
      <dgm:prSet/>
      <dgm:spPr/>
      <dgm:t>
        <a:bodyPr/>
        <a:lstStyle/>
        <a:p>
          <a:endParaRPr lang="en-US"/>
        </a:p>
      </dgm:t>
    </dgm:pt>
    <dgm:pt modelId="{B31D72C7-34AC-4353-B791-5C8893EFBE37}" type="sibTrans" cxnId="{3899A5C5-21FD-4228-8524-CCA4796CFF2A}">
      <dgm:prSet/>
      <dgm:spPr/>
      <dgm:t>
        <a:bodyPr/>
        <a:lstStyle/>
        <a:p>
          <a:endParaRPr lang="en-US"/>
        </a:p>
      </dgm:t>
    </dgm:pt>
    <dgm:pt modelId="{AF8B3210-6E4B-47D0-BF46-B6CF619DF97E}" type="pres">
      <dgm:prSet presAssocID="{8BF5A5CE-6205-480A-8929-A5763B9CF73B}" presName="hierChild1" presStyleCnt="0">
        <dgm:presLayoutVars>
          <dgm:orgChart val="1"/>
          <dgm:chPref val="1"/>
          <dgm:dir/>
          <dgm:animOne val="branch"/>
          <dgm:animLvl val="lvl"/>
          <dgm:resizeHandles/>
        </dgm:presLayoutVars>
      </dgm:prSet>
      <dgm:spPr/>
    </dgm:pt>
    <dgm:pt modelId="{6BD3F7FB-0E73-43A6-A2E3-C20F0A9E303A}" type="pres">
      <dgm:prSet presAssocID="{6503983A-465A-47CF-BBC8-72A52F945075}" presName="hierRoot1" presStyleCnt="0">
        <dgm:presLayoutVars>
          <dgm:hierBranch val="init"/>
        </dgm:presLayoutVars>
      </dgm:prSet>
      <dgm:spPr/>
    </dgm:pt>
    <dgm:pt modelId="{17DCC72E-27FD-4E14-B3ED-509F3F627E92}" type="pres">
      <dgm:prSet presAssocID="{6503983A-465A-47CF-BBC8-72A52F945075}" presName="rootComposite1" presStyleCnt="0"/>
      <dgm:spPr/>
    </dgm:pt>
    <dgm:pt modelId="{21E0B981-131F-4EB6-B94C-3B5ECA07B7A9}" type="pres">
      <dgm:prSet presAssocID="{6503983A-465A-47CF-BBC8-72A52F945075}" presName="rootText1" presStyleLbl="node0" presStyleIdx="0" presStyleCnt="1">
        <dgm:presLayoutVars>
          <dgm:chPref val="3"/>
        </dgm:presLayoutVars>
      </dgm:prSet>
      <dgm:spPr/>
    </dgm:pt>
    <dgm:pt modelId="{D862DAA5-5E06-4108-8120-0ABD75015C58}" type="pres">
      <dgm:prSet presAssocID="{6503983A-465A-47CF-BBC8-72A52F945075}" presName="rootConnector1" presStyleLbl="node1" presStyleIdx="0" presStyleCnt="0"/>
      <dgm:spPr/>
    </dgm:pt>
    <dgm:pt modelId="{E1599ECB-6E14-42C0-BF09-7BDBF3B2F12A}" type="pres">
      <dgm:prSet presAssocID="{6503983A-465A-47CF-BBC8-72A52F945075}" presName="hierChild2" presStyleCnt="0"/>
      <dgm:spPr/>
    </dgm:pt>
    <dgm:pt modelId="{01339A4F-3D4E-4BE4-897A-852105759BC3}" type="pres">
      <dgm:prSet presAssocID="{28B869E6-9664-437D-8FB3-9F0B74CB0143}" presName="Name37" presStyleLbl="parChTrans1D2" presStyleIdx="0" presStyleCnt="4"/>
      <dgm:spPr/>
    </dgm:pt>
    <dgm:pt modelId="{AA4A4898-BA54-4CCD-880E-82B9EBF06F68}" type="pres">
      <dgm:prSet presAssocID="{88E98292-1844-4BA3-92BD-2170962F4F63}" presName="hierRoot2" presStyleCnt="0">
        <dgm:presLayoutVars>
          <dgm:hierBranch val="init"/>
        </dgm:presLayoutVars>
      </dgm:prSet>
      <dgm:spPr/>
    </dgm:pt>
    <dgm:pt modelId="{26813AF4-6D67-4D74-A4A3-4D605D5ED5CC}" type="pres">
      <dgm:prSet presAssocID="{88E98292-1844-4BA3-92BD-2170962F4F63}" presName="rootComposite" presStyleCnt="0"/>
      <dgm:spPr/>
    </dgm:pt>
    <dgm:pt modelId="{9CF24155-31DA-40D2-97ED-B1C4C7BAC032}" type="pres">
      <dgm:prSet presAssocID="{88E98292-1844-4BA3-92BD-2170962F4F63}" presName="rootText" presStyleLbl="node2" presStyleIdx="0" presStyleCnt="4">
        <dgm:presLayoutVars>
          <dgm:chPref val="3"/>
        </dgm:presLayoutVars>
      </dgm:prSet>
      <dgm:spPr/>
    </dgm:pt>
    <dgm:pt modelId="{C82343D2-9DCB-4824-9928-0E4207510E10}" type="pres">
      <dgm:prSet presAssocID="{88E98292-1844-4BA3-92BD-2170962F4F63}" presName="rootConnector" presStyleLbl="node2" presStyleIdx="0" presStyleCnt="4"/>
      <dgm:spPr/>
    </dgm:pt>
    <dgm:pt modelId="{8980C2BB-42E1-4F9F-A913-BC053B2C0B68}" type="pres">
      <dgm:prSet presAssocID="{88E98292-1844-4BA3-92BD-2170962F4F63}" presName="hierChild4" presStyleCnt="0"/>
      <dgm:spPr/>
    </dgm:pt>
    <dgm:pt modelId="{DAA186F2-C5F5-441E-A31B-1C1157895E08}" type="pres">
      <dgm:prSet presAssocID="{88E98292-1844-4BA3-92BD-2170962F4F63}" presName="hierChild5" presStyleCnt="0"/>
      <dgm:spPr/>
    </dgm:pt>
    <dgm:pt modelId="{76078F1E-2635-4E7C-A02A-7A5F17159D44}" type="pres">
      <dgm:prSet presAssocID="{490CE1AC-A47C-46D7-A618-3191F817A4D2}" presName="Name37" presStyleLbl="parChTrans1D2" presStyleIdx="1" presStyleCnt="4"/>
      <dgm:spPr/>
    </dgm:pt>
    <dgm:pt modelId="{CCFC1844-52A9-4099-AFE7-B7D6E41FFA79}" type="pres">
      <dgm:prSet presAssocID="{1A5D98EC-D1FE-42DF-A037-B08A1A7CFF2E}" presName="hierRoot2" presStyleCnt="0">
        <dgm:presLayoutVars>
          <dgm:hierBranch val="init"/>
        </dgm:presLayoutVars>
      </dgm:prSet>
      <dgm:spPr/>
    </dgm:pt>
    <dgm:pt modelId="{A5E3B0EE-9848-4C6C-9E30-3723DB1BB07A}" type="pres">
      <dgm:prSet presAssocID="{1A5D98EC-D1FE-42DF-A037-B08A1A7CFF2E}" presName="rootComposite" presStyleCnt="0"/>
      <dgm:spPr/>
    </dgm:pt>
    <dgm:pt modelId="{37BFDBB1-F837-4B16-8040-ED2E83412287}" type="pres">
      <dgm:prSet presAssocID="{1A5D98EC-D1FE-42DF-A037-B08A1A7CFF2E}" presName="rootText" presStyleLbl="node2" presStyleIdx="1" presStyleCnt="4">
        <dgm:presLayoutVars>
          <dgm:chPref val="3"/>
        </dgm:presLayoutVars>
      </dgm:prSet>
      <dgm:spPr/>
    </dgm:pt>
    <dgm:pt modelId="{743E4F6D-1998-481D-8B6C-17A6ED50E4D9}" type="pres">
      <dgm:prSet presAssocID="{1A5D98EC-D1FE-42DF-A037-B08A1A7CFF2E}" presName="rootConnector" presStyleLbl="node2" presStyleIdx="1" presStyleCnt="4"/>
      <dgm:spPr/>
    </dgm:pt>
    <dgm:pt modelId="{38A252C8-EA8B-4F51-AEE3-7A4EB9673786}" type="pres">
      <dgm:prSet presAssocID="{1A5D98EC-D1FE-42DF-A037-B08A1A7CFF2E}" presName="hierChild4" presStyleCnt="0"/>
      <dgm:spPr/>
    </dgm:pt>
    <dgm:pt modelId="{0F2BC2F4-D55A-4CFB-8825-A0362DA47C85}" type="pres">
      <dgm:prSet presAssocID="{1A5D98EC-D1FE-42DF-A037-B08A1A7CFF2E}" presName="hierChild5" presStyleCnt="0"/>
      <dgm:spPr/>
    </dgm:pt>
    <dgm:pt modelId="{88C773FF-F1BE-4BFD-8F8D-4B9B553A9321}" type="pres">
      <dgm:prSet presAssocID="{3F7545AF-6B28-4847-9F8E-81EAA39C41B5}" presName="Name37" presStyleLbl="parChTrans1D2" presStyleIdx="2" presStyleCnt="4"/>
      <dgm:spPr/>
    </dgm:pt>
    <dgm:pt modelId="{9A57F4D5-78E1-46DD-B896-0A5459871EDE}" type="pres">
      <dgm:prSet presAssocID="{852F558E-37AB-47AF-81FE-2BC437B32925}" presName="hierRoot2" presStyleCnt="0">
        <dgm:presLayoutVars>
          <dgm:hierBranch val="init"/>
        </dgm:presLayoutVars>
      </dgm:prSet>
      <dgm:spPr/>
    </dgm:pt>
    <dgm:pt modelId="{A39AA5DC-CE7E-4E10-A12C-88F8C8DD427F}" type="pres">
      <dgm:prSet presAssocID="{852F558E-37AB-47AF-81FE-2BC437B32925}" presName="rootComposite" presStyleCnt="0"/>
      <dgm:spPr/>
    </dgm:pt>
    <dgm:pt modelId="{D77A9C24-2B7F-4881-84F2-819FA245B27D}" type="pres">
      <dgm:prSet presAssocID="{852F558E-37AB-47AF-81FE-2BC437B32925}" presName="rootText" presStyleLbl="node2" presStyleIdx="2" presStyleCnt="4">
        <dgm:presLayoutVars>
          <dgm:chPref val="3"/>
        </dgm:presLayoutVars>
      </dgm:prSet>
      <dgm:spPr/>
    </dgm:pt>
    <dgm:pt modelId="{984A1AD6-67EC-4E6D-8938-D70A4F07DCB0}" type="pres">
      <dgm:prSet presAssocID="{852F558E-37AB-47AF-81FE-2BC437B32925}" presName="rootConnector" presStyleLbl="node2" presStyleIdx="2" presStyleCnt="4"/>
      <dgm:spPr/>
    </dgm:pt>
    <dgm:pt modelId="{82B7A276-D53B-4DAE-9811-37ECAAC542A5}" type="pres">
      <dgm:prSet presAssocID="{852F558E-37AB-47AF-81FE-2BC437B32925}" presName="hierChild4" presStyleCnt="0"/>
      <dgm:spPr/>
    </dgm:pt>
    <dgm:pt modelId="{EC8770B5-A767-43F8-9610-2CFA756A18B9}" type="pres">
      <dgm:prSet presAssocID="{852F558E-37AB-47AF-81FE-2BC437B32925}" presName="hierChild5" presStyleCnt="0"/>
      <dgm:spPr/>
    </dgm:pt>
    <dgm:pt modelId="{2F11B7C4-3DC6-49EB-8065-87DD24B552C5}" type="pres">
      <dgm:prSet presAssocID="{73A51004-7B66-4CE6-A849-1E00323C16C1}" presName="Name37" presStyleLbl="parChTrans1D2" presStyleIdx="3" presStyleCnt="4"/>
      <dgm:spPr/>
    </dgm:pt>
    <dgm:pt modelId="{C3167531-F9B6-42F6-9C8C-FB0315E9DE87}" type="pres">
      <dgm:prSet presAssocID="{FF060893-89AD-4EE0-B45F-F59B06A12F3E}" presName="hierRoot2" presStyleCnt="0">
        <dgm:presLayoutVars>
          <dgm:hierBranch val="init"/>
        </dgm:presLayoutVars>
      </dgm:prSet>
      <dgm:spPr/>
    </dgm:pt>
    <dgm:pt modelId="{174FF98A-4762-4B08-A7D2-7749E3D20113}" type="pres">
      <dgm:prSet presAssocID="{FF060893-89AD-4EE0-B45F-F59B06A12F3E}" presName="rootComposite" presStyleCnt="0"/>
      <dgm:spPr/>
    </dgm:pt>
    <dgm:pt modelId="{B4A24164-EFE5-4AA8-A3A6-A0D767E4DB8B}" type="pres">
      <dgm:prSet presAssocID="{FF060893-89AD-4EE0-B45F-F59B06A12F3E}" presName="rootText" presStyleLbl="node2" presStyleIdx="3" presStyleCnt="4">
        <dgm:presLayoutVars>
          <dgm:chPref val="3"/>
        </dgm:presLayoutVars>
      </dgm:prSet>
      <dgm:spPr/>
    </dgm:pt>
    <dgm:pt modelId="{9E28F350-F2E1-4EAE-A804-CB53CE515944}" type="pres">
      <dgm:prSet presAssocID="{FF060893-89AD-4EE0-B45F-F59B06A12F3E}" presName="rootConnector" presStyleLbl="node2" presStyleIdx="3" presStyleCnt="4"/>
      <dgm:spPr/>
    </dgm:pt>
    <dgm:pt modelId="{1C2D977E-615A-42BB-9F5C-817AF8085A75}" type="pres">
      <dgm:prSet presAssocID="{FF060893-89AD-4EE0-B45F-F59B06A12F3E}" presName="hierChild4" presStyleCnt="0"/>
      <dgm:spPr/>
    </dgm:pt>
    <dgm:pt modelId="{11539047-4FC0-4CD2-A6D6-AAACC1FFA82D}" type="pres">
      <dgm:prSet presAssocID="{FF060893-89AD-4EE0-B45F-F59B06A12F3E}" presName="hierChild5" presStyleCnt="0"/>
      <dgm:spPr/>
    </dgm:pt>
    <dgm:pt modelId="{89C49534-7A50-47F6-9450-432342C9930B}" type="pres">
      <dgm:prSet presAssocID="{6503983A-465A-47CF-BBC8-72A52F945075}" presName="hierChild3" presStyleCnt="0"/>
      <dgm:spPr/>
    </dgm:pt>
  </dgm:ptLst>
  <dgm:cxnLst>
    <dgm:cxn modelId="{99835900-1651-41E2-9475-8FE3A11CEFCE}" type="presOf" srcId="{FF060893-89AD-4EE0-B45F-F59B06A12F3E}" destId="{9E28F350-F2E1-4EAE-A804-CB53CE515944}" srcOrd="1" destOrd="0" presId="urn:microsoft.com/office/officeart/2005/8/layout/orgChart1"/>
    <dgm:cxn modelId="{83A42927-B348-49CF-902C-9F6D3360CE81}" srcId="{8BF5A5CE-6205-480A-8929-A5763B9CF73B}" destId="{6503983A-465A-47CF-BBC8-72A52F945075}" srcOrd="0" destOrd="0" parTransId="{68AEE07D-C761-41D0-8751-2FFCA3233ECA}" sibTransId="{EF3EFFA5-EDB3-4D77-B6D6-F5B5E39BB7A4}"/>
    <dgm:cxn modelId="{667B8C2D-3C40-450C-8B3A-B853EA879344}" type="presOf" srcId="{1A5D98EC-D1FE-42DF-A037-B08A1A7CFF2E}" destId="{743E4F6D-1998-481D-8B6C-17A6ED50E4D9}" srcOrd="1" destOrd="0" presId="urn:microsoft.com/office/officeart/2005/8/layout/orgChart1"/>
    <dgm:cxn modelId="{55EDF66B-BD08-4438-BDFC-0FE8F3DBCC8A}" srcId="{6503983A-465A-47CF-BBC8-72A52F945075}" destId="{88E98292-1844-4BA3-92BD-2170962F4F63}" srcOrd="0" destOrd="0" parTransId="{28B869E6-9664-437D-8FB3-9F0B74CB0143}" sibTransId="{C2306BD7-1D9F-4628-973D-7FC2E7BA5642}"/>
    <dgm:cxn modelId="{B8FE1E6D-5AEC-47AD-ABD5-25A285280CCF}" type="presOf" srcId="{852F558E-37AB-47AF-81FE-2BC437B32925}" destId="{984A1AD6-67EC-4E6D-8938-D70A4F07DCB0}" srcOrd="1" destOrd="0" presId="urn:microsoft.com/office/officeart/2005/8/layout/orgChart1"/>
    <dgm:cxn modelId="{1C3D976E-0481-4C5D-B753-FA80E57D818B}" type="presOf" srcId="{6503983A-465A-47CF-BBC8-72A52F945075}" destId="{21E0B981-131F-4EB6-B94C-3B5ECA07B7A9}" srcOrd="0" destOrd="0" presId="urn:microsoft.com/office/officeart/2005/8/layout/orgChart1"/>
    <dgm:cxn modelId="{4D099972-1EC7-4431-BDE7-91DD031DAF0B}" type="presOf" srcId="{28B869E6-9664-437D-8FB3-9F0B74CB0143}" destId="{01339A4F-3D4E-4BE4-897A-852105759BC3}" srcOrd="0" destOrd="0" presId="urn:microsoft.com/office/officeart/2005/8/layout/orgChart1"/>
    <dgm:cxn modelId="{635F3357-FF7D-40D8-BFCD-84CACE3216FB}" srcId="{6503983A-465A-47CF-BBC8-72A52F945075}" destId="{852F558E-37AB-47AF-81FE-2BC437B32925}" srcOrd="2" destOrd="0" parTransId="{3F7545AF-6B28-4847-9F8E-81EAA39C41B5}" sibTransId="{4947D9D7-D0AE-4C4B-8207-D5B6640E8B65}"/>
    <dgm:cxn modelId="{0909EF59-DDC2-494E-8059-E5E4F9B16A4B}" type="presOf" srcId="{3F7545AF-6B28-4847-9F8E-81EAA39C41B5}" destId="{88C773FF-F1BE-4BFD-8F8D-4B9B553A9321}" srcOrd="0" destOrd="0" presId="urn:microsoft.com/office/officeart/2005/8/layout/orgChart1"/>
    <dgm:cxn modelId="{3C6115A7-EABC-4DF5-9535-2FDA4DFA40B7}" type="presOf" srcId="{88E98292-1844-4BA3-92BD-2170962F4F63}" destId="{9CF24155-31DA-40D2-97ED-B1C4C7BAC032}" srcOrd="0" destOrd="0" presId="urn:microsoft.com/office/officeart/2005/8/layout/orgChart1"/>
    <dgm:cxn modelId="{205BFEBF-E2C3-4D9C-B8EE-BEEC549667D5}" type="presOf" srcId="{8BF5A5CE-6205-480A-8929-A5763B9CF73B}" destId="{AF8B3210-6E4B-47D0-BF46-B6CF619DF97E}" srcOrd="0" destOrd="0" presId="urn:microsoft.com/office/officeart/2005/8/layout/orgChart1"/>
    <dgm:cxn modelId="{3899A5C5-21FD-4228-8524-CCA4796CFF2A}" srcId="{6503983A-465A-47CF-BBC8-72A52F945075}" destId="{FF060893-89AD-4EE0-B45F-F59B06A12F3E}" srcOrd="3" destOrd="0" parTransId="{73A51004-7B66-4CE6-A849-1E00323C16C1}" sibTransId="{B31D72C7-34AC-4353-B791-5C8893EFBE37}"/>
    <dgm:cxn modelId="{F29E3ECE-C503-496A-ADF7-2AAF71D36B26}" srcId="{6503983A-465A-47CF-BBC8-72A52F945075}" destId="{1A5D98EC-D1FE-42DF-A037-B08A1A7CFF2E}" srcOrd="1" destOrd="0" parTransId="{490CE1AC-A47C-46D7-A618-3191F817A4D2}" sibTransId="{E0A448E3-FF3C-42A1-9A8E-F8D7B5ED5F55}"/>
    <dgm:cxn modelId="{C79FE8D3-64C6-48D1-8D7A-CFB89AEFBE9A}" type="presOf" srcId="{852F558E-37AB-47AF-81FE-2BC437B32925}" destId="{D77A9C24-2B7F-4881-84F2-819FA245B27D}" srcOrd="0" destOrd="0" presId="urn:microsoft.com/office/officeart/2005/8/layout/orgChart1"/>
    <dgm:cxn modelId="{BBB7F3D3-49FA-4DC8-B95C-E8C406F657F8}" type="presOf" srcId="{1A5D98EC-D1FE-42DF-A037-B08A1A7CFF2E}" destId="{37BFDBB1-F837-4B16-8040-ED2E83412287}" srcOrd="0" destOrd="0" presId="urn:microsoft.com/office/officeart/2005/8/layout/orgChart1"/>
    <dgm:cxn modelId="{B93A96D9-40F2-4ABD-9BC6-DB2680C9336E}" type="presOf" srcId="{6503983A-465A-47CF-BBC8-72A52F945075}" destId="{D862DAA5-5E06-4108-8120-0ABD75015C58}" srcOrd="1" destOrd="0" presId="urn:microsoft.com/office/officeart/2005/8/layout/orgChart1"/>
    <dgm:cxn modelId="{8CE21CE9-8127-4C76-B87B-F13FF8E838E9}" type="presOf" srcId="{88E98292-1844-4BA3-92BD-2170962F4F63}" destId="{C82343D2-9DCB-4824-9928-0E4207510E10}" srcOrd="1" destOrd="0" presId="urn:microsoft.com/office/officeart/2005/8/layout/orgChart1"/>
    <dgm:cxn modelId="{591A4DFA-E24D-489C-ACD0-AB5C540B9B10}" type="presOf" srcId="{490CE1AC-A47C-46D7-A618-3191F817A4D2}" destId="{76078F1E-2635-4E7C-A02A-7A5F17159D44}" srcOrd="0" destOrd="0" presId="urn:microsoft.com/office/officeart/2005/8/layout/orgChart1"/>
    <dgm:cxn modelId="{1028D9FA-1414-4977-BAE7-ED95E1BD9752}" type="presOf" srcId="{73A51004-7B66-4CE6-A849-1E00323C16C1}" destId="{2F11B7C4-3DC6-49EB-8065-87DD24B552C5}" srcOrd="0" destOrd="0" presId="urn:microsoft.com/office/officeart/2005/8/layout/orgChart1"/>
    <dgm:cxn modelId="{D52D7DFC-769C-477D-9785-72DA0A09A2E0}" type="presOf" srcId="{FF060893-89AD-4EE0-B45F-F59B06A12F3E}" destId="{B4A24164-EFE5-4AA8-A3A6-A0D767E4DB8B}" srcOrd="0" destOrd="0" presId="urn:microsoft.com/office/officeart/2005/8/layout/orgChart1"/>
    <dgm:cxn modelId="{0CED0B1D-609E-4558-AE54-8073D0DF8C8E}" type="presParOf" srcId="{AF8B3210-6E4B-47D0-BF46-B6CF619DF97E}" destId="{6BD3F7FB-0E73-43A6-A2E3-C20F0A9E303A}" srcOrd="0" destOrd="0" presId="urn:microsoft.com/office/officeart/2005/8/layout/orgChart1"/>
    <dgm:cxn modelId="{8AADE89C-0894-4295-AD66-6B07CEBD61E5}" type="presParOf" srcId="{6BD3F7FB-0E73-43A6-A2E3-C20F0A9E303A}" destId="{17DCC72E-27FD-4E14-B3ED-509F3F627E92}" srcOrd="0" destOrd="0" presId="urn:microsoft.com/office/officeart/2005/8/layout/orgChart1"/>
    <dgm:cxn modelId="{CA8ED551-CE08-45F5-91E4-CBD5D3BF0D2B}" type="presParOf" srcId="{17DCC72E-27FD-4E14-B3ED-509F3F627E92}" destId="{21E0B981-131F-4EB6-B94C-3B5ECA07B7A9}" srcOrd="0" destOrd="0" presId="urn:microsoft.com/office/officeart/2005/8/layout/orgChart1"/>
    <dgm:cxn modelId="{E096A57A-6D93-4E59-9320-4A625EEE454B}" type="presParOf" srcId="{17DCC72E-27FD-4E14-B3ED-509F3F627E92}" destId="{D862DAA5-5E06-4108-8120-0ABD75015C58}" srcOrd="1" destOrd="0" presId="urn:microsoft.com/office/officeart/2005/8/layout/orgChart1"/>
    <dgm:cxn modelId="{8F929D4C-C4F6-4E65-B27B-1EF17B88E6B0}" type="presParOf" srcId="{6BD3F7FB-0E73-43A6-A2E3-C20F0A9E303A}" destId="{E1599ECB-6E14-42C0-BF09-7BDBF3B2F12A}" srcOrd="1" destOrd="0" presId="urn:microsoft.com/office/officeart/2005/8/layout/orgChart1"/>
    <dgm:cxn modelId="{760C7937-9320-44B8-BBC6-D966AB069F90}" type="presParOf" srcId="{E1599ECB-6E14-42C0-BF09-7BDBF3B2F12A}" destId="{01339A4F-3D4E-4BE4-897A-852105759BC3}" srcOrd="0" destOrd="0" presId="urn:microsoft.com/office/officeart/2005/8/layout/orgChart1"/>
    <dgm:cxn modelId="{0EC2C385-36AA-4A22-9D7F-F6F084E59BD2}" type="presParOf" srcId="{E1599ECB-6E14-42C0-BF09-7BDBF3B2F12A}" destId="{AA4A4898-BA54-4CCD-880E-82B9EBF06F68}" srcOrd="1" destOrd="0" presId="urn:microsoft.com/office/officeart/2005/8/layout/orgChart1"/>
    <dgm:cxn modelId="{CAA34B87-E0AE-464C-80E1-030AF640F55C}" type="presParOf" srcId="{AA4A4898-BA54-4CCD-880E-82B9EBF06F68}" destId="{26813AF4-6D67-4D74-A4A3-4D605D5ED5CC}" srcOrd="0" destOrd="0" presId="urn:microsoft.com/office/officeart/2005/8/layout/orgChart1"/>
    <dgm:cxn modelId="{4B8FC089-7195-4962-9F65-1E93044A19F1}" type="presParOf" srcId="{26813AF4-6D67-4D74-A4A3-4D605D5ED5CC}" destId="{9CF24155-31DA-40D2-97ED-B1C4C7BAC032}" srcOrd="0" destOrd="0" presId="urn:microsoft.com/office/officeart/2005/8/layout/orgChart1"/>
    <dgm:cxn modelId="{E1A15C3A-221D-48DD-9EA7-EB44053F08A3}" type="presParOf" srcId="{26813AF4-6D67-4D74-A4A3-4D605D5ED5CC}" destId="{C82343D2-9DCB-4824-9928-0E4207510E10}" srcOrd="1" destOrd="0" presId="urn:microsoft.com/office/officeart/2005/8/layout/orgChart1"/>
    <dgm:cxn modelId="{41DD7C61-745C-4FD6-A497-7CEEC8EEBE4D}" type="presParOf" srcId="{AA4A4898-BA54-4CCD-880E-82B9EBF06F68}" destId="{8980C2BB-42E1-4F9F-A913-BC053B2C0B68}" srcOrd="1" destOrd="0" presId="urn:microsoft.com/office/officeart/2005/8/layout/orgChart1"/>
    <dgm:cxn modelId="{D78AAF2E-39A4-4B06-B6A2-08FB22D7F12B}" type="presParOf" srcId="{AA4A4898-BA54-4CCD-880E-82B9EBF06F68}" destId="{DAA186F2-C5F5-441E-A31B-1C1157895E08}" srcOrd="2" destOrd="0" presId="urn:microsoft.com/office/officeart/2005/8/layout/orgChart1"/>
    <dgm:cxn modelId="{3D0B64B5-1D27-421F-B8B2-7483D560A009}" type="presParOf" srcId="{E1599ECB-6E14-42C0-BF09-7BDBF3B2F12A}" destId="{76078F1E-2635-4E7C-A02A-7A5F17159D44}" srcOrd="2" destOrd="0" presId="urn:microsoft.com/office/officeart/2005/8/layout/orgChart1"/>
    <dgm:cxn modelId="{4AEC4765-C8D9-4764-B23C-B46F19A471B4}" type="presParOf" srcId="{E1599ECB-6E14-42C0-BF09-7BDBF3B2F12A}" destId="{CCFC1844-52A9-4099-AFE7-B7D6E41FFA79}" srcOrd="3" destOrd="0" presId="urn:microsoft.com/office/officeart/2005/8/layout/orgChart1"/>
    <dgm:cxn modelId="{AB365AF8-B5DA-499D-B2D5-3157D967E599}" type="presParOf" srcId="{CCFC1844-52A9-4099-AFE7-B7D6E41FFA79}" destId="{A5E3B0EE-9848-4C6C-9E30-3723DB1BB07A}" srcOrd="0" destOrd="0" presId="urn:microsoft.com/office/officeart/2005/8/layout/orgChart1"/>
    <dgm:cxn modelId="{8C92531D-2181-4072-9777-2140B4A6A1A2}" type="presParOf" srcId="{A5E3B0EE-9848-4C6C-9E30-3723DB1BB07A}" destId="{37BFDBB1-F837-4B16-8040-ED2E83412287}" srcOrd="0" destOrd="0" presId="urn:microsoft.com/office/officeart/2005/8/layout/orgChart1"/>
    <dgm:cxn modelId="{011827F2-4920-4F89-8675-0C45B1252274}" type="presParOf" srcId="{A5E3B0EE-9848-4C6C-9E30-3723DB1BB07A}" destId="{743E4F6D-1998-481D-8B6C-17A6ED50E4D9}" srcOrd="1" destOrd="0" presId="urn:microsoft.com/office/officeart/2005/8/layout/orgChart1"/>
    <dgm:cxn modelId="{24C89F42-8D8B-49E7-A12D-7DCB0FB270D5}" type="presParOf" srcId="{CCFC1844-52A9-4099-AFE7-B7D6E41FFA79}" destId="{38A252C8-EA8B-4F51-AEE3-7A4EB9673786}" srcOrd="1" destOrd="0" presId="urn:microsoft.com/office/officeart/2005/8/layout/orgChart1"/>
    <dgm:cxn modelId="{9CA976DB-6319-450A-B905-ABCA25A2E41D}" type="presParOf" srcId="{CCFC1844-52A9-4099-AFE7-B7D6E41FFA79}" destId="{0F2BC2F4-D55A-4CFB-8825-A0362DA47C85}" srcOrd="2" destOrd="0" presId="urn:microsoft.com/office/officeart/2005/8/layout/orgChart1"/>
    <dgm:cxn modelId="{3477EC02-2B7E-4A5E-BCEA-A774E5EAD013}" type="presParOf" srcId="{E1599ECB-6E14-42C0-BF09-7BDBF3B2F12A}" destId="{88C773FF-F1BE-4BFD-8F8D-4B9B553A9321}" srcOrd="4" destOrd="0" presId="urn:microsoft.com/office/officeart/2005/8/layout/orgChart1"/>
    <dgm:cxn modelId="{92D15219-E10D-40DA-9DCB-163731702287}" type="presParOf" srcId="{E1599ECB-6E14-42C0-BF09-7BDBF3B2F12A}" destId="{9A57F4D5-78E1-46DD-B896-0A5459871EDE}" srcOrd="5" destOrd="0" presId="urn:microsoft.com/office/officeart/2005/8/layout/orgChart1"/>
    <dgm:cxn modelId="{967679FF-0AAF-47FB-A883-5728D1EA6410}" type="presParOf" srcId="{9A57F4D5-78E1-46DD-B896-0A5459871EDE}" destId="{A39AA5DC-CE7E-4E10-A12C-88F8C8DD427F}" srcOrd="0" destOrd="0" presId="urn:microsoft.com/office/officeart/2005/8/layout/orgChart1"/>
    <dgm:cxn modelId="{77462E7A-6115-42D4-BD09-F9DA490DB95F}" type="presParOf" srcId="{A39AA5DC-CE7E-4E10-A12C-88F8C8DD427F}" destId="{D77A9C24-2B7F-4881-84F2-819FA245B27D}" srcOrd="0" destOrd="0" presId="urn:microsoft.com/office/officeart/2005/8/layout/orgChart1"/>
    <dgm:cxn modelId="{A16A6BF9-6F98-477F-B80C-63742F93E24A}" type="presParOf" srcId="{A39AA5DC-CE7E-4E10-A12C-88F8C8DD427F}" destId="{984A1AD6-67EC-4E6D-8938-D70A4F07DCB0}" srcOrd="1" destOrd="0" presId="urn:microsoft.com/office/officeart/2005/8/layout/orgChart1"/>
    <dgm:cxn modelId="{1B75C5D7-C0EF-4CEE-8309-79D83812E420}" type="presParOf" srcId="{9A57F4D5-78E1-46DD-B896-0A5459871EDE}" destId="{82B7A276-D53B-4DAE-9811-37ECAAC542A5}" srcOrd="1" destOrd="0" presId="urn:microsoft.com/office/officeart/2005/8/layout/orgChart1"/>
    <dgm:cxn modelId="{5AFCD776-898F-428F-BEC0-86AF8A2BF593}" type="presParOf" srcId="{9A57F4D5-78E1-46DD-B896-0A5459871EDE}" destId="{EC8770B5-A767-43F8-9610-2CFA756A18B9}" srcOrd="2" destOrd="0" presId="urn:microsoft.com/office/officeart/2005/8/layout/orgChart1"/>
    <dgm:cxn modelId="{F516118B-1CC6-4EDC-9135-8645C9CFFF2B}" type="presParOf" srcId="{E1599ECB-6E14-42C0-BF09-7BDBF3B2F12A}" destId="{2F11B7C4-3DC6-49EB-8065-87DD24B552C5}" srcOrd="6" destOrd="0" presId="urn:microsoft.com/office/officeart/2005/8/layout/orgChart1"/>
    <dgm:cxn modelId="{2EC20F31-DDD7-4BE8-B399-A7B7CC4D15DD}" type="presParOf" srcId="{E1599ECB-6E14-42C0-BF09-7BDBF3B2F12A}" destId="{C3167531-F9B6-42F6-9C8C-FB0315E9DE87}" srcOrd="7" destOrd="0" presId="urn:microsoft.com/office/officeart/2005/8/layout/orgChart1"/>
    <dgm:cxn modelId="{BBB1F838-B4FA-486B-9E07-1234EECB7873}" type="presParOf" srcId="{C3167531-F9B6-42F6-9C8C-FB0315E9DE87}" destId="{174FF98A-4762-4B08-A7D2-7749E3D20113}" srcOrd="0" destOrd="0" presId="urn:microsoft.com/office/officeart/2005/8/layout/orgChart1"/>
    <dgm:cxn modelId="{A0D777CB-EB13-48F2-ABA3-FB4CA7B46C5F}" type="presParOf" srcId="{174FF98A-4762-4B08-A7D2-7749E3D20113}" destId="{B4A24164-EFE5-4AA8-A3A6-A0D767E4DB8B}" srcOrd="0" destOrd="0" presId="urn:microsoft.com/office/officeart/2005/8/layout/orgChart1"/>
    <dgm:cxn modelId="{DFF0B4DC-1C1D-4182-8AEE-B662F9B5D816}" type="presParOf" srcId="{174FF98A-4762-4B08-A7D2-7749E3D20113}" destId="{9E28F350-F2E1-4EAE-A804-CB53CE515944}" srcOrd="1" destOrd="0" presId="urn:microsoft.com/office/officeart/2005/8/layout/orgChart1"/>
    <dgm:cxn modelId="{F113FD0C-FDE4-4D89-B9EC-54C1B7AAB11B}" type="presParOf" srcId="{C3167531-F9B6-42F6-9C8C-FB0315E9DE87}" destId="{1C2D977E-615A-42BB-9F5C-817AF8085A75}" srcOrd="1" destOrd="0" presId="urn:microsoft.com/office/officeart/2005/8/layout/orgChart1"/>
    <dgm:cxn modelId="{FF4B68AD-14D7-462E-84C8-81247BE31833}" type="presParOf" srcId="{C3167531-F9B6-42F6-9C8C-FB0315E9DE87}" destId="{11539047-4FC0-4CD2-A6D6-AAACC1FFA82D}" srcOrd="2" destOrd="0" presId="urn:microsoft.com/office/officeart/2005/8/layout/orgChart1"/>
    <dgm:cxn modelId="{0D6CEE3A-55DE-420E-A655-91F99215B97F}" type="presParOf" srcId="{6BD3F7FB-0E73-43A6-A2E3-C20F0A9E303A}" destId="{89C49534-7A50-47F6-9450-432342C9930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FFDCC4-D81D-4B7D-86C3-5AC3AEFA66F0}" type="doc">
      <dgm:prSet loTypeId="urn:microsoft.com/office/officeart/2005/8/layout/hList1" loCatId="list" qsTypeId="urn:microsoft.com/office/officeart/2005/8/quickstyle/simple4" qsCatId="simple" csTypeId="urn:microsoft.com/office/officeart/2005/8/colors/accent1_2" csCatId="accent1"/>
      <dgm:spPr/>
      <dgm:t>
        <a:bodyPr/>
        <a:lstStyle/>
        <a:p>
          <a:endParaRPr lang="en-US"/>
        </a:p>
      </dgm:t>
    </dgm:pt>
    <dgm:pt modelId="{EA152C48-94A1-44B4-9E06-46B9BCE734A5}">
      <dgm:prSet/>
      <dgm:spPr/>
      <dgm:t>
        <a:bodyPr/>
        <a:lstStyle/>
        <a:p>
          <a:r>
            <a:rPr lang="en-US"/>
            <a:t>Why were there no correlations? </a:t>
          </a:r>
        </a:p>
      </dgm:t>
    </dgm:pt>
    <dgm:pt modelId="{ADD1D6F0-8869-472A-B206-158BC33D5EED}" type="parTrans" cxnId="{19E8F316-6403-4BBB-AF14-E6AC1062BD46}">
      <dgm:prSet/>
      <dgm:spPr/>
      <dgm:t>
        <a:bodyPr/>
        <a:lstStyle/>
        <a:p>
          <a:endParaRPr lang="en-US"/>
        </a:p>
      </dgm:t>
    </dgm:pt>
    <dgm:pt modelId="{227B84B1-7286-4691-B7F7-9A2D1FCC91F1}" type="sibTrans" cxnId="{19E8F316-6403-4BBB-AF14-E6AC1062BD46}">
      <dgm:prSet/>
      <dgm:spPr/>
      <dgm:t>
        <a:bodyPr/>
        <a:lstStyle/>
        <a:p>
          <a:endParaRPr lang="en-US"/>
        </a:p>
      </dgm:t>
    </dgm:pt>
    <dgm:pt modelId="{D68242D6-0C6B-43CE-AB50-52AC04F63B17}">
      <dgm:prSet/>
      <dgm:spPr/>
      <dgm:t>
        <a:bodyPr/>
        <a:lstStyle/>
        <a:p>
          <a:pPr>
            <a:buFont typeface="Wingdings" panose="05000000000000000000" pitchFamily="2" charset="2"/>
            <a:buChar char="§"/>
          </a:pPr>
          <a:r>
            <a:rPr lang="en-US" dirty="0"/>
            <a:t>Population size </a:t>
          </a:r>
        </a:p>
      </dgm:t>
    </dgm:pt>
    <dgm:pt modelId="{D17F5166-DA76-4FEB-8B82-A82A13CA0194}" type="parTrans" cxnId="{9C0A38C2-958F-460E-A77C-F1D07029418B}">
      <dgm:prSet/>
      <dgm:spPr/>
      <dgm:t>
        <a:bodyPr/>
        <a:lstStyle/>
        <a:p>
          <a:endParaRPr lang="en-US"/>
        </a:p>
      </dgm:t>
    </dgm:pt>
    <dgm:pt modelId="{E6324CDD-D40F-413C-91FD-DD86E8573A7B}" type="sibTrans" cxnId="{9C0A38C2-958F-460E-A77C-F1D07029418B}">
      <dgm:prSet/>
      <dgm:spPr/>
      <dgm:t>
        <a:bodyPr/>
        <a:lstStyle/>
        <a:p>
          <a:endParaRPr lang="en-US"/>
        </a:p>
      </dgm:t>
    </dgm:pt>
    <dgm:pt modelId="{96945139-1E0D-4D06-8578-1989F043FCEF}">
      <dgm:prSet/>
      <dgm:spPr/>
      <dgm:t>
        <a:bodyPr/>
        <a:lstStyle/>
        <a:p>
          <a:pPr>
            <a:buFont typeface="Wingdings" panose="05000000000000000000" pitchFamily="2" charset="2"/>
            <a:buChar char="§"/>
          </a:pPr>
          <a:r>
            <a:rPr lang="en-US" dirty="0"/>
            <a:t>Demographics of participants</a:t>
          </a:r>
        </a:p>
      </dgm:t>
    </dgm:pt>
    <dgm:pt modelId="{CEAC159B-BBE6-406B-AA68-8FD3CD95E488}" type="parTrans" cxnId="{17C3D389-C3C2-49C7-A52D-F04ED0645AB1}">
      <dgm:prSet/>
      <dgm:spPr/>
      <dgm:t>
        <a:bodyPr/>
        <a:lstStyle/>
        <a:p>
          <a:endParaRPr lang="en-US"/>
        </a:p>
      </dgm:t>
    </dgm:pt>
    <dgm:pt modelId="{79F98E68-EDC1-4B2A-BDA0-920D680E5D9D}" type="sibTrans" cxnId="{17C3D389-C3C2-49C7-A52D-F04ED0645AB1}">
      <dgm:prSet/>
      <dgm:spPr/>
      <dgm:t>
        <a:bodyPr/>
        <a:lstStyle/>
        <a:p>
          <a:endParaRPr lang="en-US"/>
        </a:p>
      </dgm:t>
    </dgm:pt>
    <dgm:pt modelId="{39FE396A-CBDC-443E-AD38-C5685C10B7FF}">
      <dgm:prSet/>
      <dgm:spPr/>
      <dgm:t>
        <a:bodyPr/>
        <a:lstStyle/>
        <a:p>
          <a:pPr>
            <a:buFont typeface="Wingdings" panose="05000000000000000000" pitchFamily="2" charset="2"/>
            <a:buChar char="§"/>
          </a:pPr>
          <a:r>
            <a:rPr lang="en-US" dirty="0"/>
            <a:t>Format of online spatial ability tests </a:t>
          </a:r>
        </a:p>
      </dgm:t>
    </dgm:pt>
    <dgm:pt modelId="{85D296DD-61DB-4CED-89AC-6B19DECEA942}" type="parTrans" cxnId="{DE04AF6D-49D5-49E6-8340-239BE20FF78C}">
      <dgm:prSet/>
      <dgm:spPr/>
      <dgm:t>
        <a:bodyPr/>
        <a:lstStyle/>
        <a:p>
          <a:endParaRPr lang="en-US"/>
        </a:p>
      </dgm:t>
    </dgm:pt>
    <dgm:pt modelId="{09AB8F61-C048-4EC7-AA16-DA05A255009F}" type="sibTrans" cxnId="{DE04AF6D-49D5-49E6-8340-239BE20FF78C}">
      <dgm:prSet/>
      <dgm:spPr/>
      <dgm:t>
        <a:bodyPr/>
        <a:lstStyle/>
        <a:p>
          <a:endParaRPr lang="en-US"/>
        </a:p>
      </dgm:t>
    </dgm:pt>
    <dgm:pt modelId="{25C768C4-2D2E-449D-AF08-84C04AE2EAE4}">
      <dgm:prSet/>
      <dgm:spPr/>
      <dgm:t>
        <a:bodyPr/>
        <a:lstStyle/>
        <a:p>
          <a:r>
            <a:rPr lang="en-US"/>
            <a:t>Further study </a:t>
          </a:r>
        </a:p>
      </dgm:t>
    </dgm:pt>
    <dgm:pt modelId="{FE1C44B8-B39F-4B7F-AE28-FD469F295D55}" type="parTrans" cxnId="{B01D972B-337D-485D-854A-EB4ABB6CB5B7}">
      <dgm:prSet/>
      <dgm:spPr/>
      <dgm:t>
        <a:bodyPr/>
        <a:lstStyle/>
        <a:p>
          <a:endParaRPr lang="en-US"/>
        </a:p>
      </dgm:t>
    </dgm:pt>
    <dgm:pt modelId="{A1ECC515-6287-40FE-83C2-56CA55EBDBF4}" type="sibTrans" cxnId="{B01D972B-337D-485D-854A-EB4ABB6CB5B7}">
      <dgm:prSet/>
      <dgm:spPr/>
      <dgm:t>
        <a:bodyPr/>
        <a:lstStyle/>
        <a:p>
          <a:endParaRPr lang="en-US"/>
        </a:p>
      </dgm:t>
    </dgm:pt>
    <dgm:pt modelId="{B9B37CAE-BE31-428D-BC96-51C05A893702}">
      <dgm:prSet/>
      <dgm:spPr/>
      <dgm:t>
        <a:bodyPr/>
        <a:lstStyle/>
        <a:p>
          <a:pPr>
            <a:buFont typeface="Wingdings" panose="05000000000000000000" pitchFamily="2" charset="2"/>
            <a:buChar char="§"/>
          </a:pPr>
          <a:r>
            <a:rPr lang="en-US" dirty="0"/>
            <a:t>Increase population size </a:t>
          </a:r>
        </a:p>
      </dgm:t>
    </dgm:pt>
    <dgm:pt modelId="{1FB1FA47-D0F8-4F3E-A74F-BA4D05AE865E}" type="parTrans" cxnId="{6B023269-487D-4D61-91DE-D1886D7B3E5B}">
      <dgm:prSet/>
      <dgm:spPr/>
      <dgm:t>
        <a:bodyPr/>
        <a:lstStyle/>
        <a:p>
          <a:endParaRPr lang="en-US"/>
        </a:p>
      </dgm:t>
    </dgm:pt>
    <dgm:pt modelId="{DF5560E5-823C-4F06-B50D-3B46D3B6034F}" type="sibTrans" cxnId="{6B023269-487D-4D61-91DE-D1886D7B3E5B}">
      <dgm:prSet/>
      <dgm:spPr/>
      <dgm:t>
        <a:bodyPr/>
        <a:lstStyle/>
        <a:p>
          <a:endParaRPr lang="en-US"/>
        </a:p>
      </dgm:t>
    </dgm:pt>
    <dgm:pt modelId="{3CD34596-5651-4CE1-B00F-689E2D896AD9}">
      <dgm:prSet/>
      <dgm:spPr/>
      <dgm:t>
        <a:bodyPr/>
        <a:lstStyle/>
        <a:p>
          <a:pPr>
            <a:buFont typeface="Wingdings" panose="05000000000000000000" pitchFamily="2" charset="2"/>
            <a:buChar char="§"/>
          </a:pPr>
          <a:r>
            <a:rPr lang="en-US" dirty="0"/>
            <a:t>Includes more minorities </a:t>
          </a:r>
        </a:p>
      </dgm:t>
    </dgm:pt>
    <dgm:pt modelId="{6B9DC086-380A-4C58-8531-F024553E78EC}" type="parTrans" cxnId="{87839654-5CCD-4904-9883-AB1E85D213D2}">
      <dgm:prSet/>
      <dgm:spPr/>
      <dgm:t>
        <a:bodyPr/>
        <a:lstStyle/>
        <a:p>
          <a:endParaRPr lang="en-US"/>
        </a:p>
      </dgm:t>
    </dgm:pt>
    <dgm:pt modelId="{5C679444-35BA-4C1A-B4EE-63039944E76E}" type="sibTrans" cxnId="{87839654-5CCD-4904-9883-AB1E85D213D2}">
      <dgm:prSet/>
      <dgm:spPr/>
      <dgm:t>
        <a:bodyPr/>
        <a:lstStyle/>
        <a:p>
          <a:endParaRPr lang="en-US"/>
        </a:p>
      </dgm:t>
    </dgm:pt>
    <dgm:pt modelId="{65E52CBF-FDFC-4A2F-80E4-801F4CF2DBA2}">
      <dgm:prSet/>
      <dgm:spPr/>
      <dgm:t>
        <a:bodyPr/>
        <a:lstStyle/>
        <a:p>
          <a:pPr>
            <a:buFont typeface="Wingdings" panose="05000000000000000000" pitchFamily="2" charset="2"/>
            <a:buChar char="§"/>
          </a:pPr>
          <a:r>
            <a:rPr lang="en-US" dirty="0"/>
            <a:t>Change the format of the tasks </a:t>
          </a:r>
        </a:p>
      </dgm:t>
    </dgm:pt>
    <dgm:pt modelId="{C2FF67DD-2CFE-4F99-83F7-E79F28ADCE03}" type="parTrans" cxnId="{9A6B2BD1-3592-4E65-81EE-C0F40A4BB54E}">
      <dgm:prSet/>
      <dgm:spPr/>
      <dgm:t>
        <a:bodyPr/>
        <a:lstStyle/>
        <a:p>
          <a:endParaRPr lang="en-US"/>
        </a:p>
      </dgm:t>
    </dgm:pt>
    <dgm:pt modelId="{93398593-1C77-48D9-B452-F3E625675655}" type="sibTrans" cxnId="{9A6B2BD1-3592-4E65-81EE-C0F40A4BB54E}">
      <dgm:prSet/>
      <dgm:spPr/>
      <dgm:t>
        <a:bodyPr/>
        <a:lstStyle/>
        <a:p>
          <a:endParaRPr lang="en-US"/>
        </a:p>
      </dgm:t>
    </dgm:pt>
    <dgm:pt modelId="{2D4A93B9-907B-4015-8D6B-A54FC4762964}">
      <dgm:prSet/>
      <dgm:spPr/>
      <dgm:t>
        <a:bodyPr/>
        <a:lstStyle/>
        <a:p>
          <a:pPr>
            <a:buFont typeface="Wingdings" panose="05000000000000000000" pitchFamily="2" charset="2"/>
            <a:buChar char="§"/>
          </a:pPr>
          <a:r>
            <a:rPr lang="en-US" dirty="0"/>
            <a:t>In-person administration </a:t>
          </a:r>
        </a:p>
      </dgm:t>
    </dgm:pt>
    <dgm:pt modelId="{B11EFAEA-292A-45B1-8EFE-5CC74AE304FA}" type="parTrans" cxnId="{AF3D2966-2709-4809-A964-FD60A8652DBA}">
      <dgm:prSet/>
      <dgm:spPr/>
      <dgm:t>
        <a:bodyPr/>
        <a:lstStyle/>
        <a:p>
          <a:endParaRPr lang="en-US"/>
        </a:p>
      </dgm:t>
    </dgm:pt>
    <dgm:pt modelId="{B15A9991-EDF0-40CC-9E67-C8EB3EF211AC}" type="sibTrans" cxnId="{AF3D2966-2709-4809-A964-FD60A8652DBA}">
      <dgm:prSet/>
      <dgm:spPr/>
      <dgm:t>
        <a:bodyPr/>
        <a:lstStyle/>
        <a:p>
          <a:endParaRPr lang="en-US"/>
        </a:p>
      </dgm:t>
    </dgm:pt>
    <dgm:pt modelId="{DAD1CF86-1723-44E4-8EBA-5BF688E3198C}" type="pres">
      <dgm:prSet presAssocID="{F8FFDCC4-D81D-4B7D-86C3-5AC3AEFA66F0}" presName="Name0" presStyleCnt="0">
        <dgm:presLayoutVars>
          <dgm:dir/>
          <dgm:animLvl val="lvl"/>
          <dgm:resizeHandles val="exact"/>
        </dgm:presLayoutVars>
      </dgm:prSet>
      <dgm:spPr/>
    </dgm:pt>
    <dgm:pt modelId="{790342D7-CF87-4687-8272-B0AC632A8717}" type="pres">
      <dgm:prSet presAssocID="{EA152C48-94A1-44B4-9E06-46B9BCE734A5}" presName="composite" presStyleCnt="0"/>
      <dgm:spPr/>
    </dgm:pt>
    <dgm:pt modelId="{5705FAC1-D7B1-48D8-AAB9-3143AEA51551}" type="pres">
      <dgm:prSet presAssocID="{EA152C48-94A1-44B4-9E06-46B9BCE734A5}" presName="parTx" presStyleLbl="alignNode1" presStyleIdx="0" presStyleCnt="2">
        <dgm:presLayoutVars>
          <dgm:chMax val="0"/>
          <dgm:chPref val="0"/>
          <dgm:bulletEnabled val="1"/>
        </dgm:presLayoutVars>
      </dgm:prSet>
      <dgm:spPr/>
    </dgm:pt>
    <dgm:pt modelId="{1F077034-8EBF-48EE-8C12-D79AE4CEBB0F}" type="pres">
      <dgm:prSet presAssocID="{EA152C48-94A1-44B4-9E06-46B9BCE734A5}" presName="desTx" presStyleLbl="alignAccFollowNode1" presStyleIdx="0" presStyleCnt="2">
        <dgm:presLayoutVars>
          <dgm:bulletEnabled val="1"/>
        </dgm:presLayoutVars>
      </dgm:prSet>
      <dgm:spPr/>
    </dgm:pt>
    <dgm:pt modelId="{B1FDF5A2-1007-41D9-9523-031BC158B0A0}" type="pres">
      <dgm:prSet presAssocID="{227B84B1-7286-4691-B7F7-9A2D1FCC91F1}" presName="space" presStyleCnt="0"/>
      <dgm:spPr/>
    </dgm:pt>
    <dgm:pt modelId="{CBAA6768-A5DF-40DD-805B-48CB2EA69910}" type="pres">
      <dgm:prSet presAssocID="{25C768C4-2D2E-449D-AF08-84C04AE2EAE4}" presName="composite" presStyleCnt="0"/>
      <dgm:spPr/>
    </dgm:pt>
    <dgm:pt modelId="{EA9B5B0D-B063-485B-8360-76CB858D38CF}" type="pres">
      <dgm:prSet presAssocID="{25C768C4-2D2E-449D-AF08-84C04AE2EAE4}" presName="parTx" presStyleLbl="alignNode1" presStyleIdx="1" presStyleCnt="2">
        <dgm:presLayoutVars>
          <dgm:chMax val="0"/>
          <dgm:chPref val="0"/>
          <dgm:bulletEnabled val="1"/>
        </dgm:presLayoutVars>
      </dgm:prSet>
      <dgm:spPr/>
    </dgm:pt>
    <dgm:pt modelId="{7C3C3A6C-23FD-4902-9D9C-DEBBAE827442}" type="pres">
      <dgm:prSet presAssocID="{25C768C4-2D2E-449D-AF08-84C04AE2EAE4}" presName="desTx" presStyleLbl="alignAccFollowNode1" presStyleIdx="1" presStyleCnt="2">
        <dgm:presLayoutVars>
          <dgm:bulletEnabled val="1"/>
        </dgm:presLayoutVars>
      </dgm:prSet>
      <dgm:spPr/>
    </dgm:pt>
  </dgm:ptLst>
  <dgm:cxnLst>
    <dgm:cxn modelId="{19E8F316-6403-4BBB-AF14-E6AC1062BD46}" srcId="{F8FFDCC4-D81D-4B7D-86C3-5AC3AEFA66F0}" destId="{EA152C48-94A1-44B4-9E06-46B9BCE734A5}" srcOrd="0" destOrd="0" parTransId="{ADD1D6F0-8869-472A-B206-158BC33D5EED}" sibTransId="{227B84B1-7286-4691-B7F7-9A2D1FCC91F1}"/>
    <dgm:cxn modelId="{8A87A81A-79EB-453A-95CB-E75037F25B60}" type="presOf" srcId="{EA152C48-94A1-44B4-9E06-46B9BCE734A5}" destId="{5705FAC1-D7B1-48D8-AAB9-3143AEA51551}" srcOrd="0" destOrd="0" presId="urn:microsoft.com/office/officeart/2005/8/layout/hList1"/>
    <dgm:cxn modelId="{F286471C-CDB8-41F6-9A2C-7423DDC20DD1}" type="presOf" srcId="{2D4A93B9-907B-4015-8D6B-A54FC4762964}" destId="{7C3C3A6C-23FD-4902-9D9C-DEBBAE827442}" srcOrd="0" destOrd="3" presId="urn:microsoft.com/office/officeart/2005/8/layout/hList1"/>
    <dgm:cxn modelId="{B01D972B-337D-485D-854A-EB4ABB6CB5B7}" srcId="{F8FFDCC4-D81D-4B7D-86C3-5AC3AEFA66F0}" destId="{25C768C4-2D2E-449D-AF08-84C04AE2EAE4}" srcOrd="1" destOrd="0" parTransId="{FE1C44B8-B39F-4B7F-AE28-FD469F295D55}" sibTransId="{A1ECC515-6287-40FE-83C2-56CA55EBDBF4}"/>
    <dgm:cxn modelId="{AF3D2966-2709-4809-A964-FD60A8652DBA}" srcId="{65E52CBF-FDFC-4A2F-80E4-801F4CF2DBA2}" destId="{2D4A93B9-907B-4015-8D6B-A54FC4762964}" srcOrd="0" destOrd="0" parTransId="{B11EFAEA-292A-45B1-8EFE-5CC74AE304FA}" sibTransId="{B15A9991-EDF0-40CC-9E67-C8EB3EF211AC}"/>
    <dgm:cxn modelId="{6B023269-487D-4D61-91DE-D1886D7B3E5B}" srcId="{25C768C4-2D2E-449D-AF08-84C04AE2EAE4}" destId="{B9B37CAE-BE31-428D-BC96-51C05A893702}" srcOrd="0" destOrd="0" parTransId="{1FB1FA47-D0F8-4F3E-A74F-BA4D05AE865E}" sibTransId="{DF5560E5-823C-4F06-B50D-3B46D3B6034F}"/>
    <dgm:cxn modelId="{C66AA34A-C807-47A1-81DC-BD2C318D33FB}" type="presOf" srcId="{D68242D6-0C6B-43CE-AB50-52AC04F63B17}" destId="{1F077034-8EBF-48EE-8C12-D79AE4CEBB0F}" srcOrd="0" destOrd="0" presId="urn:microsoft.com/office/officeart/2005/8/layout/hList1"/>
    <dgm:cxn modelId="{DE04AF6D-49D5-49E6-8340-239BE20FF78C}" srcId="{EA152C48-94A1-44B4-9E06-46B9BCE734A5}" destId="{39FE396A-CBDC-443E-AD38-C5685C10B7FF}" srcOrd="2" destOrd="0" parTransId="{85D296DD-61DB-4CED-89AC-6B19DECEA942}" sibTransId="{09AB8F61-C048-4EC7-AA16-DA05A255009F}"/>
    <dgm:cxn modelId="{689A7772-4252-44F2-A318-5DBCD2BA6BD0}" type="presOf" srcId="{96945139-1E0D-4D06-8578-1989F043FCEF}" destId="{1F077034-8EBF-48EE-8C12-D79AE4CEBB0F}" srcOrd="0" destOrd="1" presId="urn:microsoft.com/office/officeart/2005/8/layout/hList1"/>
    <dgm:cxn modelId="{87839654-5CCD-4904-9883-AB1E85D213D2}" srcId="{B9B37CAE-BE31-428D-BC96-51C05A893702}" destId="{3CD34596-5651-4CE1-B00F-689E2D896AD9}" srcOrd="0" destOrd="0" parTransId="{6B9DC086-380A-4C58-8531-F024553E78EC}" sibTransId="{5C679444-35BA-4C1A-B4EE-63039944E76E}"/>
    <dgm:cxn modelId="{624EB17F-349C-406E-8780-6894E7559B07}" type="presOf" srcId="{B9B37CAE-BE31-428D-BC96-51C05A893702}" destId="{7C3C3A6C-23FD-4902-9D9C-DEBBAE827442}" srcOrd="0" destOrd="0" presId="urn:microsoft.com/office/officeart/2005/8/layout/hList1"/>
    <dgm:cxn modelId="{17C3D389-C3C2-49C7-A52D-F04ED0645AB1}" srcId="{EA152C48-94A1-44B4-9E06-46B9BCE734A5}" destId="{96945139-1E0D-4D06-8578-1989F043FCEF}" srcOrd="1" destOrd="0" parTransId="{CEAC159B-BBE6-406B-AA68-8FD3CD95E488}" sibTransId="{79F98E68-EDC1-4B2A-BDA0-920D680E5D9D}"/>
    <dgm:cxn modelId="{98990C8C-0A0D-47E0-9CFB-607B65FE3E96}" type="presOf" srcId="{25C768C4-2D2E-449D-AF08-84C04AE2EAE4}" destId="{EA9B5B0D-B063-485B-8360-76CB858D38CF}" srcOrd="0" destOrd="0" presId="urn:microsoft.com/office/officeart/2005/8/layout/hList1"/>
    <dgm:cxn modelId="{BDD89794-86F0-4EF9-A99C-CA9786B876CF}" type="presOf" srcId="{3CD34596-5651-4CE1-B00F-689E2D896AD9}" destId="{7C3C3A6C-23FD-4902-9D9C-DEBBAE827442}" srcOrd="0" destOrd="1" presId="urn:microsoft.com/office/officeart/2005/8/layout/hList1"/>
    <dgm:cxn modelId="{9C0A38C2-958F-460E-A77C-F1D07029418B}" srcId="{EA152C48-94A1-44B4-9E06-46B9BCE734A5}" destId="{D68242D6-0C6B-43CE-AB50-52AC04F63B17}" srcOrd="0" destOrd="0" parTransId="{D17F5166-DA76-4FEB-8B82-A82A13CA0194}" sibTransId="{E6324CDD-D40F-413C-91FD-DD86E8573A7B}"/>
    <dgm:cxn modelId="{9A6B2BD1-3592-4E65-81EE-C0F40A4BB54E}" srcId="{25C768C4-2D2E-449D-AF08-84C04AE2EAE4}" destId="{65E52CBF-FDFC-4A2F-80E4-801F4CF2DBA2}" srcOrd="1" destOrd="0" parTransId="{C2FF67DD-2CFE-4F99-83F7-E79F28ADCE03}" sibTransId="{93398593-1C77-48D9-B452-F3E625675655}"/>
    <dgm:cxn modelId="{8D14CFDE-6987-47C5-951A-3DCCA4089378}" type="presOf" srcId="{39FE396A-CBDC-443E-AD38-C5685C10B7FF}" destId="{1F077034-8EBF-48EE-8C12-D79AE4CEBB0F}" srcOrd="0" destOrd="2" presId="urn:microsoft.com/office/officeart/2005/8/layout/hList1"/>
    <dgm:cxn modelId="{1EB841E5-07C2-454A-A13D-67C3A6B1E311}" type="presOf" srcId="{F8FFDCC4-D81D-4B7D-86C3-5AC3AEFA66F0}" destId="{DAD1CF86-1723-44E4-8EBA-5BF688E3198C}" srcOrd="0" destOrd="0" presId="urn:microsoft.com/office/officeart/2005/8/layout/hList1"/>
    <dgm:cxn modelId="{82D4A5F5-2A77-4CED-8520-EB2F14B7C22D}" type="presOf" srcId="{65E52CBF-FDFC-4A2F-80E4-801F4CF2DBA2}" destId="{7C3C3A6C-23FD-4902-9D9C-DEBBAE827442}" srcOrd="0" destOrd="2" presId="urn:microsoft.com/office/officeart/2005/8/layout/hList1"/>
    <dgm:cxn modelId="{BC7D590F-4E8C-468A-837B-B3542C58FDE9}" type="presParOf" srcId="{DAD1CF86-1723-44E4-8EBA-5BF688E3198C}" destId="{790342D7-CF87-4687-8272-B0AC632A8717}" srcOrd="0" destOrd="0" presId="urn:microsoft.com/office/officeart/2005/8/layout/hList1"/>
    <dgm:cxn modelId="{7B2925FF-EF6C-4590-8470-9971EBA45CD3}" type="presParOf" srcId="{790342D7-CF87-4687-8272-B0AC632A8717}" destId="{5705FAC1-D7B1-48D8-AAB9-3143AEA51551}" srcOrd="0" destOrd="0" presId="urn:microsoft.com/office/officeart/2005/8/layout/hList1"/>
    <dgm:cxn modelId="{2BEB696F-FD2E-401E-A44F-26AF1F0160A1}" type="presParOf" srcId="{790342D7-CF87-4687-8272-B0AC632A8717}" destId="{1F077034-8EBF-48EE-8C12-D79AE4CEBB0F}" srcOrd="1" destOrd="0" presId="urn:microsoft.com/office/officeart/2005/8/layout/hList1"/>
    <dgm:cxn modelId="{7C42A0F7-7D27-4D21-A2F0-85752E9CEFBB}" type="presParOf" srcId="{DAD1CF86-1723-44E4-8EBA-5BF688E3198C}" destId="{B1FDF5A2-1007-41D9-9523-031BC158B0A0}" srcOrd="1" destOrd="0" presId="urn:microsoft.com/office/officeart/2005/8/layout/hList1"/>
    <dgm:cxn modelId="{82CDAB92-708C-4A39-8473-2BC84F96401B}" type="presParOf" srcId="{DAD1CF86-1723-44E4-8EBA-5BF688E3198C}" destId="{CBAA6768-A5DF-40DD-805B-48CB2EA69910}" srcOrd="2" destOrd="0" presId="urn:microsoft.com/office/officeart/2005/8/layout/hList1"/>
    <dgm:cxn modelId="{4678C9F7-FAA0-4681-8454-B22DFF0D2958}" type="presParOf" srcId="{CBAA6768-A5DF-40DD-805B-48CB2EA69910}" destId="{EA9B5B0D-B063-485B-8360-76CB858D38CF}" srcOrd="0" destOrd="0" presId="urn:microsoft.com/office/officeart/2005/8/layout/hList1"/>
    <dgm:cxn modelId="{0DB707D4-E4E1-4F7D-8276-A0F48FDFBFBD}" type="presParOf" srcId="{CBAA6768-A5DF-40DD-805B-48CB2EA69910}" destId="{7C3C3A6C-23FD-4902-9D9C-DEBBAE82744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DC0DFA-9556-4065-85F8-CCE4CA064129}">
      <dsp:nvSpPr>
        <dsp:cNvPr id="0" name=""/>
        <dsp:cNvSpPr/>
      </dsp:nvSpPr>
      <dsp:spPr>
        <a:xfrm>
          <a:off x="1417" y="640435"/>
          <a:ext cx="2831742" cy="113269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en-US" sz="1900" kern="1200"/>
            <a:t>Sex Differences in Spatial Abilities</a:t>
          </a:r>
        </a:p>
      </dsp:txBody>
      <dsp:txXfrm>
        <a:off x="567765" y="640435"/>
        <a:ext cx="1699046" cy="1132696"/>
      </dsp:txXfrm>
    </dsp:sp>
    <dsp:sp modelId="{CC9D488B-DF69-4B49-9D6A-326F7EBDDB7C}">
      <dsp:nvSpPr>
        <dsp:cNvPr id="0" name=""/>
        <dsp:cNvSpPr/>
      </dsp:nvSpPr>
      <dsp:spPr>
        <a:xfrm>
          <a:off x="2465033" y="736714"/>
          <a:ext cx="2350345" cy="94013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a:t>General factors </a:t>
          </a:r>
        </a:p>
      </dsp:txBody>
      <dsp:txXfrm>
        <a:off x="2935102" y="736714"/>
        <a:ext cx="1410207" cy="940138"/>
      </dsp:txXfrm>
    </dsp:sp>
    <dsp:sp modelId="{9588E518-E9E2-4FAA-BA07-49AE71E9CB68}">
      <dsp:nvSpPr>
        <dsp:cNvPr id="0" name=""/>
        <dsp:cNvSpPr/>
      </dsp:nvSpPr>
      <dsp:spPr>
        <a:xfrm>
          <a:off x="4486331" y="736714"/>
          <a:ext cx="2350345" cy="94013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a:t>Biological factors</a:t>
          </a:r>
        </a:p>
      </dsp:txBody>
      <dsp:txXfrm>
        <a:off x="4956400" y="736714"/>
        <a:ext cx="1410207" cy="940138"/>
      </dsp:txXfrm>
    </dsp:sp>
    <dsp:sp modelId="{602DCF05-A4CE-4884-A600-6104725DD06F}">
      <dsp:nvSpPr>
        <dsp:cNvPr id="0" name=""/>
        <dsp:cNvSpPr/>
      </dsp:nvSpPr>
      <dsp:spPr>
        <a:xfrm>
          <a:off x="6507628" y="736714"/>
          <a:ext cx="2350345" cy="94013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a:t>Contributing social factors </a:t>
          </a:r>
        </a:p>
      </dsp:txBody>
      <dsp:txXfrm>
        <a:off x="6977697" y="736714"/>
        <a:ext cx="1410207" cy="940138"/>
      </dsp:txXfrm>
    </dsp:sp>
    <dsp:sp modelId="{B196D13E-6198-44C0-9536-8B7471C3E6EC}">
      <dsp:nvSpPr>
        <dsp:cNvPr id="0" name=""/>
        <dsp:cNvSpPr/>
      </dsp:nvSpPr>
      <dsp:spPr>
        <a:xfrm>
          <a:off x="8528926" y="736714"/>
          <a:ext cx="2350345" cy="94013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a:t>Impacts of training </a:t>
          </a:r>
        </a:p>
      </dsp:txBody>
      <dsp:txXfrm>
        <a:off x="8998995" y="736714"/>
        <a:ext cx="1410207" cy="940138"/>
      </dsp:txXfrm>
    </dsp:sp>
    <dsp:sp modelId="{C3B0D994-6949-4A9E-B3EC-CC51EDF81EE0}">
      <dsp:nvSpPr>
        <dsp:cNvPr id="0" name=""/>
        <dsp:cNvSpPr/>
      </dsp:nvSpPr>
      <dsp:spPr>
        <a:xfrm>
          <a:off x="1417" y="1931709"/>
          <a:ext cx="2831742" cy="113269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en-US" sz="1900" kern="1200"/>
            <a:t>Role of Gender Identity </a:t>
          </a:r>
        </a:p>
      </dsp:txBody>
      <dsp:txXfrm>
        <a:off x="567765" y="1931709"/>
        <a:ext cx="1699046" cy="1132696"/>
      </dsp:txXfrm>
    </dsp:sp>
    <dsp:sp modelId="{954EFC7B-40B1-45CD-A347-00628DAEBAE6}">
      <dsp:nvSpPr>
        <dsp:cNvPr id="0" name=""/>
        <dsp:cNvSpPr/>
      </dsp:nvSpPr>
      <dsp:spPr>
        <a:xfrm>
          <a:off x="2465033" y="2027988"/>
          <a:ext cx="2350345" cy="94013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a:t>General terminology </a:t>
          </a:r>
        </a:p>
      </dsp:txBody>
      <dsp:txXfrm>
        <a:off x="2935102" y="2027988"/>
        <a:ext cx="1410207" cy="940138"/>
      </dsp:txXfrm>
    </dsp:sp>
    <dsp:sp modelId="{A43FBF8D-213D-4667-B8DA-1E5BC5B5D55E}">
      <dsp:nvSpPr>
        <dsp:cNvPr id="0" name=""/>
        <dsp:cNvSpPr/>
      </dsp:nvSpPr>
      <dsp:spPr>
        <a:xfrm>
          <a:off x="4486331" y="2027988"/>
          <a:ext cx="2350345" cy="94013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t>Variations in gender identity</a:t>
          </a:r>
        </a:p>
      </dsp:txBody>
      <dsp:txXfrm>
        <a:off x="4956400" y="2027988"/>
        <a:ext cx="1410207" cy="940138"/>
      </dsp:txXfrm>
    </dsp:sp>
    <dsp:sp modelId="{CB11826F-5B10-49A9-8CA1-D311367F10B7}">
      <dsp:nvSpPr>
        <dsp:cNvPr id="0" name=""/>
        <dsp:cNvSpPr/>
      </dsp:nvSpPr>
      <dsp:spPr>
        <a:xfrm>
          <a:off x="1417" y="3222983"/>
          <a:ext cx="2831742" cy="113269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en-US" sz="1900" kern="1200" dirty="0"/>
            <a:t>The Current Study </a:t>
          </a:r>
        </a:p>
      </dsp:txBody>
      <dsp:txXfrm>
        <a:off x="567765" y="3222983"/>
        <a:ext cx="1699046" cy="1132696"/>
      </dsp:txXfrm>
    </dsp:sp>
    <dsp:sp modelId="{E8210CD1-B513-417B-A3BD-7130912780B2}">
      <dsp:nvSpPr>
        <dsp:cNvPr id="0" name=""/>
        <dsp:cNvSpPr/>
      </dsp:nvSpPr>
      <dsp:spPr>
        <a:xfrm>
          <a:off x="2465033" y="3319263"/>
          <a:ext cx="2350345" cy="94013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a:t>Methods</a:t>
          </a:r>
        </a:p>
      </dsp:txBody>
      <dsp:txXfrm>
        <a:off x="2935102" y="3319263"/>
        <a:ext cx="1410207" cy="940138"/>
      </dsp:txXfrm>
    </dsp:sp>
    <dsp:sp modelId="{452694B9-B56C-43E9-82E7-4F995330A316}">
      <dsp:nvSpPr>
        <dsp:cNvPr id="0" name=""/>
        <dsp:cNvSpPr/>
      </dsp:nvSpPr>
      <dsp:spPr>
        <a:xfrm>
          <a:off x="4486331" y="3319263"/>
          <a:ext cx="2350345" cy="94013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a:t>Results </a:t>
          </a:r>
        </a:p>
      </dsp:txBody>
      <dsp:txXfrm>
        <a:off x="4956400" y="3319263"/>
        <a:ext cx="1410207" cy="940138"/>
      </dsp:txXfrm>
    </dsp:sp>
    <dsp:sp modelId="{2EB93A95-DDFF-479B-BA20-02F86933F1AC}">
      <dsp:nvSpPr>
        <dsp:cNvPr id="0" name=""/>
        <dsp:cNvSpPr/>
      </dsp:nvSpPr>
      <dsp:spPr>
        <a:xfrm>
          <a:off x="6507628" y="3319263"/>
          <a:ext cx="2350345" cy="94013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a:t>Discussion </a:t>
          </a:r>
        </a:p>
      </dsp:txBody>
      <dsp:txXfrm>
        <a:off x="6977697" y="3319263"/>
        <a:ext cx="1410207" cy="940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11B7C4-3DC6-49EB-8065-87DD24B552C5}">
      <dsp:nvSpPr>
        <dsp:cNvPr id="0" name=""/>
        <dsp:cNvSpPr/>
      </dsp:nvSpPr>
      <dsp:spPr>
        <a:xfrm>
          <a:off x="5029199" y="930989"/>
          <a:ext cx="3376200" cy="390634"/>
        </a:xfrm>
        <a:custGeom>
          <a:avLst/>
          <a:gdLst/>
          <a:ahLst/>
          <a:cxnLst/>
          <a:rect l="0" t="0" r="0" b="0"/>
          <a:pathLst>
            <a:path>
              <a:moveTo>
                <a:pt x="0" y="0"/>
              </a:moveTo>
              <a:lnTo>
                <a:pt x="0" y="195317"/>
              </a:lnTo>
              <a:lnTo>
                <a:pt x="3376200" y="195317"/>
              </a:lnTo>
              <a:lnTo>
                <a:pt x="3376200" y="39063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C773FF-F1BE-4BFD-8F8D-4B9B553A9321}">
      <dsp:nvSpPr>
        <dsp:cNvPr id="0" name=""/>
        <dsp:cNvSpPr/>
      </dsp:nvSpPr>
      <dsp:spPr>
        <a:xfrm>
          <a:off x="5029199" y="930989"/>
          <a:ext cx="1125400" cy="390634"/>
        </a:xfrm>
        <a:custGeom>
          <a:avLst/>
          <a:gdLst/>
          <a:ahLst/>
          <a:cxnLst/>
          <a:rect l="0" t="0" r="0" b="0"/>
          <a:pathLst>
            <a:path>
              <a:moveTo>
                <a:pt x="0" y="0"/>
              </a:moveTo>
              <a:lnTo>
                <a:pt x="0" y="195317"/>
              </a:lnTo>
              <a:lnTo>
                <a:pt x="1125400" y="195317"/>
              </a:lnTo>
              <a:lnTo>
                <a:pt x="1125400" y="39063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078F1E-2635-4E7C-A02A-7A5F17159D44}">
      <dsp:nvSpPr>
        <dsp:cNvPr id="0" name=""/>
        <dsp:cNvSpPr/>
      </dsp:nvSpPr>
      <dsp:spPr>
        <a:xfrm>
          <a:off x="3903799" y="930989"/>
          <a:ext cx="1125400" cy="390634"/>
        </a:xfrm>
        <a:custGeom>
          <a:avLst/>
          <a:gdLst/>
          <a:ahLst/>
          <a:cxnLst/>
          <a:rect l="0" t="0" r="0" b="0"/>
          <a:pathLst>
            <a:path>
              <a:moveTo>
                <a:pt x="1125400" y="0"/>
              </a:moveTo>
              <a:lnTo>
                <a:pt x="1125400" y="195317"/>
              </a:lnTo>
              <a:lnTo>
                <a:pt x="0" y="195317"/>
              </a:lnTo>
              <a:lnTo>
                <a:pt x="0" y="39063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339A4F-3D4E-4BE4-897A-852105759BC3}">
      <dsp:nvSpPr>
        <dsp:cNvPr id="0" name=""/>
        <dsp:cNvSpPr/>
      </dsp:nvSpPr>
      <dsp:spPr>
        <a:xfrm>
          <a:off x="1652999" y="930989"/>
          <a:ext cx="3376200" cy="390634"/>
        </a:xfrm>
        <a:custGeom>
          <a:avLst/>
          <a:gdLst/>
          <a:ahLst/>
          <a:cxnLst/>
          <a:rect l="0" t="0" r="0" b="0"/>
          <a:pathLst>
            <a:path>
              <a:moveTo>
                <a:pt x="3376200" y="0"/>
              </a:moveTo>
              <a:lnTo>
                <a:pt x="3376200" y="195317"/>
              </a:lnTo>
              <a:lnTo>
                <a:pt x="0" y="195317"/>
              </a:lnTo>
              <a:lnTo>
                <a:pt x="0" y="39063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E0B981-131F-4EB6-B94C-3B5ECA07B7A9}">
      <dsp:nvSpPr>
        <dsp:cNvPr id="0" name=""/>
        <dsp:cNvSpPr/>
      </dsp:nvSpPr>
      <dsp:spPr>
        <a:xfrm>
          <a:off x="4099117" y="906"/>
          <a:ext cx="1860165" cy="9300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0" i="0" kern="1200" baseline="0"/>
            <a:t>Measures used: </a:t>
          </a:r>
          <a:endParaRPr lang="en-US" sz="1900" kern="1200"/>
        </a:p>
      </dsp:txBody>
      <dsp:txXfrm>
        <a:off x="4099117" y="906"/>
        <a:ext cx="1860165" cy="930082"/>
      </dsp:txXfrm>
    </dsp:sp>
    <dsp:sp modelId="{9CF24155-31DA-40D2-97ED-B1C4C7BAC032}">
      <dsp:nvSpPr>
        <dsp:cNvPr id="0" name=""/>
        <dsp:cNvSpPr/>
      </dsp:nvSpPr>
      <dsp:spPr>
        <a:xfrm>
          <a:off x="722916" y="1321624"/>
          <a:ext cx="1860165" cy="9300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0" i="0" kern="1200" baseline="0"/>
            <a:t>Mental Rotation Task</a:t>
          </a:r>
          <a:endParaRPr lang="en-US" sz="1900" kern="1200"/>
        </a:p>
      </dsp:txBody>
      <dsp:txXfrm>
        <a:off x="722916" y="1321624"/>
        <a:ext cx="1860165" cy="930082"/>
      </dsp:txXfrm>
    </dsp:sp>
    <dsp:sp modelId="{37BFDBB1-F837-4B16-8040-ED2E83412287}">
      <dsp:nvSpPr>
        <dsp:cNvPr id="0" name=""/>
        <dsp:cNvSpPr/>
      </dsp:nvSpPr>
      <dsp:spPr>
        <a:xfrm>
          <a:off x="2973717" y="1321624"/>
          <a:ext cx="1860165" cy="9300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0" i="0" kern="1200" baseline="0"/>
            <a:t>Object-Location Memory Task</a:t>
          </a:r>
          <a:endParaRPr lang="en-US" sz="1900" kern="1200"/>
        </a:p>
      </dsp:txBody>
      <dsp:txXfrm>
        <a:off x="2973717" y="1321624"/>
        <a:ext cx="1860165" cy="930082"/>
      </dsp:txXfrm>
    </dsp:sp>
    <dsp:sp modelId="{D77A9C24-2B7F-4881-84F2-819FA245B27D}">
      <dsp:nvSpPr>
        <dsp:cNvPr id="0" name=""/>
        <dsp:cNvSpPr/>
      </dsp:nvSpPr>
      <dsp:spPr>
        <a:xfrm>
          <a:off x="5224517" y="1321624"/>
          <a:ext cx="1860165" cy="9300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0" i="0" kern="1200" baseline="0"/>
            <a:t>Spatial Anxiety Scale </a:t>
          </a:r>
          <a:endParaRPr lang="en-US" sz="1900" kern="1200"/>
        </a:p>
      </dsp:txBody>
      <dsp:txXfrm>
        <a:off x="5224517" y="1321624"/>
        <a:ext cx="1860165" cy="930082"/>
      </dsp:txXfrm>
    </dsp:sp>
    <dsp:sp modelId="{B4A24164-EFE5-4AA8-A3A6-A0D767E4DB8B}">
      <dsp:nvSpPr>
        <dsp:cNvPr id="0" name=""/>
        <dsp:cNvSpPr/>
      </dsp:nvSpPr>
      <dsp:spPr>
        <a:xfrm>
          <a:off x="7475317" y="1321624"/>
          <a:ext cx="1860165" cy="93008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0" i="0" kern="1200" baseline="0"/>
            <a:t>Gender-Related Attributes Survey</a:t>
          </a:r>
          <a:endParaRPr lang="en-US" sz="1900" kern="1200"/>
        </a:p>
      </dsp:txBody>
      <dsp:txXfrm>
        <a:off x="7475317" y="1321624"/>
        <a:ext cx="1860165" cy="9300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05FAC1-D7B1-48D8-AAB9-3143AEA51551}">
      <dsp:nvSpPr>
        <dsp:cNvPr id="0" name=""/>
        <dsp:cNvSpPr/>
      </dsp:nvSpPr>
      <dsp:spPr>
        <a:xfrm>
          <a:off x="49" y="209759"/>
          <a:ext cx="4700141" cy="984310"/>
        </a:xfrm>
        <a:prstGeom prst="rect">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w="6350" cap="flat" cmpd="sng" algn="ctr">
          <a:solidFill>
            <a:schemeClr val="accent1">
              <a:hueOff val="0"/>
              <a:satOff val="0"/>
              <a:lumOff val="0"/>
              <a:alphaOff val="0"/>
            </a:schemeClr>
          </a:solidFill>
          <a:prstDash val="solid"/>
        </a:ln>
        <a:effectLst>
          <a:outerShdw blurRad="38100" dist="12700" dir="5400000" algn="ctr" rotWithShape="0">
            <a:srgbClr val="000000">
              <a:alpha val="63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a:t>Why were there no correlations? </a:t>
          </a:r>
        </a:p>
      </dsp:txBody>
      <dsp:txXfrm>
        <a:off x="49" y="209759"/>
        <a:ext cx="4700141" cy="984310"/>
      </dsp:txXfrm>
    </dsp:sp>
    <dsp:sp modelId="{1F077034-8EBF-48EE-8C12-D79AE4CEBB0F}">
      <dsp:nvSpPr>
        <dsp:cNvPr id="0" name=""/>
        <dsp:cNvSpPr/>
      </dsp:nvSpPr>
      <dsp:spPr>
        <a:xfrm>
          <a:off x="49" y="1194069"/>
          <a:ext cx="4700141" cy="2445795"/>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Font typeface="Wingdings" panose="05000000000000000000" pitchFamily="2" charset="2"/>
            <a:buChar char="§"/>
          </a:pPr>
          <a:r>
            <a:rPr lang="en-US" sz="2700" kern="1200" dirty="0"/>
            <a:t>Population size </a:t>
          </a:r>
        </a:p>
        <a:p>
          <a:pPr marL="228600" lvl="1" indent="-228600" algn="l" defTabSz="1200150">
            <a:lnSpc>
              <a:spcPct val="90000"/>
            </a:lnSpc>
            <a:spcBef>
              <a:spcPct val="0"/>
            </a:spcBef>
            <a:spcAft>
              <a:spcPct val="15000"/>
            </a:spcAft>
            <a:buFont typeface="Wingdings" panose="05000000000000000000" pitchFamily="2" charset="2"/>
            <a:buChar char="§"/>
          </a:pPr>
          <a:r>
            <a:rPr lang="en-US" sz="2700" kern="1200" dirty="0"/>
            <a:t>Demographics of participants</a:t>
          </a:r>
        </a:p>
        <a:p>
          <a:pPr marL="228600" lvl="1" indent="-228600" algn="l" defTabSz="1200150">
            <a:lnSpc>
              <a:spcPct val="90000"/>
            </a:lnSpc>
            <a:spcBef>
              <a:spcPct val="0"/>
            </a:spcBef>
            <a:spcAft>
              <a:spcPct val="15000"/>
            </a:spcAft>
            <a:buFont typeface="Wingdings" panose="05000000000000000000" pitchFamily="2" charset="2"/>
            <a:buChar char="§"/>
          </a:pPr>
          <a:r>
            <a:rPr lang="en-US" sz="2700" kern="1200" dirty="0"/>
            <a:t>Format of online spatial ability tests </a:t>
          </a:r>
        </a:p>
      </dsp:txBody>
      <dsp:txXfrm>
        <a:off x="49" y="1194069"/>
        <a:ext cx="4700141" cy="2445795"/>
      </dsp:txXfrm>
    </dsp:sp>
    <dsp:sp modelId="{EA9B5B0D-B063-485B-8360-76CB858D38CF}">
      <dsp:nvSpPr>
        <dsp:cNvPr id="0" name=""/>
        <dsp:cNvSpPr/>
      </dsp:nvSpPr>
      <dsp:spPr>
        <a:xfrm>
          <a:off x="5358209" y="209759"/>
          <a:ext cx="4700141" cy="984310"/>
        </a:xfrm>
        <a:prstGeom prst="rect">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w="6350" cap="flat" cmpd="sng" algn="ctr">
          <a:solidFill>
            <a:schemeClr val="accent1">
              <a:hueOff val="0"/>
              <a:satOff val="0"/>
              <a:lumOff val="0"/>
              <a:alphaOff val="0"/>
            </a:schemeClr>
          </a:solidFill>
          <a:prstDash val="solid"/>
        </a:ln>
        <a:effectLst>
          <a:outerShdw blurRad="38100" dist="12700" dir="5400000" algn="ctr" rotWithShape="0">
            <a:srgbClr val="000000">
              <a:alpha val="63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a:t>Further study </a:t>
          </a:r>
        </a:p>
      </dsp:txBody>
      <dsp:txXfrm>
        <a:off x="5358209" y="209759"/>
        <a:ext cx="4700141" cy="984310"/>
      </dsp:txXfrm>
    </dsp:sp>
    <dsp:sp modelId="{7C3C3A6C-23FD-4902-9D9C-DEBBAE827442}">
      <dsp:nvSpPr>
        <dsp:cNvPr id="0" name=""/>
        <dsp:cNvSpPr/>
      </dsp:nvSpPr>
      <dsp:spPr>
        <a:xfrm>
          <a:off x="5358209" y="1194069"/>
          <a:ext cx="4700141" cy="2445795"/>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Font typeface="Wingdings" panose="05000000000000000000" pitchFamily="2" charset="2"/>
            <a:buChar char="§"/>
          </a:pPr>
          <a:r>
            <a:rPr lang="en-US" sz="2700" kern="1200" dirty="0"/>
            <a:t>Increase population size </a:t>
          </a:r>
        </a:p>
        <a:p>
          <a:pPr marL="457200" lvl="2" indent="-228600" algn="l" defTabSz="1200150">
            <a:lnSpc>
              <a:spcPct val="90000"/>
            </a:lnSpc>
            <a:spcBef>
              <a:spcPct val="0"/>
            </a:spcBef>
            <a:spcAft>
              <a:spcPct val="15000"/>
            </a:spcAft>
            <a:buFont typeface="Wingdings" panose="05000000000000000000" pitchFamily="2" charset="2"/>
            <a:buChar char="§"/>
          </a:pPr>
          <a:r>
            <a:rPr lang="en-US" sz="2700" kern="1200" dirty="0"/>
            <a:t>Includes more minorities </a:t>
          </a:r>
        </a:p>
        <a:p>
          <a:pPr marL="228600" lvl="1" indent="-228600" algn="l" defTabSz="1200150">
            <a:lnSpc>
              <a:spcPct val="90000"/>
            </a:lnSpc>
            <a:spcBef>
              <a:spcPct val="0"/>
            </a:spcBef>
            <a:spcAft>
              <a:spcPct val="15000"/>
            </a:spcAft>
            <a:buFont typeface="Wingdings" panose="05000000000000000000" pitchFamily="2" charset="2"/>
            <a:buChar char="§"/>
          </a:pPr>
          <a:r>
            <a:rPr lang="en-US" sz="2700" kern="1200" dirty="0"/>
            <a:t>Change the format of the tasks </a:t>
          </a:r>
        </a:p>
        <a:p>
          <a:pPr marL="457200" lvl="2" indent="-228600" algn="l" defTabSz="1200150">
            <a:lnSpc>
              <a:spcPct val="90000"/>
            </a:lnSpc>
            <a:spcBef>
              <a:spcPct val="0"/>
            </a:spcBef>
            <a:spcAft>
              <a:spcPct val="15000"/>
            </a:spcAft>
            <a:buFont typeface="Wingdings" panose="05000000000000000000" pitchFamily="2" charset="2"/>
            <a:buChar char="§"/>
          </a:pPr>
          <a:r>
            <a:rPr lang="en-US" sz="2700" kern="1200" dirty="0"/>
            <a:t>In-person administration </a:t>
          </a:r>
        </a:p>
      </dsp:txBody>
      <dsp:txXfrm>
        <a:off x="5358209" y="1194069"/>
        <a:ext cx="4700141" cy="244579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05AFCF-75E0-4146-B0A8-C10369547A93}" type="datetimeFigureOut">
              <a:rPr lang="en-US" smtClean="0"/>
              <a:t>4/4/2021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CEE08C-2932-4CF0-A78E-6EDF5279E104}" type="slidenum">
              <a:rPr lang="en-US" smtClean="0"/>
              <a:t>‹#›</a:t>
            </a:fld>
            <a:endParaRPr lang="en-US"/>
          </a:p>
        </p:txBody>
      </p:sp>
    </p:spTree>
    <p:extLst>
      <p:ext uri="{BB962C8B-B14F-4D97-AF65-F5344CB8AC3E}">
        <p14:creationId xmlns:p14="http://schemas.microsoft.com/office/powerpoint/2010/main" val="1433897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this important? </a:t>
            </a:r>
          </a:p>
          <a:p>
            <a:pPr marL="171450" indent="-171450">
              <a:buFontTx/>
              <a:buChar char="-"/>
            </a:pPr>
            <a:r>
              <a:rPr lang="en-US" dirty="0"/>
              <a:t>One of the major implications of these (Levine et al., 2016): a comparative deficit in some spatial abilities (namely mental rotation ability) in females could explain why fewer females gravitate towards careers in STEM industries </a:t>
            </a:r>
          </a:p>
          <a:p>
            <a:pPr marL="628650" lvl="1" indent="-171450">
              <a:buFontTx/>
              <a:buChar char="-"/>
            </a:pPr>
            <a:r>
              <a:rPr lang="en-US" dirty="0"/>
              <a:t>reduced science and mathematical ability observed in females could be explained by deficits in spatial abilities</a:t>
            </a:r>
          </a:p>
          <a:p>
            <a:pPr marL="171450" indent="-171450">
              <a:buFontTx/>
              <a:buChar char="-"/>
            </a:pPr>
            <a:r>
              <a:rPr lang="en-US" dirty="0"/>
              <a:t>much research on sex differences fails to include possible gender identity differences, as sex and gender are two separate yet connected concepts</a:t>
            </a:r>
          </a:p>
          <a:p>
            <a:pPr marL="628650" lvl="1" indent="-171450">
              <a:buFontTx/>
              <a:buChar char="-"/>
            </a:pPr>
            <a:r>
              <a:rPr lang="en-US" dirty="0"/>
              <a:t>sex refers to the categorization based upon biological genitalia by a physician at birth whereas gender identity refers to the internal and expressed personal conception of oneself as conforming with gender roles ascribed societally</a:t>
            </a:r>
          </a:p>
          <a:p>
            <a:pPr marL="628650" lvl="1" indent="-171450">
              <a:buFontTx/>
              <a:buChar char="-"/>
            </a:pPr>
            <a:r>
              <a:rPr lang="en-US" dirty="0"/>
              <a:t>distinction is especially important given that most studies examining gender differences in spatial abilities mistakenly do not distinguish between gender and sex</a:t>
            </a:r>
          </a:p>
          <a:p>
            <a:endParaRPr lang="en-US" dirty="0"/>
          </a:p>
        </p:txBody>
      </p:sp>
      <p:sp>
        <p:nvSpPr>
          <p:cNvPr id="4" name="Slide Number Placeholder 3"/>
          <p:cNvSpPr>
            <a:spLocks noGrp="1"/>
          </p:cNvSpPr>
          <p:nvPr>
            <p:ph type="sldNum" sz="quarter" idx="5"/>
          </p:nvPr>
        </p:nvSpPr>
        <p:spPr/>
        <p:txBody>
          <a:bodyPr/>
          <a:lstStyle/>
          <a:p>
            <a:fld id="{47CEE08C-2932-4CF0-A78E-6EDF5279E104}" type="slidenum">
              <a:rPr lang="en-US" smtClean="0"/>
              <a:t>2</a:t>
            </a:fld>
            <a:endParaRPr lang="en-US"/>
          </a:p>
        </p:txBody>
      </p:sp>
    </p:spTree>
    <p:extLst>
      <p:ext uri="{BB962C8B-B14F-4D97-AF65-F5344CB8AC3E}">
        <p14:creationId xmlns:p14="http://schemas.microsoft.com/office/powerpoint/2010/main" val="2351909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General factors: </a:t>
            </a:r>
          </a:p>
          <a:p>
            <a:pPr marL="171450" indent="-171450">
              <a:buFontTx/>
              <a:buChar char="-"/>
            </a:pPr>
            <a:r>
              <a:rPr lang="en-US" dirty="0"/>
              <a:t>most robust findings in sex differences among males and females indicate that (in spatial abilities such as navigation or mental rotation) males tend to have an advantage over females in both accuracy and completion time (</a:t>
            </a:r>
            <a:r>
              <a:rPr lang="en-US" dirty="0" err="1"/>
              <a:t>Voyer</a:t>
            </a:r>
            <a:r>
              <a:rPr lang="en-US" dirty="0"/>
              <a:t>, </a:t>
            </a:r>
            <a:r>
              <a:rPr lang="en-US" dirty="0" err="1"/>
              <a:t>Voyer</a:t>
            </a:r>
            <a:r>
              <a:rPr lang="en-US" dirty="0"/>
              <a:t>, &amp; Bryden, 1995; Levine et al., 2016; Nazareth et al., 2019)</a:t>
            </a:r>
          </a:p>
          <a:p>
            <a:pPr marL="171450" indent="-171450">
              <a:buFontTx/>
              <a:buChar char="-"/>
            </a:pPr>
            <a:r>
              <a:rPr lang="en-US" dirty="0"/>
              <a:t>Development of the disparity between spatial abilities in men and women start in childhood: </a:t>
            </a:r>
          </a:p>
          <a:p>
            <a:pPr marL="628650" lvl="1" indent="-171450">
              <a:buFontTx/>
              <a:buChar char="-"/>
            </a:pPr>
            <a:r>
              <a:rPr lang="en-US" dirty="0"/>
              <a:t>observed sex differences as early as the first five months of life—boys were able to discriminate a mirror reflection of an object from the object itself when girls did not exhibit the same level of discrimination </a:t>
            </a:r>
          </a:p>
          <a:p>
            <a:pPr marL="628650" lvl="1" indent="-171450">
              <a:buFontTx/>
              <a:buChar char="-"/>
            </a:pPr>
            <a:r>
              <a:rPr lang="en-US" dirty="0"/>
              <a:t>disparity in mental rotational ability grows as children age</a:t>
            </a:r>
          </a:p>
          <a:p>
            <a:pPr marL="1085850" lvl="2" indent="-171450">
              <a:buFontTx/>
              <a:buChar char="-"/>
            </a:pPr>
            <a:r>
              <a:rPr lang="en-US" dirty="0"/>
              <a:t>could be indicative of sex differences or it could result from the difficulty of mental rotation tasks provided to the children increasing as the children aged</a:t>
            </a:r>
          </a:p>
          <a:p>
            <a:pPr marL="628650" lvl="1" indent="-171450">
              <a:buFontTx/>
              <a:buChar char="-"/>
            </a:pPr>
            <a:r>
              <a:rPr lang="en-US" dirty="0"/>
              <a:t>meta-analysis examining spatial abilities found that sex differences were not as prominent in those under 13 years of age specifically in navigational tasks</a:t>
            </a:r>
          </a:p>
          <a:p>
            <a:pPr marL="1085850" lvl="2" indent="-171450">
              <a:buFontTx/>
              <a:buChar char="-"/>
            </a:pPr>
            <a:r>
              <a:rPr lang="en-US" dirty="0"/>
              <a:t>under the age of 13 exhibited significantly less sex differences than those over the age of 13, but these differences were still observed in a different measure of spatial ability (navigation as opposed to mental rotation ability)</a:t>
            </a:r>
          </a:p>
          <a:p>
            <a:pPr marL="1085850" lvl="2" indent="-171450">
              <a:buFontTx/>
              <a:buChar char="-"/>
            </a:pPr>
            <a:r>
              <a:rPr lang="en-US" dirty="0"/>
              <a:t>Some navigation tasks exhibited larder magnitudes of difference than other navigational tasks (distance evaluation vs. learning criterion)</a:t>
            </a:r>
          </a:p>
          <a:p>
            <a:pPr marL="171450" indent="-171450">
              <a:buFontTx/>
              <a:buChar char="-"/>
            </a:pPr>
            <a:r>
              <a:rPr lang="en-US" dirty="0"/>
              <a:t>Overall, the general findings of spatial abilities indicate that sex differences in spatial abilities increase as individuals age </a:t>
            </a:r>
          </a:p>
          <a:p>
            <a:endParaRPr lang="en-US" dirty="0"/>
          </a:p>
          <a:p>
            <a:r>
              <a:rPr lang="en-US" b="1" dirty="0"/>
              <a:t>Biological factors: </a:t>
            </a:r>
          </a:p>
          <a:p>
            <a:pPr marL="171450" indent="-171450">
              <a:buFontTx/>
              <a:buChar char="-"/>
            </a:pPr>
            <a:r>
              <a:rPr lang="en-US" dirty="0"/>
              <a:t>Studies researching the influence of hormones and the role of brain connectivity and functionality of structures have also made interesting discoveries on the underlying mechanisms of observed sex differences in spatial abilities. </a:t>
            </a:r>
          </a:p>
          <a:p>
            <a:pPr marL="171450" indent="-171450">
              <a:buFontTx/>
              <a:buChar char="-"/>
            </a:pPr>
            <a:r>
              <a:rPr lang="en-US" dirty="0"/>
              <a:t>Twin Testosterone Transfer (TTT) Hypothesis (</a:t>
            </a:r>
            <a:r>
              <a:rPr lang="en-US" dirty="0" err="1"/>
              <a:t>Toivainen</a:t>
            </a:r>
            <a:r>
              <a:rPr lang="en-US" dirty="0"/>
              <a:t> et al., 2018)</a:t>
            </a:r>
          </a:p>
          <a:p>
            <a:pPr marL="628650" lvl="1" indent="-171450">
              <a:buFontTx/>
              <a:buChar char="-"/>
            </a:pPr>
            <a:r>
              <a:rPr lang="en-US" dirty="0"/>
              <a:t>Elevated levels of testosterone via inter-utero transmission in women w/ a male co-twin may result in an advantage in spatial abilities for the female co-twin</a:t>
            </a:r>
          </a:p>
          <a:p>
            <a:pPr marL="628650" lvl="1" indent="-171450">
              <a:buFontTx/>
              <a:buChar char="-"/>
            </a:pPr>
            <a:r>
              <a:rPr lang="en-US" dirty="0"/>
              <a:t>Found no significant differences in performance on 14 different spatial ability tasks </a:t>
            </a:r>
          </a:p>
          <a:p>
            <a:pPr marL="628650" lvl="1" indent="-171450">
              <a:buFontTx/>
              <a:buChar char="-"/>
            </a:pPr>
            <a:r>
              <a:rPr lang="en-US" dirty="0"/>
              <a:t>Noted spatial anxiety was heightened in women</a:t>
            </a:r>
          </a:p>
          <a:p>
            <a:pPr marL="171450" indent="-171450">
              <a:buFontTx/>
              <a:buChar char="-"/>
            </a:pPr>
            <a:r>
              <a:rPr lang="en-US" dirty="0"/>
              <a:t>Gonadal Hormones </a:t>
            </a:r>
          </a:p>
          <a:p>
            <a:pPr marL="628650" lvl="1" indent="-171450">
              <a:buFontTx/>
              <a:buChar char="-"/>
            </a:pPr>
            <a:r>
              <a:rPr lang="en-US" dirty="0"/>
              <a:t>various studies on levels of gonadal (sex) hormones in children and adolescents show that atypical hormone profiles and variations in developing children could have some effect on spatial reasoning</a:t>
            </a:r>
          </a:p>
          <a:p>
            <a:pPr marL="171450" indent="-171450">
              <a:buFontTx/>
              <a:buChar char="-"/>
            </a:pPr>
            <a:r>
              <a:rPr lang="en-US" dirty="0"/>
              <a:t>Influences of androgens on dorsal stream</a:t>
            </a:r>
          </a:p>
          <a:p>
            <a:pPr marL="628650" lvl="1" indent="-171450">
              <a:buFontTx/>
              <a:buChar char="-"/>
            </a:pPr>
            <a:r>
              <a:rPr lang="en-US" dirty="0"/>
              <a:t>Dorsal stream = involved in processing of object location and motion </a:t>
            </a:r>
          </a:p>
          <a:p>
            <a:pPr marL="628650" lvl="1" indent="-171450">
              <a:buFontTx/>
              <a:buChar char="-"/>
            </a:pPr>
            <a:r>
              <a:rPr lang="en-US" dirty="0"/>
              <a:t>higher levels of androgens in rats led to faster development of the dorsal stream</a:t>
            </a:r>
          </a:p>
          <a:p>
            <a:pPr marL="628650" lvl="1" indent="-171450">
              <a:buFontTx/>
              <a:buChar char="-"/>
            </a:pPr>
            <a:r>
              <a:rPr lang="en-US" dirty="0"/>
              <a:t>areas noted for their involvement in mental rotation tasks were slightly larger in males than in females relative to brain volume—potential explanation of these differences references the disparity in gonadal hormones between males and females in addition to different experiences with mental rotation (Goldstein et al., 2001)</a:t>
            </a:r>
          </a:p>
          <a:p>
            <a:pPr marL="171450" indent="-171450">
              <a:buFontTx/>
              <a:buChar char="-"/>
            </a:pPr>
            <a:r>
              <a:rPr lang="en-US" dirty="0" err="1"/>
              <a:t>Parahippocampal</a:t>
            </a:r>
            <a:r>
              <a:rPr lang="en-US" dirty="0"/>
              <a:t> gyrus </a:t>
            </a:r>
          </a:p>
          <a:p>
            <a:pPr marL="628650" lvl="1" indent="-171450">
              <a:buFontTx/>
              <a:buChar char="-"/>
            </a:pPr>
            <a:r>
              <a:rPr lang="en-US" dirty="0"/>
              <a:t>Speculation that females performed worse in some spatial tasks because they are more susceptible to negative emotions during spatial tasks and their </a:t>
            </a:r>
            <a:r>
              <a:rPr lang="en-US" dirty="0" err="1"/>
              <a:t>parahippocampal</a:t>
            </a:r>
            <a:r>
              <a:rPr lang="en-US" dirty="0"/>
              <a:t> gyrus worked less efficiently than in males</a:t>
            </a:r>
          </a:p>
          <a:p>
            <a:pPr marL="1085850" lvl="2" indent="-171450">
              <a:buFontTx/>
              <a:buChar char="-"/>
            </a:pPr>
            <a:r>
              <a:rPr lang="en-US" dirty="0"/>
              <a:t>lentiform nucleus has been extensively connected to individual’s negative emotions  this could explain why females experience more negative emotions (spatial anxiety) than males in these tasks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Contributing Social Factors: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differences in mental rotational ability may occur from different play experiences and gender stereotypes placed on infants and children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play experiences of girls and boys have concluded that children who engage in masculine-stereotypes play experiences performed better on mental rotation tasks along with other spatial ability tests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causal relationship is unclear—while expressed gender stereotypes of parents and teachers onto children could lead to children’s engagement in activities that encourage growth of spatial reasoning, it is also possible that these effects are the result of preferences of children to play with certain toys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stereotypes have some underlying effect on women and girls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found that women performed worse after being primed with their identity while men performed better when primed in the same way</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threat of not performing well on the mental rotation task based on their gender could lead to spatial anxiety (anxiety related to imaginal or actual performance of spatial tasks, such as navigation, mentally rotating objects, etc.), leading to poor performance on the task</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indicate that females may underperform on spatial tests partially due to negative performance expectations and the nature of spatial tests rather than strictly a lack of ability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other researchers have proposed that a stereotype threat for females may trigger spatial anxiety and then lead to depletion of working memory resources, as the individual attempts to suppress negative stereotypes and increase positive stereotypes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in other words, the way that spatial abilities are traditionally measured may be partially responsible for the sex differences observed—an underestimation of female abilities.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Impact of Training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training studies focus on the malleability of acquiring spatial skills and how that translates to the observed sex differences in spatial abilities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focus on the ability of females to obtain the same or similar levels of spatial abilities as males, but these studies also focus on determining if males are inherently spatially inclined or if excess engagement in these activities stems from actual interest in spatial activities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in preschoolers, spatial reasoning skills could improve when training was implemented, but that training only increased the sex difference between boys and girls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Other studies focus on the role of videogame training and spatial attention (Feng, Spence, and Pratt (2007))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focused on deficits in spatial attention, which provide the basis for higher-level spatial cognition</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with ten hours of video game training, the differences in spatial attention decreased as well as the differences in mental rotation ability—females appeared to improve their spatial abilities more after training then males that played the game and those that played a non-action game did not improve in either task</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these results indicate that mental rotation improvements are in part dependent upon spatial attention, otherwise gains in spatial attention would not have affected spatial abilities in participants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 metanalysis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Baenninger</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and Newcombe (1989)) found that training more intense than an initial practice session provided the most improvement in the scores of males and females; although the females’ scores did not equate the males’ scores after training, there still appeared to be significant improvement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generally spatial abilities improve from training with spatial tasks, specifically training seems to have a significant influence on spatial navigation and mental rotation task performance</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more research is needed to make any concrete conclusions.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7CEE08C-2932-4CF0-A78E-6EDF5279E104}" type="slidenum">
              <a:rPr lang="en-US" smtClean="0"/>
              <a:t>3</a:t>
            </a:fld>
            <a:endParaRPr lang="en-US"/>
          </a:p>
        </p:txBody>
      </p:sp>
    </p:spTree>
    <p:extLst>
      <p:ext uri="{BB962C8B-B14F-4D97-AF65-F5344CB8AC3E}">
        <p14:creationId xmlns:p14="http://schemas.microsoft.com/office/powerpoint/2010/main" val="374747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Elucidate an important distinction often overlooked in spatial cognition research—the difference between sex and gender</a:t>
            </a:r>
          </a:p>
          <a:p>
            <a:pPr marL="0" indent="0">
              <a:buFontTx/>
              <a:buNone/>
            </a:pPr>
            <a:endParaRPr lang="en-US" dirty="0"/>
          </a:p>
          <a:p>
            <a:pPr marL="0" indent="0">
              <a:buFontTx/>
              <a:buNone/>
            </a:pPr>
            <a:r>
              <a:rPr lang="en-US" b="1" dirty="0"/>
              <a:t>General Terminology: </a:t>
            </a:r>
          </a:p>
          <a:p>
            <a:pPr marL="171450" indent="-171450">
              <a:buFontTx/>
              <a:buChar char="-"/>
            </a:pPr>
            <a:r>
              <a:rPr lang="en-US" dirty="0"/>
              <a:t>internal identification and expression of gender is termed as gender identity</a:t>
            </a:r>
          </a:p>
          <a:p>
            <a:pPr marL="171450" indent="-171450">
              <a:buFontTx/>
              <a:buChar char="-"/>
            </a:pPr>
            <a:r>
              <a:rPr lang="en-US" dirty="0"/>
              <a:t>sex refers to the assigned sex at birth by a physician </a:t>
            </a:r>
          </a:p>
          <a:p>
            <a:pPr marL="171450" indent="-171450">
              <a:buFontTx/>
              <a:buChar char="-"/>
            </a:pPr>
            <a:r>
              <a:rPr lang="en-US" dirty="0"/>
              <a:t>gender identity of an individual does not necessarily differentiate in conformity with an individual’s sex. </a:t>
            </a:r>
          </a:p>
          <a:p>
            <a:pPr marL="628650" lvl="1" indent="-171450">
              <a:buFontTx/>
              <a:buChar char="-"/>
            </a:pPr>
            <a:r>
              <a:rPr lang="en-US" dirty="0"/>
              <a:t>Ex: intersex individuals may be categorized as either sex at birth, but this does not guarantee that this individual will internally identify with this distinction—may identify with any gender identity depending on their sense of self and how they are raised</a:t>
            </a:r>
          </a:p>
          <a:p>
            <a:pPr marL="171450" indent="-171450">
              <a:buFontTx/>
              <a:buChar char="-"/>
            </a:pPr>
            <a:r>
              <a:rPr lang="en-US" dirty="0" err="1"/>
              <a:t>Roselli</a:t>
            </a:r>
            <a:r>
              <a:rPr lang="en-US" dirty="0"/>
              <a:t> (2018) notes that sexual differentiation of the genitals occurs before the sexual differentiation of the brain, which is what makes an incongruence between sex and gender possible</a:t>
            </a:r>
          </a:p>
          <a:p>
            <a:pPr marL="628650" lvl="1" indent="-171450">
              <a:buFontTx/>
              <a:buChar char="-"/>
            </a:pPr>
            <a:r>
              <a:rPr lang="en-US" dirty="0"/>
              <a:t>An individual’s genes, neuroanatomy, and hormones are all involved in variations among gender identity and sex</a:t>
            </a:r>
          </a:p>
          <a:p>
            <a:pPr marL="171450" indent="-171450">
              <a:buFontTx/>
              <a:buChar char="-"/>
            </a:pPr>
            <a:endParaRPr lang="en-US" dirty="0"/>
          </a:p>
          <a:p>
            <a:r>
              <a:rPr lang="en-US" b="1" dirty="0"/>
              <a:t>Defining the Continuum of Masculinity and Femininity</a:t>
            </a:r>
          </a:p>
          <a:p>
            <a:pPr marL="171450" indent="-171450">
              <a:buFontTx/>
              <a:buChar char="-"/>
            </a:pPr>
            <a:r>
              <a:rPr lang="en-US" b="1" dirty="0"/>
              <a:t>Gender can be expressed in many ways, the most notable of which society defines as masculinity and femininity</a:t>
            </a:r>
          </a:p>
          <a:p>
            <a:pPr marL="628650" lvl="1" indent="-171450">
              <a:buFontTx/>
              <a:buChar char="-"/>
            </a:pPr>
            <a:r>
              <a:rPr lang="en-US" dirty="0"/>
              <a:t>these two concepts remain </a:t>
            </a:r>
            <a:r>
              <a:rPr lang="en-US" b="1" dirty="0"/>
              <a:t>dynamic and subjective</a:t>
            </a:r>
            <a:r>
              <a:rPr lang="en-US" dirty="0"/>
              <a:t>, as their basis relies on </a:t>
            </a:r>
            <a:r>
              <a:rPr lang="en-US" b="1" dirty="0"/>
              <a:t>interpretation of gender-stereotypic characteristics</a:t>
            </a:r>
            <a:r>
              <a:rPr lang="en-US" dirty="0"/>
              <a:t>, behavior, and traits </a:t>
            </a:r>
          </a:p>
          <a:p>
            <a:pPr marL="628650" lvl="1" indent="-171450">
              <a:buFontTx/>
              <a:buChar char="-"/>
            </a:pPr>
            <a:r>
              <a:rPr lang="en-US" dirty="0"/>
              <a:t>content of gender stereotypes is not limited to personality traits specifically</a:t>
            </a:r>
          </a:p>
          <a:p>
            <a:pPr marL="171450" indent="-171450">
              <a:buFontTx/>
              <a:buChar char="-"/>
            </a:pPr>
            <a:r>
              <a:rPr lang="en-US" dirty="0"/>
              <a:t>Much debate exists on whether these categories are </a:t>
            </a:r>
            <a:r>
              <a:rPr lang="en-US" b="1" dirty="0"/>
              <a:t>biologically inherent in humans or if they are socially determined</a:t>
            </a:r>
          </a:p>
          <a:p>
            <a:pPr marL="628650" lvl="1" indent="-171450">
              <a:buFontTx/>
              <a:buChar char="-"/>
            </a:pPr>
            <a:r>
              <a:rPr lang="en-US" dirty="0"/>
              <a:t>people’s conceptions of masculinity and femininity are multifaceted</a:t>
            </a:r>
          </a:p>
          <a:p>
            <a:pPr marL="628650" lvl="1" indent="-171450">
              <a:buFontTx/>
              <a:buChar char="-"/>
            </a:pPr>
            <a:r>
              <a:rPr lang="en-US" dirty="0"/>
              <a:t>Can manifest in physical traits, social roles, occupations, and biological characteristics, in addition to personality traits </a:t>
            </a:r>
          </a:p>
          <a:p>
            <a:pPr marL="628650" lvl="1" indent="-171450">
              <a:buFontTx/>
              <a:buChar char="-"/>
            </a:pPr>
            <a:r>
              <a:rPr lang="en-US" b="1" dirty="0"/>
              <a:t>conceptualizations of masculinity and femininity “fuzzy” in the sense that they lack clear boundaries</a:t>
            </a:r>
          </a:p>
          <a:p>
            <a:pPr marL="171450" indent="-171450">
              <a:buFontTx/>
              <a:buChar char="-"/>
            </a:pPr>
            <a:r>
              <a:rPr lang="en-US" b="1" dirty="0"/>
              <a:t>important takeaway</a:t>
            </a:r>
            <a:r>
              <a:rPr lang="en-US" dirty="0"/>
              <a:t>: differing variations of gender expression are possible in each individual, even if this individual defines themselves as cisgender</a:t>
            </a:r>
          </a:p>
          <a:p>
            <a:pPr marL="628650" lvl="1" indent="-171450">
              <a:buFontTx/>
              <a:buChar char="-"/>
            </a:pPr>
            <a:r>
              <a:rPr lang="en-US" dirty="0"/>
              <a:t>Variations in gender identity and expression, whether this be from mere levels of non-conforming masculinity and femininity in cisgender individuals or the variation in transgender, genderfluid, non-binary and intersex individuals, potentially could influence mental rotation tasks, object-location memory tasks and spatial anxiety levels</a:t>
            </a:r>
          </a:p>
          <a:p>
            <a:endParaRPr lang="en-US" b="1" dirty="0"/>
          </a:p>
          <a:p>
            <a:r>
              <a:rPr lang="en-US" b="1" dirty="0"/>
              <a:t>Variations in Gender Identity and Expression: </a:t>
            </a:r>
          </a:p>
          <a:p>
            <a:pPr marL="171450" indent="-171450">
              <a:buFontTx/>
              <a:buChar char="-"/>
            </a:pPr>
            <a:r>
              <a:rPr lang="en-US" dirty="0"/>
              <a:t>What happens when an individual’s gender identity and sex do not align? </a:t>
            </a:r>
          </a:p>
          <a:p>
            <a:pPr marL="628650" lvl="1" indent="-171450">
              <a:buFontTx/>
              <a:buChar char="-"/>
            </a:pPr>
            <a:r>
              <a:rPr lang="en-US" dirty="0"/>
              <a:t>termed a gender-identity variant but more specifically to be known as transgender, non-binary, genderfluid, and intersex individuals</a:t>
            </a:r>
          </a:p>
          <a:p>
            <a:pPr marL="171450" indent="-171450">
              <a:buFontTx/>
              <a:buChar char="-"/>
            </a:pPr>
            <a:r>
              <a:rPr lang="en-US" dirty="0"/>
              <a:t>many factors that contribute to the variations in gender identity observed today, from genetics to hormones to neural functioning</a:t>
            </a:r>
          </a:p>
          <a:p>
            <a:pPr marL="171450" indent="-171450">
              <a:buFontTx/>
              <a:buChar char="-"/>
            </a:pPr>
            <a:r>
              <a:rPr lang="en-US" dirty="0"/>
              <a:t>gender identity originates from three components: nature, the critical-period, and nurture. </a:t>
            </a:r>
          </a:p>
          <a:p>
            <a:pPr marL="628650" lvl="1" indent="-171450">
              <a:buFontTx/>
              <a:buChar char="-"/>
            </a:pPr>
            <a:r>
              <a:rPr lang="en-US" dirty="0"/>
              <a:t>Nature = the genetic, hormonal, and neurological makeup of an individual is determined at birth and as the brain develops</a:t>
            </a:r>
          </a:p>
          <a:p>
            <a:pPr marL="628650" lvl="1" indent="-171450">
              <a:buFontTx/>
              <a:buChar char="-"/>
            </a:pPr>
            <a:r>
              <a:rPr lang="en-US" dirty="0"/>
              <a:t>critical-period = around 5-7 years of age; occurs when a child starts to become stable in their gender identity in relation to their peers around them</a:t>
            </a:r>
          </a:p>
          <a:p>
            <a:pPr marL="628650" lvl="1" indent="-171450">
              <a:buFontTx/>
              <a:buChar char="-"/>
            </a:pPr>
            <a:r>
              <a:rPr lang="en-US" dirty="0"/>
              <a:t>Nurture = how the child is raised by their parents or guardians </a:t>
            </a:r>
          </a:p>
          <a:p>
            <a:pPr marL="171450" indent="-171450">
              <a:buFontTx/>
              <a:buChar char="-"/>
            </a:pPr>
            <a:r>
              <a:rPr lang="en-US" dirty="0"/>
              <a:t>interaction between these components is what creates an individual’s unique gender identity</a:t>
            </a:r>
          </a:p>
          <a:p>
            <a:pPr marL="171450" indent="-171450">
              <a:buFontTx/>
              <a:buChar char="-"/>
            </a:pPr>
            <a:r>
              <a:rPr lang="en-US" dirty="0"/>
              <a:t>Neurological differences (Nguyen et al. (2019)): </a:t>
            </a:r>
          </a:p>
          <a:p>
            <a:pPr marL="628650" lvl="1" indent="-171450">
              <a:buFontTx/>
              <a:buChar char="-"/>
            </a:pPr>
            <a:r>
              <a:rPr lang="en-US" dirty="0"/>
              <a:t>because of these different factors, the distinction between the male and female brain is not clear-cut</a:t>
            </a:r>
          </a:p>
          <a:p>
            <a:pPr marL="628650" lvl="1" indent="-171450">
              <a:buFontTx/>
              <a:buChar char="-"/>
            </a:pPr>
            <a:r>
              <a:rPr lang="en-US" b="1" dirty="0"/>
              <a:t>Different brain regions can be influenced by hormones which leads to greater or less masculinization of brain regions in prenatal development</a:t>
            </a:r>
          </a:p>
          <a:p>
            <a:pPr marL="1085850" lvl="2" indent="-171450">
              <a:buFontTx/>
              <a:buChar char="-"/>
            </a:pPr>
            <a:r>
              <a:rPr lang="en-US" b="1" dirty="0"/>
              <a:t>different patterns of sex differences in cognition can occur (spatial, language, nonverbal reasoning, motor and emotion identification)</a:t>
            </a:r>
          </a:p>
          <a:p>
            <a:pPr marL="1085850" lvl="2" indent="-171450">
              <a:buFontTx/>
              <a:buChar char="-"/>
            </a:pPr>
            <a:r>
              <a:rPr lang="en-US" b="1" dirty="0"/>
              <a:t>different resting-state functional connectivity in fMRIs are observed in each of these areas of cognition</a:t>
            </a:r>
          </a:p>
          <a:p>
            <a:pPr marL="628650" lvl="1" indent="-171450">
              <a:buFontTx/>
              <a:buChar char="-"/>
            </a:pPr>
            <a:r>
              <a:rPr lang="en-US" dirty="0"/>
              <a:t>Males tend to display more between-network connectivity while females tend to display more within-network connectivity—an important indicator of how masculinized or feminized a brain is</a:t>
            </a:r>
          </a:p>
          <a:p>
            <a:pPr marL="628650" lvl="1" indent="-171450">
              <a:buFontTx/>
              <a:buChar char="-"/>
            </a:pPr>
            <a:r>
              <a:rPr lang="en-US" dirty="0"/>
              <a:t>cross-sectional studies indicate that neuroimaging research supports that brain structure, function, and connectivity of transgender individuals in cognitive tasks resemble their gender identity more than their sex in those who have not undergone hormone therapy  </a:t>
            </a:r>
          </a:p>
          <a:p>
            <a:pPr marL="1085850" lvl="2" indent="-171450">
              <a:buFontTx/>
              <a:buChar char="-"/>
            </a:pPr>
            <a:r>
              <a:rPr lang="en-US" dirty="0"/>
              <a:t>Further research in this area could potentially support the current understanding of developmental origins of gender identity and sex differences</a:t>
            </a:r>
          </a:p>
          <a:p>
            <a:pPr marL="171450" indent="-171450">
              <a:buFontTx/>
              <a:buChar char="-"/>
            </a:pPr>
            <a:r>
              <a:rPr lang="en-US" dirty="0"/>
              <a:t>Why is this important? </a:t>
            </a:r>
          </a:p>
          <a:p>
            <a:pPr marL="628650" lvl="1" indent="-171450">
              <a:buFontTx/>
              <a:buChar char="-"/>
            </a:pPr>
            <a:r>
              <a:rPr lang="en-US" dirty="0"/>
              <a:t>establish that </a:t>
            </a:r>
            <a:r>
              <a:rPr lang="en-US" b="1" dirty="0"/>
              <a:t>gender identity differences have a neurobiological basis </a:t>
            </a:r>
            <a:r>
              <a:rPr lang="en-US" dirty="0"/>
              <a:t>and that these </a:t>
            </a:r>
            <a:r>
              <a:rPr lang="en-US" b="1" dirty="0"/>
              <a:t>differences result in divergent performance on cognitive tasks</a:t>
            </a:r>
            <a:r>
              <a:rPr lang="en-US" dirty="0"/>
              <a:t> than a “typical” individual who identifies congruently with their sex</a:t>
            </a:r>
          </a:p>
          <a:p>
            <a:pPr marL="628650" lvl="1" indent="-171450">
              <a:buFontTx/>
              <a:buChar char="-"/>
            </a:pPr>
            <a:r>
              <a:rPr lang="en-US" dirty="0"/>
              <a:t>Knowing that that individuals who report their gender as incongruent with their sex have differing neural circuitry that parallel that of their gender identity, the current study addresses the hypothesis that individuals who identify strongly with a gender identity that is atypical for their sex (but do not perceive their gender as incongruent with their sex) may exhibit similar differences in neural circuitry, and this could impact performance on spatial ability tasks</a:t>
            </a:r>
          </a:p>
          <a:p>
            <a:endParaRPr lang="en-US" dirty="0"/>
          </a:p>
        </p:txBody>
      </p:sp>
      <p:sp>
        <p:nvSpPr>
          <p:cNvPr id="4" name="Slide Number Placeholder 3"/>
          <p:cNvSpPr>
            <a:spLocks noGrp="1"/>
          </p:cNvSpPr>
          <p:nvPr>
            <p:ph type="sldNum" sz="quarter" idx="5"/>
          </p:nvPr>
        </p:nvSpPr>
        <p:spPr/>
        <p:txBody>
          <a:bodyPr/>
          <a:lstStyle/>
          <a:p>
            <a:fld id="{47CEE08C-2932-4CF0-A78E-6EDF5279E104}" type="slidenum">
              <a:rPr lang="en-US" smtClean="0"/>
              <a:t>4</a:t>
            </a:fld>
            <a:endParaRPr lang="en-US"/>
          </a:p>
        </p:txBody>
      </p:sp>
    </p:spTree>
    <p:extLst>
      <p:ext uri="{BB962C8B-B14F-4D97-AF65-F5344CB8AC3E}">
        <p14:creationId xmlns:p14="http://schemas.microsoft.com/office/powerpoint/2010/main" val="2764758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Demonstrated through background information I have provided—the importance of investigating gender differences in spatial ability is paramount</a:t>
            </a:r>
          </a:p>
          <a:p>
            <a:pPr marL="171450" indent="-171450">
              <a:buFontTx/>
              <a:buChar char="-"/>
            </a:pPr>
            <a:r>
              <a:rPr lang="en-US" b="1" dirty="0"/>
              <a:t>implications of sex differences</a:t>
            </a:r>
          </a:p>
          <a:p>
            <a:pPr marL="628650" lvl="1" indent="-171450">
              <a:buFontTx/>
              <a:buChar char="-"/>
            </a:pPr>
            <a:r>
              <a:rPr lang="en-US" b="1" dirty="0"/>
              <a:t>Wide—can affect memory, perception, decision-making etc.</a:t>
            </a:r>
          </a:p>
          <a:p>
            <a:pPr marL="628650" lvl="1" indent="-171450">
              <a:buFontTx/>
              <a:buChar char="-"/>
            </a:pPr>
            <a:r>
              <a:rPr lang="en-US" b="1" dirty="0"/>
              <a:t>Could be why we see a deficit of women in STEM careers (mathematical ability is directly related to some spatial abilities) </a:t>
            </a:r>
          </a:p>
          <a:p>
            <a:pPr marL="171450" indent="-171450">
              <a:buFontTx/>
              <a:buChar char="-"/>
            </a:pPr>
            <a:r>
              <a:rPr lang="en-US" dirty="0"/>
              <a:t>not many studies to date have examined the role of gender identity in spatial abilities—rather they have focused on biological sex</a:t>
            </a:r>
          </a:p>
          <a:p>
            <a:pPr marL="628650" lvl="1" indent="-171450">
              <a:buFontTx/>
              <a:buChar char="-"/>
            </a:pPr>
            <a:r>
              <a:rPr lang="en-US" dirty="0"/>
              <a:t>Neurological structure and function studies demonstrate the differences in brain composition of those that identify with a different gender than their sex</a:t>
            </a:r>
          </a:p>
          <a:p>
            <a:pPr marL="628650" lvl="1" indent="-171450">
              <a:buFontTx/>
              <a:buChar char="-"/>
            </a:pPr>
            <a:r>
              <a:rPr lang="en-US" dirty="0"/>
              <a:t>gives reason to believe that gender identity (that is not transgender, intersex, etc.) might be an individual characteristic that is dissociated from sex and that may predict performance in spatial abilities</a:t>
            </a:r>
          </a:p>
          <a:p>
            <a:pPr marL="171450" indent="-171450">
              <a:buFontTx/>
              <a:buChar char="-"/>
            </a:pPr>
            <a:r>
              <a:rPr lang="en-US" dirty="0"/>
              <a:t>The aim of this study was to investigate this </a:t>
            </a:r>
          </a:p>
          <a:p>
            <a:pPr marL="171450" indent="-171450">
              <a:buFontTx/>
              <a:buChar char="-"/>
            </a:pPr>
            <a:r>
              <a:rPr lang="en-US" dirty="0"/>
              <a:t>Tasks used: </a:t>
            </a:r>
          </a:p>
          <a:p>
            <a:pPr marL="628650" lvl="1" indent="-171450">
              <a:buFontTx/>
              <a:buChar char="-"/>
            </a:pPr>
            <a:r>
              <a:rPr lang="en-US" b="1" dirty="0"/>
              <a:t>Mental rotation task—robust literature indicating a male advantage on this task</a:t>
            </a:r>
          </a:p>
          <a:p>
            <a:pPr marL="628650" lvl="1" indent="-171450">
              <a:buFontTx/>
              <a:buChar char="-"/>
            </a:pPr>
            <a:r>
              <a:rPr lang="en-US" b="1" dirty="0"/>
              <a:t>Object-location memory task—literature supports a female advantage on this task (although the research is not as robust as it is for MRT)</a:t>
            </a:r>
          </a:p>
          <a:p>
            <a:pPr marL="628650" lvl="1" indent="-171450">
              <a:buFontTx/>
              <a:buChar char="-"/>
            </a:pPr>
            <a:r>
              <a:rPr lang="en-US" b="1" dirty="0"/>
              <a:t>Spatial anxiety scale—research indicates that women may be more affected by spatial anxiety for various regions (stereotype threat, etc.) so this is used to indicate how well someone may do on spatial ability tasks (anxiety depletes working memory, making these tasks harder to complete)</a:t>
            </a:r>
          </a:p>
          <a:p>
            <a:pPr marL="628650" lvl="1" indent="-171450">
              <a:buFontTx/>
              <a:buChar char="-"/>
            </a:pPr>
            <a:r>
              <a:rPr lang="en-US" b="1" dirty="0"/>
              <a:t>Also used the Gender-Related Attributes Survey to measure levels of masculinity and femininity in participants (how much they identify with masculine/feminie characteristics)</a:t>
            </a:r>
          </a:p>
          <a:p>
            <a:endParaRPr lang="en-US" dirty="0"/>
          </a:p>
        </p:txBody>
      </p:sp>
      <p:sp>
        <p:nvSpPr>
          <p:cNvPr id="4" name="Slide Number Placeholder 3"/>
          <p:cNvSpPr>
            <a:spLocks noGrp="1"/>
          </p:cNvSpPr>
          <p:nvPr>
            <p:ph type="sldNum" sz="quarter" idx="5"/>
          </p:nvPr>
        </p:nvSpPr>
        <p:spPr/>
        <p:txBody>
          <a:bodyPr/>
          <a:lstStyle/>
          <a:p>
            <a:fld id="{47CEE08C-2932-4CF0-A78E-6EDF5279E104}" type="slidenum">
              <a:rPr lang="en-US" smtClean="0"/>
              <a:t>5</a:t>
            </a:fld>
            <a:endParaRPr lang="en-US"/>
          </a:p>
        </p:txBody>
      </p:sp>
    </p:spTree>
    <p:extLst>
      <p:ext uri="{BB962C8B-B14F-4D97-AF65-F5344CB8AC3E}">
        <p14:creationId xmlns:p14="http://schemas.microsoft.com/office/powerpoint/2010/main" val="480011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Hypotheses:</a:t>
            </a:r>
          </a:p>
          <a:p>
            <a:r>
              <a:rPr lang="en-US" dirty="0"/>
              <a:t>Relative to those with female-dominant characteristics—individuals exhibiting stronger male-dominant characteristics will score </a:t>
            </a:r>
          </a:p>
          <a:p>
            <a:endParaRPr lang="en-US" dirty="0"/>
          </a:p>
          <a:p>
            <a:pPr marL="171450" indent="-171450">
              <a:buFontTx/>
              <a:buChar char="-"/>
            </a:pPr>
            <a:r>
              <a:rPr lang="en-US" dirty="0"/>
              <a:t>higher on the mental rotation task</a:t>
            </a:r>
          </a:p>
          <a:p>
            <a:pPr marL="628650" lvl="1" indent="-171450">
              <a:buFontTx/>
              <a:buChar char="-"/>
            </a:pPr>
            <a:r>
              <a:rPr lang="en-US" dirty="0"/>
              <a:t>Predicted because males tend to score higher on tests of mental rotational ability—there is a clear male advantage </a:t>
            </a:r>
          </a:p>
          <a:p>
            <a:pPr marL="171450" indent="-171450">
              <a:buFontTx/>
              <a:buChar char="-"/>
            </a:pPr>
            <a:r>
              <a:rPr lang="en-US" dirty="0"/>
              <a:t>lower on the object-location memory task</a:t>
            </a:r>
          </a:p>
          <a:p>
            <a:pPr marL="628650" lvl="1" indent="-171450">
              <a:buFontTx/>
              <a:buChar char="-"/>
            </a:pPr>
            <a:r>
              <a:rPr lang="en-US" dirty="0"/>
              <a:t>Research indicates that females tend to be better at this task</a:t>
            </a:r>
          </a:p>
          <a:p>
            <a:pPr marL="628650" lvl="1" indent="-171450">
              <a:buFontTx/>
              <a:buChar char="-"/>
            </a:pPr>
            <a:r>
              <a:rPr lang="en-US" dirty="0"/>
              <a:t>It follow that those who are higher in masculine characteristics would not outperform those with predominately feminine characteristics </a:t>
            </a:r>
          </a:p>
          <a:p>
            <a:pPr marL="171450" indent="-171450">
              <a:buFontTx/>
              <a:buChar char="-"/>
            </a:pPr>
            <a:r>
              <a:rPr lang="en-US" dirty="0"/>
              <a:t>lower on the spatial anxiety scales</a:t>
            </a:r>
          </a:p>
          <a:p>
            <a:pPr marL="628650" lvl="1" indent="-171450">
              <a:buFontTx/>
              <a:buChar char="-"/>
            </a:pPr>
            <a:r>
              <a:rPr lang="en-US" dirty="0"/>
              <a:t>Males tend to score lower on scales of spatial anxiety—therefore those who have more male characteristics are predicted to score lower on spatial anxiety scales as well </a:t>
            </a:r>
          </a:p>
          <a:p>
            <a:endParaRPr lang="en-US" dirty="0"/>
          </a:p>
          <a:p>
            <a:endParaRPr lang="en-US" dirty="0"/>
          </a:p>
          <a:p>
            <a:r>
              <a:rPr lang="en-US" dirty="0"/>
              <a:t>The opposite pattern will be true of those high in female-dominant characteristics</a:t>
            </a:r>
          </a:p>
          <a:p>
            <a:pPr marL="171450" indent="-171450">
              <a:buFontTx/>
              <a:buChar char="-"/>
            </a:pPr>
            <a:r>
              <a:rPr lang="en-US" dirty="0"/>
              <a:t>So, they will score lower on the MRT</a:t>
            </a:r>
          </a:p>
          <a:p>
            <a:pPr marL="171450" indent="-171450">
              <a:buFontTx/>
              <a:buChar char="-"/>
            </a:pPr>
            <a:r>
              <a:rPr lang="en-US" dirty="0"/>
              <a:t>They will score higher on the OLM</a:t>
            </a:r>
          </a:p>
          <a:p>
            <a:pPr marL="171450" indent="-171450">
              <a:buFontTx/>
              <a:buChar char="-"/>
            </a:pPr>
            <a:r>
              <a:rPr lang="en-US" dirty="0"/>
              <a:t>And will score higher on spatial anxiety scales </a:t>
            </a:r>
          </a:p>
          <a:p>
            <a:endParaRPr lang="en-US" dirty="0"/>
          </a:p>
        </p:txBody>
      </p:sp>
      <p:sp>
        <p:nvSpPr>
          <p:cNvPr id="4" name="Slide Number Placeholder 3"/>
          <p:cNvSpPr>
            <a:spLocks noGrp="1"/>
          </p:cNvSpPr>
          <p:nvPr>
            <p:ph type="sldNum" sz="quarter" idx="5"/>
          </p:nvPr>
        </p:nvSpPr>
        <p:spPr/>
        <p:txBody>
          <a:bodyPr/>
          <a:lstStyle/>
          <a:p>
            <a:fld id="{47CEE08C-2932-4CF0-A78E-6EDF5279E104}" type="slidenum">
              <a:rPr lang="en-US" smtClean="0"/>
              <a:t>6</a:t>
            </a:fld>
            <a:endParaRPr lang="en-US"/>
          </a:p>
        </p:txBody>
      </p:sp>
    </p:spTree>
    <p:extLst>
      <p:ext uri="{BB962C8B-B14F-4D97-AF65-F5344CB8AC3E}">
        <p14:creationId xmlns:p14="http://schemas.microsoft.com/office/powerpoint/2010/main" val="121727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Participants: </a:t>
            </a:r>
          </a:p>
          <a:p>
            <a:pPr marL="171450" indent="-171450">
              <a:buFontTx/>
              <a:buChar char="-"/>
            </a:pPr>
            <a:r>
              <a:rPr lang="en-US" b="1" dirty="0"/>
              <a:t>Approved by Ball State IRB and followed APA ethical guidelines </a:t>
            </a:r>
          </a:p>
          <a:p>
            <a:pPr marL="171450" indent="-171450">
              <a:buFontTx/>
              <a:buChar char="-"/>
            </a:pPr>
            <a:r>
              <a:rPr lang="en-US" b="1" dirty="0"/>
              <a:t>52 participants from Ball State </a:t>
            </a:r>
          </a:p>
          <a:p>
            <a:pPr marL="628650" lvl="1" indent="-171450">
              <a:buFontTx/>
              <a:buChar char="-"/>
            </a:pPr>
            <a:r>
              <a:rPr lang="en-US" dirty="0"/>
              <a:t>Convenience sample</a:t>
            </a:r>
          </a:p>
          <a:p>
            <a:pPr marL="628650" lvl="1" indent="-171450">
              <a:buFontTx/>
              <a:buChar char="-"/>
            </a:pPr>
            <a:r>
              <a:rPr lang="en-US" dirty="0"/>
              <a:t>Email sent through the Ball State Communications Center, Psychological Science Department and through Ball State’s online participant recruitment software (SONA)</a:t>
            </a:r>
          </a:p>
          <a:p>
            <a:pPr marL="171450" indent="-171450">
              <a:buFontTx/>
              <a:buChar char="-"/>
            </a:pPr>
            <a:r>
              <a:rPr lang="en-US" dirty="0"/>
              <a:t> compensation: </a:t>
            </a:r>
          </a:p>
          <a:p>
            <a:pPr marL="628650" lvl="1" indent="-171450">
              <a:buFontTx/>
              <a:buChar char="-"/>
            </a:pPr>
            <a:r>
              <a:rPr lang="en-US" dirty="0"/>
              <a:t>Those recruited through SONA received </a:t>
            </a:r>
            <a:r>
              <a:rPr lang="en-US" b="1" dirty="0"/>
              <a:t>an hour of research credit </a:t>
            </a:r>
            <a:r>
              <a:rPr lang="en-US" dirty="0"/>
              <a:t>(required for the completion of their course—alternative assignments available) </a:t>
            </a:r>
          </a:p>
          <a:p>
            <a:pPr marL="628650" lvl="1" indent="-171450">
              <a:buFontTx/>
              <a:buChar char="-"/>
            </a:pPr>
            <a:r>
              <a:rPr lang="en-US" dirty="0"/>
              <a:t>those recruited that were not in PSYS 100 received an </a:t>
            </a:r>
            <a:r>
              <a:rPr lang="en-US" b="1" dirty="0"/>
              <a:t>equal opportunity to received a $25 gift cart of their choosing</a:t>
            </a:r>
            <a:r>
              <a:rPr lang="en-US" dirty="0"/>
              <a:t> </a:t>
            </a:r>
          </a:p>
          <a:p>
            <a:pPr marL="171450" indent="-171450">
              <a:buFontTx/>
              <a:buChar char="-"/>
            </a:pPr>
            <a:r>
              <a:rPr lang="en-US" dirty="0"/>
              <a:t> demographics: </a:t>
            </a:r>
          </a:p>
          <a:p>
            <a:pPr marL="628650" lvl="1" indent="-171450">
              <a:buFontTx/>
              <a:buChar char="-"/>
            </a:pPr>
            <a:r>
              <a:rPr lang="en-US" b="1" dirty="0"/>
              <a:t>Mostly women </a:t>
            </a:r>
            <a:r>
              <a:rPr lang="en-US" dirty="0"/>
              <a:t>(78%)</a:t>
            </a:r>
          </a:p>
          <a:p>
            <a:pPr marL="628650" lvl="1" indent="-171450">
              <a:buFontTx/>
              <a:buChar char="-"/>
            </a:pPr>
            <a:r>
              <a:rPr lang="en-US" b="1" dirty="0"/>
              <a:t>Mostly white </a:t>
            </a:r>
            <a:r>
              <a:rPr lang="en-US" dirty="0"/>
              <a:t>(86.5%)</a:t>
            </a:r>
          </a:p>
          <a:p>
            <a:pPr marL="628650" lvl="1" indent="-171450">
              <a:buFontTx/>
              <a:buChar char="-"/>
            </a:pPr>
            <a:r>
              <a:rPr lang="en-US" dirty="0"/>
              <a:t>Not married (96.2%)</a:t>
            </a:r>
          </a:p>
          <a:p>
            <a:pPr marL="628650" lvl="1" indent="-171450">
              <a:buFontTx/>
              <a:buChar char="-"/>
            </a:pPr>
            <a:r>
              <a:rPr lang="en-US" dirty="0"/>
              <a:t>Had obtained some college without a degree yet (59.6%)</a:t>
            </a:r>
          </a:p>
          <a:p>
            <a:pPr marL="628650" lvl="1" indent="-171450">
              <a:buFontTx/>
              <a:buChar char="-"/>
            </a:pPr>
            <a:r>
              <a:rPr lang="en-US" dirty="0"/>
              <a:t>Currently working part-time (34.6%)</a:t>
            </a:r>
          </a:p>
          <a:p>
            <a:pPr marL="628650" lvl="1" indent="-171450">
              <a:buFontTx/>
              <a:buChar char="-"/>
            </a:pPr>
            <a:r>
              <a:rPr lang="en-US" b="1" dirty="0"/>
              <a:t>Mean age of 20.24 </a:t>
            </a:r>
            <a:r>
              <a:rPr lang="en-US" dirty="0"/>
              <a:t>(max – 47 and min – 18)</a:t>
            </a:r>
          </a:p>
          <a:p>
            <a:pPr marL="171450" indent="-171450">
              <a:buFontTx/>
              <a:buChar char="-"/>
            </a:pPr>
            <a:r>
              <a:rPr lang="en-US" dirty="0"/>
              <a:t>Exclusions: </a:t>
            </a:r>
          </a:p>
          <a:p>
            <a:pPr marL="628650" lvl="1" indent="-171450">
              <a:buFontTx/>
              <a:buChar char="-"/>
            </a:pPr>
            <a:r>
              <a:rPr lang="en-US" dirty="0"/>
              <a:t>Those who did not finish the survey (ended up being 8 participants)</a:t>
            </a:r>
          </a:p>
          <a:p>
            <a:pPr marL="171450" indent="-171450">
              <a:buFontTx/>
              <a:buChar char="-"/>
            </a:pPr>
            <a:r>
              <a:rPr lang="en-US" dirty="0"/>
              <a:t>Inclusion characteristics: </a:t>
            </a:r>
          </a:p>
          <a:p>
            <a:pPr marL="628650" lvl="1" indent="-171450">
              <a:buFontTx/>
              <a:buChar char="-"/>
            </a:pPr>
            <a:r>
              <a:rPr lang="en-US" dirty="0"/>
              <a:t>Those above the age of 18</a:t>
            </a:r>
          </a:p>
          <a:p>
            <a:endParaRPr lang="en-US" dirty="0"/>
          </a:p>
          <a:p>
            <a:r>
              <a:rPr lang="en-US" b="1" dirty="0"/>
              <a:t>Measures</a:t>
            </a:r>
            <a:r>
              <a:rPr lang="en-US" dirty="0"/>
              <a:t>: </a:t>
            </a:r>
          </a:p>
          <a:p>
            <a:pPr marL="171450" indent="-171450">
              <a:buFontTx/>
              <a:buChar char="-"/>
            </a:pPr>
            <a:r>
              <a:rPr lang="en-US" dirty="0"/>
              <a:t>MRT </a:t>
            </a:r>
          </a:p>
          <a:p>
            <a:pPr marL="628650" lvl="1" indent="-171450">
              <a:buFontTx/>
              <a:buChar char="-"/>
            </a:pPr>
            <a:r>
              <a:rPr lang="en-US" dirty="0"/>
              <a:t>20 questions—each had two answers </a:t>
            </a:r>
          </a:p>
          <a:p>
            <a:pPr marL="628650" lvl="1" indent="-171450">
              <a:buFontTx/>
              <a:buChar char="-"/>
            </a:pPr>
            <a:r>
              <a:rPr lang="en-US" dirty="0"/>
              <a:t>Split into 2 parts (10 questions each) where participants had 3 minutes to answer all questions on each part (6 mins total)</a:t>
            </a:r>
          </a:p>
          <a:p>
            <a:pPr marL="628650" lvl="1" indent="-171450">
              <a:buFontTx/>
              <a:buChar char="-"/>
            </a:pPr>
            <a:r>
              <a:rPr lang="en-US" dirty="0"/>
              <a:t>Each full correct answer (both correct answers selected) was worth one point (.5 for partially correct and 0 for none correct)</a:t>
            </a:r>
          </a:p>
          <a:p>
            <a:pPr marL="628650" lvl="1" indent="-171450">
              <a:buFontTx/>
              <a:buChar char="-"/>
            </a:pPr>
            <a:r>
              <a:rPr lang="en-US" dirty="0"/>
              <a:t>Given a written tutorial on how to answer the questions + practice problems with answers</a:t>
            </a:r>
          </a:p>
          <a:p>
            <a:pPr marL="628650" lvl="1" indent="-171450">
              <a:buFontTx/>
              <a:buChar char="-"/>
            </a:pPr>
            <a:r>
              <a:rPr lang="en-US" dirty="0"/>
              <a:t>Participant given an image and they had to tell which of the answer images (multiple choice, 4 images total) matched up to the given image (had to mentally rotate them) </a:t>
            </a:r>
          </a:p>
          <a:p>
            <a:pPr marL="628650" lvl="1" indent="-171450">
              <a:buFontTx/>
              <a:buChar char="-"/>
            </a:pPr>
            <a:r>
              <a:rPr lang="en-US" dirty="0"/>
              <a:t>Higher scores indicate better performance </a:t>
            </a:r>
          </a:p>
          <a:p>
            <a:pPr marL="171450" indent="-171450">
              <a:buFontTx/>
              <a:buChar char="-"/>
            </a:pPr>
            <a:r>
              <a:rPr lang="en-US" dirty="0"/>
              <a:t>OLM</a:t>
            </a:r>
          </a:p>
          <a:p>
            <a:pPr marL="628650" lvl="1" indent="-171450">
              <a:buFontTx/>
              <a:buChar char="-"/>
            </a:pPr>
            <a:r>
              <a:rPr lang="en-US" dirty="0"/>
              <a:t>Shown an image with 30 randomly selected objects—had 1 minute to encode the images </a:t>
            </a:r>
          </a:p>
          <a:p>
            <a:pPr marL="628650" lvl="1" indent="-171450">
              <a:buFontTx/>
              <a:buChar char="-"/>
            </a:pPr>
            <a:r>
              <a:rPr lang="en-US" dirty="0"/>
              <a:t>Then presented with a test sheet (a new image) where 16 of the objects were moved from their original locations—had 2 minutes to select all that had moved (all objects were provided in a multiple-choice format) </a:t>
            </a:r>
          </a:p>
          <a:p>
            <a:pPr marL="628650" lvl="1" indent="-171450">
              <a:buFontTx/>
              <a:buChar char="-"/>
            </a:pPr>
            <a:r>
              <a:rPr lang="en-US" dirty="0"/>
              <a:t>Each correctly identified object was worth one point and incorrect objects were worth 0 points </a:t>
            </a:r>
          </a:p>
          <a:p>
            <a:pPr marL="628650" lvl="1" indent="-171450">
              <a:buFontTx/>
              <a:buChar char="-"/>
            </a:pPr>
            <a:r>
              <a:rPr lang="en-US" dirty="0"/>
              <a:t>Max score of 16 points—higher score indicated better ability</a:t>
            </a:r>
          </a:p>
          <a:p>
            <a:pPr marL="171450" indent="-171450">
              <a:buFontTx/>
              <a:buChar char="-"/>
            </a:pPr>
            <a:r>
              <a:rPr lang="en-US" dirty="0"/>
              <a:t>SNS</a:t>
            </a:r>
          </a:p>
          <a:p>
            <a:pPr marL="628650" lvl="1" indent="-171450">
              <a:buFontTx/>
              <a:buChar char="-"/>
            </a:pPr>
            <a:r>
              <a:rPr lang="en-US" dirty="0"/>
              <a:t>3 subscales: mental manipulation, navigation and imagery (8 per subsection, 24 questions total)</a:t>
            </a:r>
          </a:p>
          <a:p>
            <a:pPr marL="628650" lvl="1" indent="-171450">
              <a:buFontTx/>
              <a:buChar char="-"/>
            </a:pPr>
            <a:r>
              <a:rPr lang="en-US" dirty="0"/>
              <a:t>Answered on a </a:t>
            </a:r>
            <a:r>
              <a:rPr lang="en-US" dirty="0" err="1"/>
              <a:t>likert</a:t>
            </a:r>
            <a:r>
              <a:rPr lang="en-US" dirty="0"/>
              <a:t> scale of 0 = not at all anxious 4 = very much anxiety </a:t>
            </a:r>
          </a:p>
          <a:p>
            <a:pPr marL="628650" lvl="1" indent="-171450">
              <a:buFontTx/>
              <a:buChar char="-"/>
            </a:pPr>
            <a:r>
              <a:rPr lang="en-US" dirty="0"/>
              <a:t>Scores ranged from 0-96 (higher scores = more anxiety)</a:t>
            </a:r>
          </a:p>
          <a:p>
            <a:pPr marL="171450" indent="-171450">
              <a:buFontTx/>
              <a:buChar char="-"/>
            </a:pPr>
            <a:r>
              <a:rPr lang="en-US" dirty="0"/>
              <a:t>GERAS</a:t>
            </a:r>
          </a:p>
          <a:p>
            <a:pPr marL="628650" lvl="1" indent="-171450">
              <a:buFontTx/>
              <a:buChar char="-"/>
            </a:pPr>
            <a:r>
              <a:rPr lang="en-US" dirty="0"/>
              <a:t>50 items—split into the personality (20 items), cognition (14 items) , and interests and activities (16 items)</a:t>
            </a:r>
          </a:p>
          <a:p>
            <a:pPr marL="628650" lvl="1" indent="-171450">
              <a:buFontTx/>
              <a:buChar char="-"/>
            </a:pPr>
            <a:r>
              <a:rPr lang="en-US" dirty="0"/>
              <a:t>Personality—given traits and asked how much they applied to them (1 = never to 7 = always) </a:t>
            </a:r>
          </a:p>
          <a:p>
            <a:pPr marL="1085850" lvl="2" indent="-171450">
              <a:buFontTx/>
              <a:buChar char="-"/>
            </a:pPr>
            <a:r>
              <a:rPr lang="en-US" dirty="0"/>
              <a:t>E.g. compassionate or boastful</a:t>
            </a:r>
          </a:p>
          <a:p>
            <a:pPr marL="628650" lvl="1" indent="-171450">
              <a:buFontTx/>
              <a:buChar char="-"/>
            </a:pPr>
            <a:r>
              <a:rPr lang="en-US" dirty="0"/>
              <a:t>Cognition—given tasks and asked to rate how well they through they could complete the task ( 1= very hard to 7 = very easy) </a:t>
            </a:r>
          </a:p>
          <a:p>
            <a:pPr marL="1085850" lvl="2" indent="-171450">
              <a:buFontTx/>
              <a:buChar char="-"/>
            </a:pPr>
            <a:r>
              <a:rPr lang="en-US" dirty="0"/>
              <a:t>E.g. to remember faces and names or to understand formulas </a:t>
            </a:r>
          </a:p>
          <a:p>
            <a:pPr marL="628650" lvl="1" indent="-171450">
              <a:buFontTx/>
              <a:buChar char="-"/>
            </a:pPr>
            <a:r>
              <a:rPr lang="en-US" dirty="0"/>
              <a:t>Interests and activities—given different activities and asked how much they would enjoy the activities (1 = not at all 7 = very much) </a:t>
            </a:r>
          </a:p>
          <a:p>
            <a:pPr marL="1085850" lvl="2" indent="-171450">
              <a:buFontTx/>
              <a:buChar char="-"/>
            </a:pPr>
            <a:r>
              <a:rPr lang="en-US" dirty="0"/>
              <a:t>E.g. paintball or playing cards </a:t>
            </a:r>
          </a:p>
          <a:p>
            <a:pPr marL="628650" lvl="1" indent="-171450">
              <a:buFontTx/>
              <a:buChar char="-"/>
            </a:pPr>
            <a:r>
              <a:rPr lang="en-US" dirty="0"/>
              <a:t>Items were coded as masculine or feminine—higher scores on the scale indicated more masculine characteristics while lower scores indicated more feminie characteristics </a:t>
            </a:r>
          </a:p>
          <a:p>
            <a:pPr marL="171450" indent="-171450">
              <a:buFontTx/>
              <a:buChar char="-"/>
            </a:pPr>
            <a:r>
              <a:rPr lang="en-US" dirty="0"/>
              <a:t>SSRA—spatial experience survey </a:t>
            </a:r>
          </a:p>
          <a:p>
            <a:pPr marL="628650" lvl="1" indent="-171450">
              <a:buFontTx/>
              <a:buChar char="-"/>
            </a:pPr>
            <a:r>
              <a:rPr lang="en-US" dirty="0"/>
              <a:t>Used as a control for experience with spatial skills </a:t>
            </a:r>
          </a:p>
          <a:p>
            <a:pPr marL="628650" lvl="1" indent="-171450">
              <a:buFontTx/>
              <a:buChar char="-"/>
            </a:pPr>
            <a:r>
              <a:rPr lang="en-US" dirty="0"/>
              <a:t>15 questions about computer use, math and science courses taken, involvement in sports, etc. </a:t>
            </a:r>
          </a:p>
          <a:p>
            <a:pPr marL="171450" indent="-171450">
              <a:buFontTx/>
              <a:buChar char="-"/>
            </a:pPr>
            <a:r>
              <a:rPr lang="en-US" dirty="0"/>
              <a:t>CAQ—childhood actives questionnaire </a:t>
            </a:r>
          </a:p>
          <a:p>
            <a:pPr marL="628650" lvl="1" indent="-171450">
              <a:buFontTx/>
              <a:buChar char="-"/>
            </a:pPr>
            <a:r>
              <a:rPr lang="en-US" dirty="0"/>
              <a:t>Used as a control for masculine/feminie actives engaged in as a child </a:t>
            </a:r>
          </a:p>
          <a:p>
            <a:pPr marL="628650" lvl="1" indent="-171450">
              <a:buFontTx/>
              <a:buChar char="-"/>
            </a:pPr>
            <a:r>
              <a:rPr lang="en-US" dirty="0"/>
              <a:t>27 common </a:t>
            </a:r>
            <a:r>
              <a:rPr lang="en-US" dirty="0" err="1"/>
              <a:t>activieis</a:t>
            </a:r>
            <a:r>
              <a:rPr lang="en-US" dirty="0"/>
              <a:t> </a:t>
            </a:r>
          </a:p>
          <a:p>
            <a:pPr marL="171450" indent="-171450">
              <a:buFontTx/>
              <a:buChar char="-"/>
            </a:pPr>
            <a:r>
              <a:rPr lang="en-US" dirty="0"/>
              <a:t>Demographics </a:t>
            </a:r>
          </a:p>
          <a:p>
            <a:pPr marL="628650" lvl="1" indent="-171450">
              <a:buFontTx/>
              <a:buChar char="-"/>
            </a:pPr>
            <a:r>
              <a:rPr lang="en-US" dirty="0"/>
              <a:t>MSGM—questions that asked about sex, intersex, gender identity and expressed gender</a:t>
            </a:r>
          </a:p>
          <a:p>
            <a:pPr marL="628650" lvl="1" indent="-171450">
              <a:buFontTx/>
              <a:buChar char="-"/>
            </a:pPr>
            <a:r>
              <a:rPr lang="en-US" dirty="0"/>
              <a:t>Basic demographic questions (race, income, marital status, etc.)  </a:t>
            </a:r>
          </a:p>
          <a:p>
            <a:endParaRPr lang="en-US" dirty="0"/>
          </a:p>
          <a:p>
            <a:r>
              <a:rPr lang="en-US" b="1" dirty="0"/>
              <a:t>Procedure: </a:t>
            </a:r>
          </a:p>
          <a:p>
            <a:pPr marL="171450" indent="-171450">
              <a:buFontTx/>
              <a:buChar char="-"/>
            </a:pPr>
            <a:r>
              <a:rPr lang="en-US" dirty="0"/>
              <a:t>All online </a:t>
            </a:r>
          </a:p>
          <a:p>
            <a:pPr marL="171450" indent="-171450">
              <a:buFontTx/>
              <a:buChar char="-"/>
            </a:pPr>
            <a:r>
              <a:rPr lang="en-US" dirty="0"/>
              <a:t>Filled out the informed consent </a:t>
            </a:r>
          </a:p>
          <a:p>
            <a:pPr marL="171450" indent="-171450">
              <a:buFontTx/>
              <a:buChar char="-"/>
            </a:pPr>
            <a:r>
              <a:rPr lang="en-US" dirty="0"/>
              <a:t>Given the survey (MRT, OLM, SNS, GERAS, SSRA, CAQ and demographics in that order) </a:t>
            </a:r>
          </a:p>
          <a:p>
            <a:pPr marL="171450" indent="-171450">
              <a:buFontTx/>
              <a:buChar char="-"/>
            </a:pPr>
            <a:r>
              <a:rPr lang="en-US" dirty="0"/>
              <a:t>Asked to enter contact information for compensation (not connected to their data in any way) </a:t>
            </a:r>
          </a:p>
        </p:txBody>
      </p:sp>
      <p:sp>
        <p:nvSpPr>
          <p:cNvPr id="4" name="Slide Number Placeholder 3"/>
          <p:cNvSpPr>
            <a:spLocks noGrp="1"/>
          </p:cNvSpPr>
          <p:nvPr>
            <p:ph type="sldNum" sz="quarter" idx="5"/>
          </p:nvPr>
        </p:nvSpPr>
        <p:spPr/>
        <p:txBody>
          <a:bodyPr/>
          <a:lstStyle/>
          <a:p>
            <a:fld id="{47CEE08C-2932-4CF0-A78E-6EDF5279E104}" type="slidenum">
              <a:rPr lang="en-US" smtClean="0"/>
              <a:t>7</a:t>
            </a:fld>
            <a:endParaRPr lang="en-US"/>
          </a:p>
        </p:txBody>
      </p:sp>
    </p:spTree>
    <p:extLst>
      <p:ext uri="{BB962C8B-B14F-4D97-AF65-F5344CB8AC3E}">
        <p14:creationId xmlns:p14="http://schemas.microsoft.com/office/powerpoint/2010/main" val="3984628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200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GERAS and MRT, OLM and SNS scores: </a:t>
            </a:r>
          </a:p>
          <a:p>
            <a:pPr marL="285750" marR="0" indent="-285750">
              <a:lnSpc>
                <a:spcPct val="200000"/>
              </a:lnSpc>
              <a:spcBef>
                <a:spcPts val="0"/>
              </a:spcBef>
              <a:spcAft>
                <a:spcPts val="0"/>
              </a:spcAft>
              <a:buFontTx/>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GERAS and MRT Scores: </a:t>
            </a:r>
          </a:p>
          <a:p>
            <a:pPr marL="742950" marR="0" lvl="1"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significant positive correlation was expected between those identifying as predominantly masculine on the GERAS and those who score highly on the MRT, as the literature indicates a significant male advantage on the MRT and this is expected to translate to those who identify as more masculine</a:t>
            </a:r>
          </a:p>
          <a:p>
            <a:pPr marL="742950" marR="0" lvl="1"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examined the relationship between GERAS scores and MRT scores w/ a bivariate correlation </a:t>
            </a:r>
          </a:p>
          <a:p>
            <a:pPr marL="742950" marR="0" lvl="1" indent="-285750">
              <a:lnSpc>
                <a:spcPct val="200000"/>
              </a:lnSpc>
              <a:spcBef>
                <a:spcPts val="0"/>
              </a:spcBef>
              <a:spcAft>
                <a:spcPts val="0"/>
              </a:spcAft>
              <a:buFontTx/>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found a marginal, but not statistically significant correlation between gender identity, as rated on the GERAS, and scores on the MRT, r</a:t>
            </a:r>
            <a:r>
              <a:rPr lang="en-US" sz="1800" b="1" baseline="-25000" dirty="0">
                <a:effectLst/>
                <a:latin typeface="Times New Roman" panose="02020603050405020304" pitchFamily="18" charset="0"/>
                <a:ea typeface="Calibri" panose="020F0502020204030204" pitchFamily="34" charset="0"/>
                <a:cs typeface="Times New Roman" panose="02020603050405020304" pitchFamily="18" charset="0"/>
              </a:rPr>
              <a:t>(52)</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 .257, p = 0.065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200000"/>
              </a:lnSpc>
              <a:spcBef>
                <a:spcPts val="0"/>
              </a:spcBef>
              <a:spcAft>
                <a:spcPts val="0"/>
              </a:spcAft>
              <a:buFontTx/>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GERAS and OLM Scores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significant positive correlation was also expected to occur between those identifying as predominantly feminine on the GERAS and those who score highly on the OLM task, as past research has indicated a female advantage on this task—which is expected to translate to those who identify with primarily feminine traits</a:t>
            </a:r>
          </a:p>
          <a:p>
            <a:pPr marL="742950" marR="0" lvl="1"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examined the relationship between GERAS scores and OLM scores w/ bivariate correlation</a:t>
            </a:r>
          </a:p>
          <a:p>
            <a:pPr marL="742950" marR="0" lvl="1"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found no significant correlation between gender identity, as rated on the GERAS, and scores on the OLM, r</a:t>
            </a:r>
            <a:r>
              <a:rPr lang="en-US" sz="1800" baseline="-25000" dirty="0">
                <a:effectLst/>
                <a:latin typeface="Times New Roman" panose="02020603050405020304" pitchFamily="18" charset="0"/>
                <a:ea typeface="Calibri" panose="020F0502020204030204" pitchFamily="34" charset="0"/>
                <a:cs typeface="Times New Roman" panose="02020603050405020304" pitchFamily="18" charset="0"/>
              </a:rPr>
              <a:t>(52)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-.091, p = 0.521</a:t>
            </a:r>
          </a:p>
          <a:p>
            <a:pPr marL="285750" marR="0" indent="-285750">
              <a:lnSpc>
                <a:spcPct val="200000"/>
              </a:lnSpc>
              <a:spcBef>
                <a:spcPts val="0"/>
              </a:spcBef>
              <a:spcAft>
                <a:spcPts val="0"/>
              </a:spcAft>
              <a:buFontTx/>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GERAS and SNS Scores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significant positive correlation was expected between those who score high on the GERAS for feminine traits and those who score high on the SNS, as spatial anxiety research indicates that females tend to be more prone to spatial anxiety, which is expected in those who identify high in feminine traits regardless of sex</a:t>
            </a:r>
          </a:p>
          <a:p>
            <a:pPr marL="742950" marR="0" lvl="1"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examined the relationship between GERAS scores and SNS scores w/ a bivariate correlation</a:t>
            </a:r>
          </a:p>
          <a:p>
            <a:pPr marL="742950" marR="0" lvl="1"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found no significant correlation between gender identity, as rated on the GERAS, and scores on the SNS, r</a:t>
            </a:r>
            <a:r>
              <a:rPr lang="en-US" sz="1800" baseline="-25000" dirty="0">
                <a:effectLst/>
                <a:latin typeface="Times New Roman" panose="02020603050405020304" pitchFamily="18" charset="0"/>
                <a:ea typeface="Calibri" panose="020F0502020204030204" pitchFamily="34" charset="0"/>
                <a:cs typeface="Times New Roman" panose="02020603050405020304" pitchFamily="18" charset="0"/>
              </a:rPr>
              <a:t>(52)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-.010 , p = 0.947</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200000"/>
              </a:lnSpc>
              <a:spcBef>
                <a:spcPts val="0"/>
              </a:spcBef>
              <a:spcAft>
                <a:spcPts val="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200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SNS score and MRT and OLM Scores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significant negative correlation was expected between SNS scores and scores on the MRT and OLM task as spatial anxiety is known to negatively impact cognitive faculties (Eysenck &amp; Calvo, 1992; Lawton, 1994)</a:t>
            </a:r>
          </a:p>
          <a:p>
            <a:pPr marL="285750" marR="0"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examined the relationship between SNS scores and MRT scores and between SNS and OLM scores w/ bivariate correlations </a:t>
            </a:r>
          </a:p>
          <a:p>
            <a:pPr marL="285750" marR="0"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found no significant correlation between MRT scores and SNS scores, r</a:t>
            </a:r>
            <a:r>
              <a:rPr lang="en-US" sz="1800" baseline="-25000" dirty="0">
                <a:effectLst/>
                <a:latin typeface="Times New Roman" panose="02020603050405020304" pitchFamily="18" charset="0"/>
                <a:ea typeface="Calibri" panose="020F0502020204030204" pitchFamily="34" charset="0"/>
                <a:cs typeface="Times New Roman" panose="02020603050405020304" pitchFamily="18" charset="0"/>
              </a:rPr>
              <a:t>(52)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.051, p = 0.722</a:t>
            </a:r>
          </a:p>
          <a:p>
            <a:pPr marL="285750" marR="0"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found no significant correlation between OLM scores and SNS scores, r</a:t>
            </a:r>
            <a:r>
              <a:rPr lang="en-US" sz="1800" baseline="-25000" dirty="0">
                <a:effectLst/>
                <a:latin typeface="Times New Roman" panose="02020603050405020304" pitchFamily="18" charset="0"/>
                <a:ea typeface="Calibri" panose="020F0502020204030204" pitchFamily="34" charset="0"/>
                <a:cs typeface="Times New Roman" panose="02020603050405020304" pitchFamily="18" charset="0"/>
              </a:rPr>
              <a:t>(52)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.086, p = 0.544.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200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MRT and OLM Correlation with GERAS Controlling for SNS Scores:</a:t>
            </a:r>
          </a:p>
          <a:p>
            <a:pPr marL="285750" marR="0"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Given that spatial anxiety influences cognitive abilities (especially those identifying as women), but the literature has indicated that males tend to perform better on MRT tests and females perform better on OLM tasks in spite of the influence of spatial anxiety, specific directional correlations were expected between the GERAS and MRT and OLM tasks when controlling for spatial anxiety</a:t>
            </a:r>
          </a:p>
          <a:p>
            <a:pPr marL="285750" marR="0"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Partial correlations controlling for SNS were used for both tests</a:t>
            </a:r>
          </a:p>
          <a:p>
            <a:pPr marL="285750" marR="0"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relation to correlations between the MRT and GERAS, a significant positive correlation was expected, even when controlling for SNS, because, as GERAS scores decrease (which denote more feminine characteristics) MRT scores were expected to decrease because those with male-dominant characteristics tend to perform better on the MRT, independent of spatial anxiety levels</a:t>
            </a:r>
          </a:p>
          <a:p>
            <a:pPr marL="742950" marR="0" lvl="1" indent="-285750">
              <a:lnSpc>
                <a:spcPct val="200000"/>
              </a:lnSpc>
              <a:spcBef>
                <a:spcPts val="0"/>
              </a:spcBef>
              <a:spcAft>
                <a:spcPts val="0"/>
              </a:spcAft>
              <a:buFontTx/>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found a marginal, but not statistically significant, correlation between gender identity, as rated on the GERAS, and score on the MRT, r</a:t>
            </a:r>
            <a:r>
              <a:rPr lang="en-US" sz="1800" b="1" baseline="-25000" dirty="0">
                <a:effectLst/>
                <a:latin typeface="Times New Roman" panose="02020603050405020304" pitchFamily="18" charset="0"/>
                <a:ea typeface="Calibri" panose="020F0502020204030204" pitchFamily="34" charset="0"/>
                <a:cs typeface="Times New Roman" panose="02020603050405020304" pitchFamily="18" charset="0"/>
              </a:rPr>
              <a:t>(49)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.258 , p = 0.067</a:t>
            </a:r>
          </a:p>
          <a:p>
            <a:pPr marL="285750" marR="0"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When considering the relationship between the OLM task and the GERAS, controlling for SNS, a negative correlation was expected because, although women are more affected by spatial anxiety, they tend to do better on OLM tasks. An increased score on OLM would be associated with a lower score on the GERAS (denoting more feminine characteristics)</a:t>
            </a:r>
          </a:p>
          <a:p>
            <a:pPr marL="742950" marR="0" lvl="1"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found no significant correlation between gender identity and score on the OLM, r</a:t>
            </a:r>
            <a:r>
              <a:rPr lang="en-US" sz="1800" baseline="-25000" dirty="0">
                <a:effectLst/>
                <a:latin typeface="Times New Roman" panose="02020603050405020304" pitchFamily="18" charset="0"/>
                <a:ea typeface="Calibri" panose="020F0502020204030204" pitchFamily="34" charset="0"/>
                <a:cs typeface="Times New Roman" panose="02020603050405020304" pitchFamily="18" charset="0"/>
              </a:rPr>
              <a:t>(49)</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-.091, p = 0.524.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200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GERAS, MRT, OLM, and SNS Scores Controlling for SSRA and CAQ Spatial Tasks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When controlling for scores on the SSRA and CAQ Spatial Activities subsection, significant correlations between the GERAS and MRT, OLM and SNS were expected, as sex differences are still observed between males and females regardless of spatial experience and childhood activities (e.g., Levine et al, 2016) and individuals are expected to report traits aligning with their predominant self-identified gender identity</a:t>
            </a:r>
          </a:p>
          <a:p>
            <a:pPr marL="285750" marR="0"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Controlling for SSRA and CAQ Spatial Activities subscale, a partial correlation was used </a:t>
            </a:r>
          </a:p>
          <a:p>
            <a:pPr marL="285750" marR="0" indent="-285750">
              <a:lnSpc>
                <a:spcPct val="200000"/>
              </a:lnSpc>
              <a:spcBef>
                <a:spcPts val="0"/>
              </a:spcBef>
              <a:spcAft>
                <a:spcPts val="0"/>
              </a:spcAft>
              <a:buFontTx/>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found no significant correlation between gender identity, as rated on the GERAS, and score on the MRT, r</a:t>
            </a:r>
            <a:r>
              <a:rPr lang="en-US" sz="1800" baseline="-25000" dirty="0">
                <a:effectLst/>
                <a:latin typeface="Times New Roman" panose="02020603050405020304" pitchFamily="18" charset="0"/>
                <a:ea typeface="Calibri" panose="020F0502020204030204" pitchFamily="34" charset="0"/>
                <a:cs typeface="Times New Roman" panose="02020603050405020304" pitchFamily="18" charset="0"/>
              </a:rPr>
              <a:t>(49)</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.192 , p = 0.503, OLM, r</a:t>
            </a:r>
            <a:r>
              <a:rPr lang="en-US" sz="1800" baseline="-25000" dirty="0">
                <a:effectLst/>
                <a:latin typeface="Times New Roman" panose="02020603050405020304" pitchFamily="18" charset="0"/>
                <a:ea typeface="Calibri" panose="020F0502020204030204" pitchFamily="34" charset="0"/>
                <a:cs typeface="Times New Roman" panose="02020603050405020304" pitchFamily="18" charset="0"/>
              </a:rPr>
              <a:t>(49)</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-.143, p = 0.328, and SNS, r</a:t>
            </a:r>
            <a:r>
              <a:rPr lang="en-US" sz="1800" baseline="-25000" dirty="0">
                <a:effectLst/>
                <a:latin typeface="Times New Roman" panose="02020603050405020304" pitchFamily="18" charset="0"/>
                <a:ea typeface="Calibri" panose="020F0502020204030204" pitchFamily="34" charset="0"/>
                <a:cs typeface="Times New Roman" panose="02020603050405020304" pitchFamily="18" charset="0"/>
              </a:rPr>
              <a:t>(49)</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.014 , p = 0.923.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7CEE08C-2932-4CF0-A78E-6EDF5279E104}" type="slidenum">
              <a:rPr lang="en-US" smtClean="0"/>
              <a:t>8</a:t>
            </a:fld>
            <a:endParaRPr lang="en-US"/>
          </a:p>
        </p:txBody>
      </p:sp>
    </p:spTree>
    <p:extLst>
      <p:ext uri="{BB962C8B-B14F-4D97-AF65-F5344CB8AC3E}">
        <p14:creationId xmlns:p14="http://schemas.microsoft.com/office/powerpoint/2010/main" val="648933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correlation trended in the direction I expected –talk about that but not too much</a:t>
            </a:r>
          </a:p>
          <a:p>
            <a:endParaRPr lang="en-US" dirty="0"/>
          </a:p>
          <a:p>
            <a:r>
              <a:rPr lang="en-US" b="1" dirty="0"/>
              <a:t>Limitations: </a:t>
            </a:r>
          </a:p>
          <a:p>
            <a:r>
              <a:rPr lang="en-US" dirty="0"/>
              <a:t>Population size: </a:t>
            </a:r>
          </a:p>
          <a:p>
            <a:pPr marL="171450" indent="-171450">
              <a:buFontTx/>
              <a:buChar char="-"/>
            </a:pPr>
            <a:r>
              <a:rPr lang="en-US" dirty="0"/>
              <a:t>Was rather small (only 52 participants) </a:t>
            </a:r>
          </a:p>
          <a:p>
            <a:pPr marL="171450" indent="-171450">
              <a:buFontTx/>
              <a:buChar char="-"/>
            </a:pPr>
            <a:r>
              <a:rPr lang="en-US" dirty="0"/>
              <a:t>May need more to detect real variation in gender identity </a:t>
            </a:r>
          </a:p>
          <a:p>
            <a:endParaRPr lang="en-US" dirty="0"/>
          </a:p>
          <a:p>
            <a:r>
              <a:rPr lang="en-US" dirty="0"/>
              <a:t>Demographics of participants: </a:t>
            </a:r>
          </a:p>
          <a:p>
            <a:r>
              <a:rPr lang="en-US" dirty="0"/>
              <a:t>- Need more diversity in those that I survey—can’t assume that I would have the same results if I included more minorities that are more representative of the world</a:t>
            </a:r>
          </a:p>
          <a:p>
            <a:endParaRPr lang="en-US" dirty="0"/>
          </a:p>
          <a:p>
            <a:r>
              <a:rPr lang="en-US" dirty="0"/>
              <a:t>Online spatial ability tests: </a:t>
            </a:r>
          </a:p>
          <a:p>
            <a:pPr marL="171450" indent="-171450">
              <a:buFontTx/>
              <a:buChar char="-"/>
            </a:pPr>
            <a:r>
              <a:rPr lang="en-US" dirty="0"/>
              <a:t>These tasks are especially hard and could be more difficult online </a:t>
            </a:r>
          </a:p>
          <a:p>
            <a:pPr marL="171450" indent="-171450">
              <a:buFontTx/>
              <a:buChar char="-"/>
            </a:pPr>
            <a:r>
              <a:rPr lang="en-US" dirty="0"/>
              <a:t>Don’t have in-person instructions which may make it easier </a:t>
            </a:r>
          </a:p>
          <a:p>
            <a:pPr marL="171450" indent="-171450">
              <a:buFontTx/>
              <a:buChar char="-"/>
            </a:pPr>
            <a:r>
              <a:rPr lang="en-US" dirty="0"/>
              <a:t>Some of the tasks (like OLM) may be easier on paper and pencil vs. a 30-answer multiple choice questions </a:t>
            </a:r>
          </a:p>
          <a:p>
            <a:endParaRPr lang="en-US" dirty="0"/>
          </a:p>
          <a:p>
            <a:endParaRPr lang="en-US" dirty="0"/>
          </a:p>
          <a:p>
            <a:r>
              <a:rPr lang="en-US" b="1" dirty="0"/>
              <a:t>Further Research: </a:t>
            </a:r>
          </a:p>
          <a:p>
            <a:pPr marL="171450" indent="-171450">
              <a:buFontTx/>
              <a:buChar char="-"/>
            </a:pPr>
            <a:r>
              <a:rPr lang="en-US" dirty="0"/>
              <a:t>Talk about it like I have a follow-up study planned </a:t>
            </a:r>
          </a:p>
          <a:p>
            <a:pPr marL="628650" lvl="1" indent="-171450">
              <a:buFontTx/>
              <a:buChar char="-"/>
            </a:pPr>
            <a:r>
              <a:rPr lang="en-US" dirty="0"/>
              <a:t>Run the study with more participants—this will help include more diversity </a:t>
            </a:r>
          </a:p>
          <a:p>
            <a:pPr marL="628650" lvl="1" indent="-171450">
              <a:buFontTx/>
              <a:buChar char="-"/>
            </a:pPr>
            <a:r>
              <a:rPr lang="en-US" dirty="0"/>
              <a:t>Have the study in-person (COVID-permitting) </a:t>
            </a:r>
          </a:p>
          <a:p>
            <a:pPr marL="171450" indent="-171450">
              <a:buFontTx/>
              <a:buChar char="-"/>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7CEE08C-2932-4CF0-A78E-6EDF5279E104}" type="slidenum">
              <a:rPr lang="en-US" smtClean="0"/>
              <a:t>9</a:t>
            </a:fld>
            <a:endParaRPr lang="en-US"/>
          </a:p>
        </p:txBody>
      </p:sp>
    </p:spTree>
    <p:extLst>
      <p:ext uri="{BB962C8B-B14F-4D97-AF65-F5344CB8AC3E}">
        <p14:creationId xmlns:p14="http://schemas.microsoft.com/office/powerpoint/2010/main" val="148120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used 40 + sources and did not want to bore you all with 10 slides of sources</a:t>
            </a:r>
          </a:p>
        </p:txBody>
      </p:sp>
      <p:sp>
        <p:nvSpPr>
          <p:cNvPr id="4" name="Slide Number Placeholder 3"/>
          <p:cNvSpPr>
            <a:spLocks noGrp="1"/>
          </p:cNvSpPr>
          <p:nvPr>
            <p:ph type="sldNum" sz="quarter" idx="5"/>
          </p:nvPr>
        </p:nvSpPr>
        <p:spPr/>
        <p:txBody>
          <a:bodyPr/>
          <a:lstStyle/>
          <a:p>
            <a:fld id="{47CEE08C-2932-4CF0-A78E-6EDF5279E104}" type="slidenum">
              <a:rPr lang="en-US" smtClean="0"/>
              <a:t>10</a:t>
            </a:fld>
            <a:endParaRPr lang="en-US"/>
          </a:p>
        </p:txBody>
      </p:sp>
    </p:spTree>
    <p:extLst>
      <p:ext uri="{BB962C8B-B14F-4D97-AF65-F5344CB8AC3E}">
        <p14:creationId xmlns:p14="http://schemas.microsoft.com/office/powerpoint/2010/main" val="426652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4/4/2021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4/4/2021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4/4/2021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4/4/2021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4/4/2021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4/4/2021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4/4/2021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4/4/2021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5" name="Rectangle 84">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bstract image">
            <a:extLst>
              <a:ext uri="{FF2B5EF4-FFF2-40B4-BE49-F238E27FC236}">
                <a16:creationId xmlns:a16="http://schemas.microsoft.com/office/drawing/2014/main" id="{6D3BA21E-E6C8-4E14-8E53-C5DF567E9DFF}"/>
              </a:ext>
            </a:extLst>
          </p:cNvPr>
          <p:cNvPicPr>
            <a:picLocks noChangeAspect="1"/>
          </p:cNvPicPr>
          <p:nvPr/>
        </p:nvPicPr>
        <p:blipFill rotWithShape="1">
          <a:blip r:embed="rId2">
            <a:alphaModFix amt="45000"/>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87" name="Rectangle 86">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sp>
      <p:sp>
        <p:nvSpPr>
          <p:cNvPr id="7" name="TextBox 6">
            <a:extLst>
              <a:ext uri="{FF2B5EF4-FFF2-40B4-BE49-F238E27FC236}">
                <a16:creationId xmlns:a16="http://schemas.microsoft.com/office/drawing/2014/main" id="{7C77CDDD-64B6-4DF9-BAC6-F21C51A6CA17}"/>
              </a:ext>
            </a:extLst>
          </p:cNvPr>
          <p:cNvSpPr txBox="1"/>
          <p:nvPr/>
        </p:nvSpPr>
        <p:spPr>
          <a:xfrm>
            <a:off x="1447801" y="1411615"/>
            <a:ext cx="9296398" cy="4034770"/>
          </a:xfrm>
          <a:prstGeom prst="rect">
            <a:avLst/>
          </a:prstGeom>
          <a:solidFill>
            <a:schemeClr val="bg1"/>
          </a:solidFill>
        </p:spPr>
        <p:txBody>
          <a:bodyPr wrap="square" rtlCol="0">
            <a:spAutoFit/>
          </a:bodyPr>
          <a:lstStyle/>
          <a:p>
            <a:endParaRPr lang="en-US" dirty="0"/>
          </a:p>
        </p:txBody>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769532" y="2091263"/>
            <a:ext cx="8652938" cy="2461504"/>
          </a:xfrm>
        </p:spPr>
        <p:txBody>
          <a:bodyPr>
            <a:normAutofit/>
          </a:bodyPr>
          <a:lstStyle/>
          <a:p>
            <a:r>
              <a:rPr lang="en-US" sz="4800" dirty="0"/>
              <a:t>Examining gender identity in spatial ability</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772861" y="4388814"/>
            <a:ext cx="8655200" cy="457201"/>
          </a:xfrm>
        </p:spPr>
        <p:txBody>
          <a:bodyPr>
            <a:noAutofit/>
          </a:bodyPr>
          <a:lstStyle/>
          <a:p>
            <a:pPr>
              <a:spcAft>
                <a:spcPts val="600"/>
              </a:spcAft>
            </a:pPr>
            <a:r>
              <a:rPr lang="en-US" sz="3600" dirty="0">
                <a:solidFill>
                  <a:schemeClr val="tx1"/>
                </a:solidFill>
              </a:rPr>
              <a:t>Alex Detrich </a:t>
            </a:r>
          </a:p>
        </p:txBody>
      </p:sp>
      <p:sp>
        <p:nvSpPr>
          <p:cNvPr id="89" name="Rectangle 88">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sp>
    </p:spTree>
    <p:extLst>
      <p:ext uri="{BB962C8B-B14F-4D97-AF65-F5344CB8AC3E}">
        <p14:creationId xmlns:p14="http://schemas.microsoft.com/office/powerpoint/2010/main" val="173669318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itle 1">
            <a:extLst>
              <a:ext uri="{FF2B5EF4-FFF2-40B4-BE49-F238E27FC236}">
                <a16:creationId xmlns:a16="http://schemas.microsoft.com/office/drawing/2014/main" id="{3023F95A-3125-4FFA-9361-9684E2A92891}"/>
              </a:ext>
            </a:extLst>
          </p:cNvPr>
          <p:cNvSpPr>
            <a:spLocks noGrp="1"/>
          </p:cNvSpPr>
          <p:nvPr>
            <p:ph type="title"/>
          </p:nvPr>
        </p:nvSpPr>
        <p:spPr>
          <a:xfrm>
            <a:off x="866440" y="1000370"/>
            <a:ext cx="3462079" cy="4857262"/>
          </a:xfrm>
        </p:spPr>
        <p:txBody>
          <a:bodyPr vert="horz" lIns="91440" tIns="45720" rIns="91440" bIns="45720" rtlCol="0">
            <a:normAutofit/>
          </a:bodyPr>
          <a:lstStyle/>
          <a:p>
            <a:pPr algn="r"/>
            <a:r>
              <a:rPr lang="en-US" sz="4100" cap="all" spc="-100">
                <a:solidFill>
                  <a:srgbClr val="FFFFFF"/>
                </a:solidFill>
              </a:rPr>
              <a:t>References </a:t>
            </a:r>
          </a:p>
        </p:txBody>
      </p:sp>
      <p:sp>
        <p:nvSpPr>
          <p:cNvPr id="3" name="Content Placeholder 2">
            <a:extLst>
              <a:ext uri="{FF2B5EF4-FFF2-40B4-BE49-F238E27FC236}">
                <a16:creationId xmlns:a16="http://schemas.microsoft.com/office/drawing/2014/main" id="{2A24E867-7D34-454D-A67B-739277D01D9A}"/>
              </a:ext>
            </a:extLst>
          </p:cNvPr>
          <p:cNvSpPr>
            <a:spLocks noGrp="1"/>
          </p:cNvSpPr>
          <p:nvPr>
            <p:ph idx="1"/>
          </p:nvPr>
        </p:nvSpPr>
        <p:spPr>
          <a:xfrm>
            <a:off x="4963691" y="1000370"/>
            <a:ext cx="6212310" cy="4857262"/>
          </a:xfrm>
        </p:spPr>
        <p:txBody>
          <a:bodyPr vert="horz" lIns="91440" tIns="45720" rIns="91440" bIns="45720" rtlCol="0" anchor="ctr">
            <a:normAutofit/>
          </a:bodyPr>
          <a:lstStyle/>
          <a:p>
            <a:pPr marL="0" indent="0">
              <a:spcBef>
                <a:spcPts val="0"/>
              </a:spcBef>
              <a:spcAft>
                <a:spcPts val="600"/>
              </a:spcAft>
              <a:buNone/>
            </a:pPr>
            <a:r>
              <a:rPr lang="en-US" sz="2000" spc="80" dirty="0">
                <a:solidFill>
                  <a:srgbClr val="FFFFFF"/>
                </a:solidFill>
              </a:rPr>
              <a:t>Full list available in uploaded materials for this study </a:t>
            </a:r>
          </a:p>
        </p:txBody>
      </p:sp>
    </p:spTree>
    <p:extLst>
      <p:ext uri="{BB962C8B-B14F-4D97-AF65-F5344CB8AC3E}">
        <p14:creationId xmlns:p14="http://schemas.microsoft.com/office/powerpoint/2010/main" val="4089242067"/>
      </p:ext>
    </p:extLst>
  </p:cSld>
  <p:clrMapOvr>
    <a:overrideClrMapping bg1="lt1" tx1="dk1" bg2="lt2" tx2="dk2" accent1="accent1" accent2="accent2" accent3="accent3" accent4="accent4" accent5="accent5" accent6="accent6" hlink="hlink" folHlink="folHlink"/>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52B744B-0F81-487E-A851-51A3233F0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4D6D39BE-B8E2-4FCD-92BE-1E88F5973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Rectangle 74">
            <a:extLst>
              <a:ext uri="{FF2B5EF4-FFF2-40B4-BE49-F238E27FC236}">
                <a16:creationId xmlns:a16="http://schemas.microsoft.com/office/drawing/2014/main" id="{C13A2EBD-9403-4884-A9BD-8B154778C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1066800" y="642594"/>
            <a:ext cx="10058400" cy="1371600"/>
          </a:xfrm>
        </p:spPr>
        <p:txBody>
          <a:bodyPr vert="horz" lIns="91440" tIns="45720" rIns="91440" bIns="45720" rtlCol="0">
            <a:normAutofit/>
          </a:bodyPr>
          <a:lstStyle/>
          <a:p>
            <a:pPr algn="ctr"/>
            <a:r>
              <a:rPr lang="en-US" cap="all" spc="-100" dirty="0"/>
              <a:t>Overview</a:t>
            </a:r>
          </a:p>
        </p:txBody>
      </p:sp>
      <p:graphicFrame>
        <p:nvGraphicFramePr>
          <p:cNvPr id="9" name="Content Placeholder 8">
            <a:extLst>
              <a:ext uri="{FF2B5EF4-FFF2-40B4-BE49-F238E27FC236}">
                <a16:creationId xmlns:a16="http://schemas.microsoft.com/office/drawing/2014/main" id="{18913D06-1253-47C2-B452-FA358A30EDDC}"/>
              </a:ext>
            </a:extLst>
          </p:cNvPr>
          <p:cNvGraphicFramePr>
            <a:graphicFrameLocks noGrp="1"/>
          </p:cNvGraphicFramePr>
          <p:nvPr>
            <p:ph idx="1"/>
            <p:extLst>
              <p:ext uri="{D42A27DB-BD31-4B8C-83A1-F6EECF244321}">
                <p14:modId xmlns:p14="http://schemas.microsoft.com/office/powerpoint/2010/main" val="1220012881"/>
              </p:ext>
            </p:extLst>
          </p:nvPr>
        </p:nvGraphicFramePr>
        <p:xfrm>
          <a:off x="789710" y="1624140"/>
          <a:ext cx="10880690" cy="4996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601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itle 1">
            <a:extLst>
              <a:ext uri="{FF2B5EF4-FFF2-40B4-BE49-F238E27FC236}">
                <a16:creationId xmlns:a16="http://schemas.microsoft.com/office/drawing/2014/main" id="{985830FB-76FC-4ACF-A912-E5C50BF00606}"/>
              </a:ext>
            </a:extLst>
          </p:cNvPr>
          <p:cNvSpPr>
            <a:spLocks noGrp="1"/>
          </p:cNvSpPr>
          <p:nvPr>
            <p:ph type="title"/>
          </p:nvPr>
        </p:nvSpPr>
        <p:spPr>
          <a:xfrm>
            <a:off x="866440" y="1000370"/>
            <a:ext cx="3462079" cy="4857262"/>
          </a:xfrm>
        </p:spPr>
        <p:txBody>
          <a:bodyPr>
            <a:normAutofit/>
          </a:bodyPr>
          <a:lstStyle/>
          <a:p>
            <a:pPr algn="r"/>
            <a:r>
              <a:rPr lang="en-US" sz="4400" dirty="0">
                <a:solidFill>
                  <a:srgbClr val="FFFFFF"/>
                </a:solidFill>
              </a:rPr>
              <a:t>Sex Differences in Spatial Abilities</a:t>
            </a:r>
          </a:p>
        </p:txBody>
      </p:sp>
      <p:sp>
        <p:nvSpPr>
          <p:cNvPr id="3" name="Content Placeholder 2">
            <a:extLst>
              <a:ext uri="{FF2B5EF4-FFF2-40B4-BE49-F238E27FC236}">
                <a16:creationId xmlns:a16="http://schemas.microsoft.com/office/drawing/2014/main" id="{A35CFE67-C65D-42D8-B880-C5CD9217E8D5}"/>
              </a:ext>
            </a:extLst>
          </p:cNvPr>
          <p:cNvSpPr>
            <a:spLocks noGrp="1"/>
          </p:cNvSpPr>
          <p:nvPr>
            <p:ph idx="1"/>
          </p:nvPr>
        </p:nvSpPr>
        <p:spPr>
          <a:xfrm>
            <a:off x="4963691" y="1000370"/>
            <a:ext cx="6212310" cy="4857262"/>
          </a:xfrm>
        </p:spPr>
        <p:txBody>
          <a:bodyPr anchor="ctr">
            <a:normAutofit/>
          </a:bodyPr>
          <a:lstStyle/>
          <a:p>
            <a:pPr>
              <a:buClr>
                <a:schemeClr val="bg1"/>
              </a:buClr>
              <a:buFont typeface="Wingdings" panose="05000000000000000000" pitchFamily="2" charset="2"/>
              <a:buChar char="§"/>
            </a:pPr>
            <a:r>
              <a:rPr lang="en-US" sz="2400" dirty="0">
                <a:solidFill>
                  <a:srgbClr val="FFFFFF"/>
                </a:solidFill>
              </a:rPr>
              <a:t>Developmental differences </a:t>
            </a:r>
          </a:p>
          <a:p>
            <a:pPr>
              <a:buClr>
                <a:schemeClr val="bg1"/>
              </a:buClr>
              <a:buFont typeface="Wingdings" panose="05000000000000000000" pitchFamily="2" charset="2"/>
              <a:buChar char="§"/>
            </a:pPr>
            <a:r>
              <a:rPr lang="en-US" sz="2400" dirty="0">
                <a:solidFill>
                  <a:srgbClr val="FFFFFF"/>
                </a:solidFill>
              </a:rPr>
              <a:t>Biological factors</a:t>
            </a:r>
          </a:p>
          <a:p>
            <a:pPr lvl="1">
              <a:buClr>
                <a:schemeClr val="bg1"/>
              </a:buClr>
              <a:buFont typeface="Wingdings" panose="05000000000000000000" pitchFamily="2" charset="2"/>
              <a:buChar char="§"/>
            </a:pPr>
            <a:r>
              <a:rPr lang="en-US" sz="2000" dirty="0">
                <a:solidFill>
                  <a:srgbClr val="FFFFFF"/>
                </a:solidFill>
              </a:rPr>
              <a:t>Gonadal hormones </a:t>
            </a:r>
          </a:p>
          <a:p>
            <a:pPr lvl="1">
              <a:buClr>
                <a:schemeClr val="bg1"/>
              </a:buClr>
              <a:buFont typeface="Wingdings" panose="05000000000000000000" pitchFamily="2" charset="2"/>
              <a:buChar char="§"/>
            </a:pPr>
            <a:r>
              <a:rPr lang="en-US" sz="2000" dirty="0">
                <a:solidFill>
                  <a:srgbClr val="FFFFFF"/>
                </a:solidFill>
              </a:rPr>
              <a:t>Brain connectivity</a:t>
            </a:r>
          </a:p>
          <a:p>
            <a:pPr>
              <a:buClr>
                <a:schemeClr val="bg1"/>
              </a:buClr>
              <a:buFont typeface="Wingdings" panose="05000000000000000000" pitchFamily="2" charset="2"/>
              <a:buChar char="§"/>
            </a:pPr>
            <a:r>
              <a:rPr lang="en-US" sz="2400" dirty="0">
                <a:solidFill>
                  <a:srgbClr val="FFFFFF"/>
                </a:solidFill>
              </a:rPr>
              <a:t>Contributing social factors</a:t>
            </a:r>
          </a:p>
          <a:p>
            <a:pPr lvl="1">
              <a:buClr>
                <a:schemeClr val="bg1"/>
              </a:buClr>
              <a:buFont typeface="Wingdings" panose="05000000000000000000" pitchFamily="2" charset="2"/>
              <a:buChar char="§"/>
            </a:pPr>
            <a:r>
              <a:rPr lang="en-US" sz="1800" dirty="0">
                <a:solidFill>
                  <a:srgbClr val="FFFFFF"/>
                </a:solidFill>
              </a:rPr>
              <a:t>Differences in play experiences </a:t>
            </a:r>
          </a:p>
          <a:p>
            <a:pPr lvl="1">
              <a:buClr>
                <a:schemeClr val="bg1"/>
              </a:buClr>
              <a:buFont typeface="Wingdings" panose="05000000000000000000" pitchFamily="2" charset="2"/>
              <a:buChar char="§"/>
            </a:pPr>
            <a:r>
              <a:rPr lang="en-US" sz="1800" dirty="0">
                <a:solidFill>
                  <a:srgbClr val="FFFFFF"/>
                </a:solidFill>
              </a:rPr>
              <a:t>Gender stereotypes placed on children and adults </a:t>
            </a:r>
          </a:p>
          <a:p>
            <a:pPr>
              <a:buClr>
                <a:schemeClr val="bg1"/>
              </a:buClr>
              <a:buFont typeface="Wingdings" panose="05000000000000000000" pitchFamily="2" charset="2"/>
              <a:buChar char="§"/>
            </a:pPr>
            <a:r>
              <a:rPr lang="en-US" sz="2400" dirty="0">
                <a:solidFill>
                  <a:srgbClr val="FFFFFF"/>
                </a:solidFill>
              </a:rPr>
              <a:t>Impacts of training </a:t>
            </a:r>
          </a:p>
          <a:p>
            <a:pPr lvl="1">
              <a:buClr>
                <a:schemeClr val="bg1"/>
              </a:buClr>
              <a:buFont typeface="Wingdings" panose="05000000000000000000" pitchFamily="2" charset="2"/>
              <a:buChar char="§"/>
            </a:pPr>
            <a:r>
              <a:rPr lang="en-US" sz="1800" dirty="0">
                <a:solidFill>
                  <a:srgbClr val="FFFFFF"/>
                </a:solidFill>
              </a:rPr>
              <a:t>Videogame training </a:t>
            </a:r>
          </a:p>
          <a:p>
            <a:pPr lvl="1">
              <a:buClr>
                <a:schemeClr val="bg1"/>
              </a:buClr>
              <a:buFont typeface="Wingdings" panose="05000000000000000000" pitchFamily="2" charset="2"/>
              <a:buChar char="§"/>
            </a:pPr>
            <a:r>
              <a:rPr lang="en-US" sz="1800" dirty="0">
                <a:solidFill>
                  <a:srgbClr val="FFFFFF"/>
                </a:solidFill>
              </a:rPr>
              <a:t>Mantience training </a:t>
            </a:r>
          </a:p>
        </p:txBody>
      </p:sp>
    </p:spTree>
    <p:extLst>
      <p:ext uri="{BB962C8B-B14F-4D97-AF65-F5344CB8AC3E}">
        <p14:creationId xmlns:p14="http://schemas.microsoft.com/office/powerpoint/2010/main" val="254556095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 name="Rectangle 13">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B66F8A2C-B8CF-4B20-9A73-2ADCF6302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25" name="Rectangle 24">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27" name="Straight Connector 26">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061E9A6-BF81-4D1C-9F22-F42E658DB839}"/>
              </a:ext>
            </a:extLst>
          </p:cNvPr>
          <p:cNvSpPr txBox="1"/>
          <p:nvPr/>
        </p:nvSpPr>
        <p:spPr>
          <a:xfrm>
            <a:off x="8637180" y="2636875"/>
            <a:ext cx="2647681" cy="1569660"/>
          </a:xfrm>
          <a:prstGeom prst="rect">
            <a:avLst/>
          </a:prstGeom>
          <a:noFill/>
        </p:spPr>
        <p:txBody>
          <a:bodyPr wrap="square" rtlCol="0">
            <a:spAutoFit/>
          </a:bodyPr>
          <a:lstStyle/>
          <a:p>
            <a:r>
              <a:rPr lang="en-US" sz="3200" dirty="0"/>
              <a:t>Gender Identity: Terminology</a:t>
            </a:r>
          </a:p>
        </p:txBody>
      </p:sp>
      <p:sp>
        <p:nvSpPr>
          <p:cNvPr id="20" name="Content Placeholder 2">
            <a:extLst>
              <a:ext uri="{FF2B5EF4-FFF2-40B4-BE49-F238E27FC236}">
                <a16:creationId xmlns:a16="http://schemas.microsoft.com/office/drawing/2014/main" id="{0785A963-FBF9-41D5-BB1F-EB4E3D2C1507}"/>
              </a:ext>
            </a:extLst>
          </p:cNvPr>
          <p:cNvSpPr>
            <a:spLocks noGrp="1"/>
          </p:cNvSpPr>
          <p:nvPr>
            <p:ph idx="1"/>
          </p:nvPr>
        </p:nvSpPr>
        <p:spPr>
          <a:xfrm>
            <a:off x="1024446" y="1267730"/>
            <a:ext cx="6850017" cy="4307950"/>
          </a:xfrm>
        </p:spPr>
        <p:txBody>
          <a:bodyPr anchor="ctr">
            <a:normAutofit/>
          </a:bodyPr>
          <a:lstStyle/>
          <a:p>
            <a:pPr>
              <a:buFont typeface="Wingdings" panose="05000000000000000000" pitchFamily="2" charset="2"/>
              <a:buChar char="§"/>
            </a:pPr>
            <a:r>
              <a:rPr lang="en-US" sz="2400" dirty="0"/>
              <a:t>Terms</a:t>
            </a:r>
          </a:p>
          <a:p>
            <a:pPr lvl="1">
              <a:buFont typeface="Wingdings" panose="05000000000000000000" pitchFamily="2" charset="2"/>
              <a:buChar char="§"/>
            </a:pPr>
            <a:r>
              <a:rPr lang="en-US" sz="2000" dirty="0"/>
              <a:t>Gender identity: internal identification and expression  of gender </a:t>
            </a:r>
          </a:p>
          <a:p>
            <a:pPr lvl="1">
              <a:buFont typeface="Wingdings" panose="05000000000000000000" pitchFamily="2" charset="2"/>
              <a:buChar char="§"/>
            </a:pPr>
            <a:r>
              <a:rPr lang="en-US" sz="2000" dirty="0"/>
              <a:t>Sex: assigned at birth by a physician </a:t>
            </a:r>
          </a:p>
          <a:p>
            <a:pPr>
              <a:buFont typeface="Wingdings" panose="05000000000000000000" pitchFamily="2" charset="2"/>
              <a:buChar char="§"/>
            </a:pPr>
            <a:r>
              <a:rPr lang="en-US" sz="2400" dirty="0"/>
              <a:t>Gender identity does not have to equate sex</a:t>
            </a:r>
          </a:p>
          <a:p>
            <a:pPr>
              <a:buFont typeface="Wingdings" panose="05000000000000000000" pitchFamily="2" charset="2"/>
              <a:buChar char="§"/>
            </a:pPr>
            <a:r>
              <a:rPr lang="en-US" sz="2400" dirty="0"/>
              <a:t>Masculinity and femininity </a:t>
            </a:r>
          </a:p>
          <a:p>
            <a:pPr lvl="1">
              <a:buFont typeface="Wingdings" panose="05000000000000000000" pitchFamily="2" charset="2"/>
              <a:buChar char="§"/>
            </a:pPr>
            <a:r>
              <a:rPr lang="en-US" sz="2000" dirty="0"/>
              <a:t>Dynamic and subjective </a:t>
            </a:r>
          </a:p>
          <a:p>
            <a:pPr>
              <a:buFont typeface="Wingdings" panose="05000000000000000000" pitchFamily="2" charset="2"/>
              <a:buChar char="§"/>
            </a:pPr>
            <a:r>
              <a:rPr lang="en-US" sz="2400" dirty="0"/>
              <a:t> Variations in gender identity and expression </a:t>
            </a:r>
          </a:p>
          <a:p>
            <a:pPr lvl="1">
              <a:buFont typeface="Wingdings" panose="05000000000000000000" pitchFamily="2" charset="2"/>
              <a:buChar char="§"/>
            </a:pPr>
            <a:r>
              <a:rPr lang="en-US" sz="1800" dirty="0"/>
              <a:t>Neurological differences in transgender individuals</a:t>
            </a:r>
          </a:p>
        </p:txBody>
      </p:sp>
    </p:spTree>
    <p:extLst>
      <p:ext uri="{BB962C8B-B14F-4D97-AF65-F5344CB8AC3E}">
        <p14:creationId xmlns:p14="http://schemas.microsoft.com/office/powerpoint/2010/main" val="10079807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216B7-31DE-4121-82AC-B41CA0153104}"/>
              </a:ext>
            </a:extLst>
          </p:cNvPr>
          <p:cNvSpPr>
            <a:spLocks noGrp="1"/>
          </p:cNvSpPr>
          <p:nvPr>
            <p:ph type="title"/>
          </p:nvPr>
        </p:nvSpPr>
        <p:spPr/>
        <p:txBody>
          <a:bodyPr/>
          <a:lstStyle/>
          <a:p>
            <a:r>
              <a:rPr lang="en-US" dirty="0"/>
              <a:t>Current Study </a:t>
            </a:r>
          </a:p>
        </p:txBody>
      </p:sp>
      <p:graphicFrame>
        <p:nvGraphicFramePr>
          <p:cNvPr id="4" name="Content Placeholder 3">
            <a:extLst>
              <a:ext uri="{FF2B5EF4-FFF2-40B4-BE49-F238E27FC236}">
                <a16:creationId xmlns:a16="http://schemas.microsoft.com/office/drawing/2014/main" id="{4A2117DE-D2FA-4700-A89C-C15CE4D07CCE}"/>
              </a:ext>
            </a:extLst>
          </p:cNvPr>
          <p:cNvGraphicFramePr>
            <a:graphicFrameLocks noGrp="1"/>
          </p:cNvGraphicFramePr>
          <p:nvPr>
            <p:ph idx="1"/>
            <p:extLst>
              <p:ext uri="{D42A27DB-BD31-4B8C-83A1-F6EECF244321}">
                <p14:modId xmlns:p14="http://schemas.microsoft.com/office/powerpoint/2010/main" val="1773453895"/>
              </p:ext>
            </p:extLst>
          </p:nvPr>
        </p:nvGraphicFramePr>
        <p:xfrm>
          <a:off x="1066800" y="3842344"/>
          <a:ext cx="10058400" cy="22526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5FFC4225-43E7-42A6-B390-E2679B56B04F}"/>
              </a:ext>
            </a:extLst>
          </p:cNvPr>
          <p:cNvSpPr txBox="1"/>
          <p:nvPr/>
        </p:nvSpPr>
        <p:spPr>
          <a:xfrm>
            <a:off x="1566531" y="1718686"/>
            <a:ext cx="9558669" cy="2123658"/>
          </a:xfrm>
          <a:prstGeom prst="rect">
            <a:avLst/>
          </a:prstGeom>
          <a:noFill/>
        </p:spPr>
        <p:txBody>
          <a:bodyPr wrap="square">
            <a:spAutoFit/>
          </a:bodyPr>
          <a:lstStyle/>
          <a:p>
            <a:pPr marL="285750" indent="-285750">
              <a:buFont typeface="Wingdings" panose="05000000000000000000" pitchFamily="2" charset="2"/>
              <a:buChar char="§"/>
            </a:pPr>
            <a:r>
              <a:rPr lang="en-US" sz="2200" dirty="0"/>
              <a:t>Past research has focused on sex differences—this study aimed to examine the impact of variability in gender identity on spatial ability tasks</a:t>
            </a:r>
          </a:p>
          <a:p>
            <a:pPr marL="285750" indent="-285750">
              <a:buFont typeface="Wingdings" panose="05000000000000000000" pitchFamily="2" charset="2"/>
              <a:buChar char="§"/>
            </a:pPr>
            <a:r>
              <a:rPr lang="en-US" sz="2200" dirty="0"/>
              <a:t>Literature indicates that those who identify in discordance with their sex exhibit neurological differences that align more with their gender identity than sex</a:t>
            </a:r>
          </a:p>
        </p:txBody>
      </p:sp>
    </p:spTree>
    <p:extLst>
      <p:ext uri="{BB962C8B-B14F-4D97-AF65-F5344CB8AC3E}">
        <p14:creationId xmlns:p14="http://schemas.microsoft.com/office/powerpoint/2010/main" val="369497803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itle 1">
            <a:extLst>
              <a:ext uri="{FF2B5EF4-FFF2-40B4-BE49-F238E27FC236}">
                <a16:creationId xmlns:a16="http://schemas.microsoft.com/office/drawing/2014/main" id="{985830FB-76FC-4ACF-A912-E5C50BF00606}"/>
              </a:ext>
            </a:extLst>
          </p:cNvPr>
          <p:cNvSpPr>
            <a:spLocks noGrp="1"/>
          </p:cNvSpPr>
          <p:nvPr>
            <p:ph type="title"/>
          </p:nvPr>
        </p:nvSpPr>
        <p:spPr>
          <a:xfrm>
            <a:off x="866440" y="1000370"/>
            <a:ext cx="3462079" cy="4857262"/>
          </a:xfrm>
        </p:spPr>
        <p:txBody>
          <a:bodyPr>
            <a:normAutofit/>
          </a:bodyPr>
          <a:lstStyle/>
          <a:p>
            <a:pPr algn="r"/>
            <a:r>
              <a:rPr lang="en-US" sz="4400" dirty="0">
                <a:solidFill>
                  <a:srgbClr val="FFFFFF"/>
                </a:solidFill>
              </a:rPr>
              <a:t>Hypotheses</a:t>
            </a:r>
          </a:p>
        </p:txBody>
      </p:sp>
      <p:sp>
        <p:nvSpPr>
          <p:cNvPr id="3" name="Content Placeholder 2">
            <a:extLst>
              <a:ext uri="{FF2B5EF4-FFF2-40B4-BE49-F238E27FC236}">
                <a16:creationId xmlns:a16="http://schemas.microsoft.com/office/drawing/2014/main" id="{A35CFE67-C65D-42D8-B880-C5CD9217E8D5}"/>
              </a:ext>
            </a:extLst>
          </p:cNvPr>
          <p:cNvSpPr>
            <a:spLocks noGrp="1"/>
          </p:cNvSpPr>
          <p:nvPr>
            <p:ph idx="1"/>
          </p:nvPr>
        </p:nvSpPr>
        <p:spPr>
          <a:xfrm>
            <a:off x="4997548" y="1314938"/>
            <a:ext cx="6212310" cy="4857262"/>
          </a:xfrm>
        </p:spPr>
        <p:txBody>
          <a:bodyPr anchor="ctr">
            <a:normAutofit/>
          </a:bodyPr>
          <a:lstStyle/>
          <a:p>
            <a:pPr>
              <a:buClr>
                <a:schemeClr val="bg1"/>
              </a:buClr>
              <a:buFont typeface="Wingdings" panose="05000000000000000000" pitchFamily="2" charset="2"/>
              <a:buChar char="§"/>
            </a:pPr>
            <a:r>
              <a:rPr lang="en-US" sz="2400" dirty="0">
                <a:solidFill>
                  <a:srgbClr val="FFFFFF"/>
                </a:solidFill>
              </a:rPr>
              <a:t>Relative to those with female-dominant characteristics—individuals exhibiting stronger male-dominant characteristics will score </a:t>
            </a:r>
          </a:p>
          <a:p>
            <a:pPr lvl="1">
              <a:buClr>
                <a:schemeClr val="bg1"/>
              </a:buClr>
              <a:buFont typeface="Wingdings" panose="05000000000000000000" pitchFamily="2" charset="2"/>
              <a:buChar char="§"/>
            </a:pPr>
            <a:r>
              <a:rPr lang="en-US" sz="2000" dirty="0">
                <a:solidFill>
                  <a:srgbClr val="FFFFFF"/>
                </a:solidFill>
              </a:rPr>
              <a:t>Higher on the mental rotation task</a:t>
            </a:r>
          </a:p>
          <a:p>
            <a:pPr lvl="1">
              <a:buClr>
                <a:schemeClr val="bg1"/>
              </a:buClr>
              <a:buFont typeface="Wingdings" panose="05000000000000000000" pitchFamily="2" charset="2"/>
              <a:buChar char="§"/>
            </a:pPr>
            <a:r>
              <a:rPr lang="en-US" sz="2000" dirty="0">
                <a:solidFill>
                  <a:srgbClr val="FFFFFF"/>
                </a:solidFill>
              </a:rPr>
              <a:t>Lower on the object-location memory task</a:t>
            </a:r>
          </a:p>
          <a:p>
            <a:pPr lvl="1">
              <a:buClr>
                <a:schemeClr val="bg1"/>
              </a:buClr>
              <a:buFont typeface="Wingdings" panose="05000000000000000000" pitchFamily="2" charset="2"/>
              <a:buChar char="§"/>
            </a:pPr>
            <a:r>
              <a:rPr lang="en-US" sz="2000" dirty="0">
                <a:solidFill>
                  <a:srgbClr val="FFFFFF"/>
                </a:solidFill>
              </a:rPr>
              <a:t>Lower on the spatial anxiety scales</a:t>
            </a:r>
          </a:p>
          <a:p>
            <a:pPr>
              <a:buClr>
                <a:schemeClr val="bg1"/>
              </a:buClr>
              <a:buFont typeface="Wingdings" panose="05000000000000000000" pitchFamily="2" charset="2"/>
              <a:buChar char="§"/>
            </a:pPr>
            <a:r>
              <a:rPr lang="en-US" sz="2400" dirty="0">
                <a:solidFill>
                  <a:srgbClr val="FFFFFF"/>
                </a:solidFill>
              </a:rPr>
              <a:t>The opposite pattern will be true of those high in female-dominant characteristics</a:t>
            </a:r>
          </a:p>
          <a:p>
            <a:pPr>
              <a:buClr>
                <a:schemeClr val="bg1"/>
              </a:buClr>
              <a:buFont typeface="Wingdings" panose="05000000000000000000" pitchFamily="2" charset="2"/>
              <a:buChar char="§"/>
            </a:pPr>
            <a:endParaRPr lang="en-US" sz="1800" dirty="0">
              <a:solidFill>
                <a:srgbClr val="FFFFFF"/>
              </a:solidFill>
            </a:endParaRPr>
          </a:p>
        </p:txBody>
      </p:sp>
    </p:spTree>
    <p:extLst>
      <p:ext uri="{BB962C8B-B14F-4D97-AF65-F5344CB8AC3E}">
        <p14:creationId xmlns:p14="http://schemas.microsoft.com/office/powerpoint/2010/main" val="10888394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4737801-B9D6-4A08-BD77-23010A8022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5FABD39-C757-461E-A681-DC2736484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572613"/>
            <a:ext cx="11281609" cy="2396079"/>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2DF424F5-8D5C-46C0-A1B0-AF34E0350C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737380"/>
            <a:ext cx="10954512" cy="2066544"/>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2596C4C-02D9-47A8-8948-6BC6DF474BBD}"/>
              </a:ext>
            </a:extLst>
          </p:cNvPr>
          <p:cNvSpPr>
            <a:spLocks noGrp="1"/>
          </p:cNvSpPr>
          <p:nvPr>
            <p:ph type="title"/>
          </p:nvPr>
        </p:nvSpPr>
        <p:spPr>
          <a:xfrm>
            <a:off x="1066800" y="1089090"/>
            <a:ext cx="10058400" cy="1371600"/>
          </a:xfrm>
        </p:spPr>
        <p:txBody>
          <a:bodyPr>
            <a:normAutofit/>
          </a:bodyPr>
          <a:lstStyle/>
          <a:p>
            <a:pPr algn="ctr"/>
            <a:r>
              <a:rPr lang="en-US" dirty="0">
                <a:solidFill>
                  <a:schemeClr val="tx1"/>
                </a:solidFill>
              </a:rPr>
              <a:t>Methods </a:t>
            </a:r>
          </a:p>
        </p:txBody>
      </p:sp>
      <p:sp>
        <p:nvSpPr>
          <p:cNvPr id="3" name="Content Placeholder 2">
            <a:extLst>
              <a:ext uri="{FF2B5EF4-FFF2-40B4-BE49-F238E27FC236}">
                <a16:creationId xmlns:a16="http://schemas.microsoft.com/office/drawing/2014/main" id="{7C23F57E-F9E8-4497-A43F-AF2C0829D264}"/>
              </a:ext>
            </a:extLst>
          </p:cNvPr>
          <p:cNvSpPr>
            <a:spLocks noGrp="1"/>
          </p:cNvSpPr>
          <p:nvPr>
            <p:ph idx="1"/>
          </p:nvPr>
        </p:nvSpPr>
        <p:spPr>
          <a:xfrm>
            <a:off x="1407694" y="3179943"/>
            <a:ext cx="9372600" cy="3619982"/>
          </a:xfrm>
        </p:spPr>
        <p:txBody>
          <a:bodyPr anchor="t">
            <a:normAutofit fontScale="92500" lnSpcReduction="20000"/>
          </a:bodyPr>
          <a:lstStyle/>
          <a:p>
            <a:pPr>
              <a:buFont typeface="Wingdings" panose="05000000000000000000" pitchFamily="2" charset="2"/>
              <a:buChar char="§"/>
            </a:pPr>
            <a:r>
              <a:rPr lang="en-US" sz="2600" dirty="0"/>
              <a:t>Participants: </a:t>
            </a:r>
          </a:p>
          <a:p>
            <a:pPr lvl="1">
              <a:buFont typeface="Wingdings" panose="05000000000000000000" pitchFamily="2" charset="2"/>
              <a:buChar char="§"/>
            </a:pPr>
            <a:r>
              <a:rPr lang="en-US" sz="2600" dirty="0"/>
              <a:t>52 participants from Ball State University</a:t>
            </a:r>
          </a:p>
          <a:p>
            <a:pPr lvl="1">
              <a:buFont typeface="Wingdings" panose="05000000000000000000" pitchFamily="2" charset="2"/>
              <a:buChar char="§"/>
            </a:pPr>
            <a:r>
              <a:rPr lang="en-US" sz="2600" dirty="0"/>
              <a:t>Recruited via convenience sampling (received compensation)</a:t>
            </a:r>
          </a:p>
          <a:p>
            <a:pPr>
              <a:buFont typeface="Wingdings" panose="05000000000000000000" pitchFamily="2" charset="2"/>
              <a:buChar char="§"/>
            </a:pPr>
            <a:r>
              <a:rPr lang="en-US" sz="2600" dirty="0"/>
              <a:t>Measures: </a:t>
            </a:r>
          </a:p>
          <a:p>
            <a:pPr lvl="1">
              <a:buFont typeface="Wingdings" panose="05000000000000000000" pitchFamily="2" charset="2"/>
              <a:buChar char="§"/>
            </a:pPr>
            <a:r>
              <a:rPr lang="en-US" sz="2600" dirty="0"/>
              <a:t>MRT, OLM, SNS, GERAS, SSRA, CAQ and demographics </a:t>
            </a:r>
          </a:p>
          <a:p>
            <a:pPr>
              <a:buFont typeface="Wingdings" panose="05000000000000000000" pitchFamily="2" charset="2"/>
              <a:buChar char="§"/>
            </a:pPr>
            <a:r>
              <a:rPr lang="en-US" sz="2600" dirty="0"/>
              <a:t>Procedure: </a:t>
            </a:r>
          </a:p>
          <a:p>
            <a:pPr lvl="1">
              <a:buFont typeface="Wingdings" panose="05000000000000000000" pitchFamily="2" charset="2"/>
              <a:buChar char="§"/>
            </a:pPr>
            <a:r>
              <a:rPr lang="en-US" sz="2600" dirty="0"/>
              <a:t>Online questionnaire </a:t>
            </a:r>
          </a:p>
          <a:p>
            <a:pPr lvl="1">
              <a:buFont typeface="Wingdings" panose="05000000000000000000" pitchFamily="2" charset="2"/>
              <a:buChar char="§"/>
            </a:pPr>
            <a:r>
              <a:rPr lang="en-US" sz="2600" dirty="0"/>
              <a:t>Informed consent, the survey, and then contact information for completion compensation</a:t>
            </a:r>
          </a:p>
          <a:p>
            <a:pPr lvl="1">
              <a:buFont typeface="Wingdings" panose="05000000000000000000" pitchFamily="2" charset="2"/>
              <a:buChar char="§"/>
            </a:pPr>
            <a:endParaRPr lang="en-US" sz="1800" dirty="0"/>
          </a:p>
        </p:txBody>
      </p:sp>
    </p:spTree>
    <p:extLst>
      <p:ext uri="{BB962C8B-B14F-4D97-AF65-F5344CB8AC3E}">
        <p14:creationId xmlns:p14="http://schemas.microsoft.com/office/powerpoint/2010/main" val="362316948"/>
      </p:ext>
    </p:extLst>
  </p:cSld>
  <p:clrMapOvr>
    <a:masterClrMapping/>
  </p:clrMapOvr>
  <p:transition spd="slow">
    <p:comb/>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 name="Rectangle 13">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B66F8A2C-B8CF-4B20-9A73-2ADCF6302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25" name="Rectangle 24">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27" name="Straight Connector 26">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061E9A6-BF81-4D1C-9F22-F42E658DB839}"/>
              </a:ext>
            </a:extLst>
          </p:cNvPr>
          <p:cNvSpPr txBox="1"/>
          <p:nvPr/>
        </p:nvSpPr>
        <p:spPr>
          <a:xfrm>
            <a:off x="8471970" y="3136612"/>
            <a:ext cx="2647681" cy="707886"/>
          </a:xfrm>
          <a:prstGeom prst="rect">
            <a:avLst/>
          </a:prstGeom>
          <a:noFill/>
        </p:spPr>
        <p:txBody>
          <a:bodyPr wrap="square" rtlCol="0">
            <a:spAutoFit/>
          </a:bodyPr>
          <a:lstStyle/>
          <a:p>
            <a:r>
              <a:rPr lang="en-US" sz="4000" dirty="0"/>
              <a:t>Results</a:t>
            </a:r>
          </a:p>
        </p:txBody>
      </p:sp>
      <p:sp>
        <p:nvSpPr>
          <p:cNvPr id="5" name="Content Placeholder 4">
            <a:extLst>
              <a:ext uri="{FF2B5EF4-FFF2-40B4-BE49-F238E27FC236}">
                <a16:creationId xmlns:a16="http://schemas.microsoft.com/office/drawing/2014/main" id="{23B70008-D2C6-4594-9783-11A9F3E9AA67}"/>
              </a:ext>
            </a:extLst>
          </p:cNvPr>
          <p:cNvSpPr>
            <a:spLocks noGrp="1"/>
          </p:cNvSpPr>
          <p:nvPr>
            <p:ph idx="1"/>
          </p:nvPr>
        </p:nvSpPr>
        <p:spPr>
          <a:xfrm>
            <a:off x="1072349" y="1128688"/>
            <a:ext cx="6782226" cy="4723734"/>
          </a:xfrm>
        </p:spPr>
        <p:txBody>
          <a:bodyPr anchor="ctr">
            <a:normAutofit/>
          </a:bodyPr>
          <a:lstStyle/>
          <a:p>
            <a:pPr lvl="0">
              <a:buFont typeface="Wingdings" panose="05000000000000000000" pitchFamily="2" charset="2"/>
              <a:buChar char="§"/>
            </a:pPr>
            <a:r>
              <a:rPr lang="en-US" sz="2400" dirty="0"/>
              <a:t>Analyses conducted: </a:t>
            </a:r>
          </a:p>
          <a:p>
            <a:pPr lvl="1">
              <a:buFont typeface="Wingdings" panose="05000000000000000000" pitchFamily="2" charset="2"/>
              <a:buChar char="§"/>
            </a:pPr>
            <a:r>
              <a:rPr lang="en-US" sz="2000" dirty="0"/>
              <a:t>Correlations between: </a:t>
            </a:r>
          </a:p>
          <a:p>
            <a:pPr lvl="2">
              <a:buFont typeface="Wingdings" panose="05000000000000000000" pitchFamily="2" charset="2"/>
              <a:buChar char="§"/>
            </a:pPr>
            <a:r>
              <a:rPr lang="en-US" sz="1800" dirty="0"/>
              <a:t>GERAS and MRT, OLM and SNS scores </a:t>
            </a:r>
          </a:p>
          <a:p>
            <a:pPr lvl="2">
              <a:buFont typeface="Wingdings" panose="05000000000000000000" pitchFamily="2" charset="2"/>
              <a:buChar char="§"/>
            </a:pPr>
            <a:r>
              <a:rPr lang="en-US" sz="1800" dirty="0"/>
              <a:t>MRT and SNS </a:t>
            </a:r>
          </a:p>
          <a:p>
            <a:pPr lvl="2">
              <a:buFont typeface="Wingdings" panose="05000000000000000000" pitchFamily="2" charset="2"/>
              <a:buChar char="§"/>
            </a:pPr>
            <a:r>
              <a:rPr lang="en-US" sz="1800" dirty="0"/>
              <a:t>OLM and SNS</a:t>
            </a:r>
          </a:p>
          <a:p>
            <a:pPr lvl="1">
              <a:buFont typeface="Wingdings" panose="05000000000000000000" pitchFamily="2" charset="2"/>
              <a:buChar char="§"/>
            </a:pPr>
            <a:r>
              <a:rPr lang="en-US" sz="2000" dirty="0"/>
              <a:t>Partial correlation between:</a:t>
            </a:r>
          </a:p>
          <a:p>
            <a:pPr lvl="2">
              <a:buFont typeface="Wingdings" panose="05000000000000000000" pitchFamily="2" charset="2"/>
              <a:buChar char="§"/>
            </a:pPr>
            <a:r>
              <a:rPr lang="en-US" sz="1800" dirty="0"/>
              <a:t>GERAS and MRT and OLM scores controlling for SNS scores</a:t>
            </a:r>
          </a:p>
          <a:p>
            <a:pPr lvl="2">
              <a:buFont typeface="Wingdings" panose="05000000000000000000" pitchFamily="2" charset="2"/>
              <a:buChar char="§"/>
            </a:pPr>
            <a:r>
              <a:rPr lang="en-US" sz="1800" dirty="0"/>
              <a:t>GERAS and MRT, OLM and SNS scores controlling for SSRA and CAQ</a:t>
            </a:r>
          </a:p>
          <a:p>
            <a:pPr lvl="0">
              <a:buFont typeface="Wingdings" panose="05000000000000000000" pitchFamily="2" charset="2"/>
              <a:buChar char="§"/>
            </a:pPr>
            <a:r>
              <a:rPr lang="en-US" sz="2400" dirty="0"/>
              <a:t>Findings: </a:t>
            </a:r>
          </a:p>
          <a:p>
            <a:pPr lvl="1">
              <a:buFont typeface="Wingdings" panose="05000000000000000000" pitchFamily="2" charset="2"/>
              <a:buChar char="§"/>
            </a:pPr>
            <a:r>
              <a:rPr lang="en-US" sz="2000" dirty="0"/>
              <a:t>No significant correlations </a:t>
            </a:r>
          </a:p>
          <a:p>
            <a:pPr lvl="2">
              <a:buFont typeface="Wingdings" panose="05000000000000000000" pitchFamily="2" charset="2"/>
              <a:buChar char="§"/>
            </a:pPr>
            <a:r>
              <a:rPr lang="en-US" sz="2000" dirty="0"/>
              <a:t>Two marginal, but not significant correlations</a:t>
            </a:r>
          </a:p>
          <a:p>
            <a:endParaRPr lang="en-US" dirty="0"/>
          </a:p>
        </p:txBody>
      </p:sp>
    </p:spTree>
    <p:extLst>
      <p:ext uri="{BB962C8B-B14F-4D97-AF65-F5344CB8AC3E}">
        <p14:creationId xmlns:p14="http://schemas.microsoft.com/office/powerpoint/2010/main" val="270895002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216B7-31DE-4121-82AC-B41CA0153104}"/>
              </a:ext>
            </a:extLst>
          </p:cNvPr>
          <p:cNvSpPr>
            <a:spLocks noGrp="1"/>
          </p:cNvSpPr>
          <p:nvPr>
            <p:ph type="title"/>
          </p:nvPr>
        </p:nvSpPr>
        <p:spPr/>
        <p:txBody>
          <a:bodyPr/>
          <a:lstStyle/>
          <a:p>
            <a:r>
              <a:rPr lang="en-US" dirty="0"/>
              <a:t>Discussion</a:t>
            </a:r>
          </a:p>
        </p:txBody>
      </p:sp>
      <p:graphicFrame>
        <p:nvGraphicFramePr>
          <p:cNvPr id="4" name="Content Placeholder 3">
            <a:extLst>
              <a:ext uri="{FF2B5EF4-FFF2-40B4-BE49-F238E27FC236}">
                <a16:creationId xmlns:a16="http://schemas.microsoft.com/office/drawing/2014/main" id="{207921AC-524F-4720-8458-01C0BABC704A}"/>
              </a:ext>
            </a:extLst>
          </p:cNvPr>
          <p:cNvGraphicFramePr>
            <a:graphicFrameLocks noGrp="1"/>
          </p:cNvGraphicFramePr>
          <p:nvPr>
            <p:ph idx="1"/>
            <p:extLst>
              <p:ext uri="{D42A27DB-BD31-4B8C-83A1-F6EECF244321}">
                <p14:modId xmlns:p14="http://schemas.microsoft.com/office/powerpoint/2010/main" val="3228012706"/>
              </p:ext>
            </p:extLst>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609199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E34A532A-EA0D-41F9-B458-AF9358EF2F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9927E4-E194-47BE-91C2-B87D50CF51DB}">
  <ds:schemaRefs>
    <ds:schemaRef ds:uri="http://schemas.microsoft.com/sharepoint/v3/contenttype/forms"/>
  </ds:schemaRefs>
</ds:datastoreItem>
</file>

<file path=customXml/itemProps3.xml><?xml version="1.0" encoding="utf-8"?>
<ds:datastoreItem xmlns:ds="http://schemas.openxmlformats.org/officeDocument/2006/customXml" ds:itemID="{0E92E9E5-79AF-4029-8FCA-9C327D54FD8F}">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{6B3ED76D-8318-4037-BF0B-DA00DB564D68}tf56410444_win32</Template>
  <TotalTime>8807</TotalTime>
  <Words>4532</Words>
  <Application>Microsoft Office PowerPoint</Application>
  <PresentationFormat>Widescreen</PresentationFormat>
  <Paragraphs>339</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Avenir Next LT Pro</vt:lpstr>
      <vt:lpstr>Avenir Next LT Pro Light</vt:lpstr>
      <vt:lpstr>Calibri</vt:lpstr>
      <vt:lpstr>Garamond</vt:lpstr>
      <vt:lpstr>Times New Roman</vt:lpstr>
      <vt:lpstr>Wingdings</vt:lpstr>
      <vt:lpstr>SavonVTI</vt:lpstr>
      <vt:lpstr>Examining gender identity in spatial ability</vt:lpstr>
      <vt:lpstr>Overview</vt:lpstr>
      <vt:lpstr>Sex Differences in Spatial Abilities</vt:lpstr>
      <vt:lpstr>PowerPoint Presentation</vt:lpstr>
      <vt:lpstr>Current Study </vt:lpstr>
      <vt:lpstr>Hypotheses</vt:lpstr>
      <vt:lpstr>Methods </vt:lpstr>
      <vt:lpstr>PowerPoint Presentation</vt:lpstr>
      <vt:lpstr>Discussion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Examining gender identity in spatial ability</dc:title>
  <dc:creator>greenbean126@gmail.com</dc:creator>
  <cp:lastModifiedBy>greenbean126@gmail.com</cp:lastModifiedBy>
  <cp:revision>85</cp:revision>
  <dcterms:created xsi:type="dcterms:W3CDTF">2021-03-18T00:42:50Z</dcterms:created>
  <dcterms:modified xsi:type="dcterms:W3CDTF">2021-04-05T00:36:09Z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