
<file path=[Content_Types].xml><?xml version="1.0" encoding="utf-8"?>
<Types xmlns="http://schemas.openxmlformats.org/package/2006/content-types">
  <Default Extension="fntdata" ContentType="application/x-fontdata"/>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8"/>
  </p:notesMasterIdLst>
  <p:sldIdLst>
    <p:sldId id="256" r:id="rId2"/>
    <p:sldId id="257" r:id="rId3"/>
    <p:sldId id="259" r:id="rId4"/>
    <p:sldId id="258" r:id="rId5"/>
    <p:sldId id="260" r:id="rId6"/>
    <p:sldId id="261" r:id="rId7"/>
  </p:sldIdLst>
  <p:sldSz cx="9144000" cy="5143500" type="screen16x9"/>
  <p:notesSz cx="6858000" cy="9144000"/>
  <p:embeddedFontLst>
    <p:embeddedFont>
      <p:font typeface="Roboto" panose="02000000000000000000" pitchFamily="2" charset="0"/>
      <p:regular r:id="rId9"/>
      <p:bold r:id="rId10"/>
      <p:italic r:id="rId11"/>
      <p:boldItalic r:id="rId1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0"/>
    <p:restoredTop sz="55311"/>
  </p:normalViewPr>
  <p:slideViewPr>
    <p:cSldViewPr snapToGrid="0">
      <p:cViewPr varScale="1">
        <p:scale>
          <a:sx n="64" d="100"/>
          <a:sy n="64" d="100"/>
        </p:scale>
        <p:origin x="2752" y="168"/>
      </p:cViewPr>
      <p:guideLst>
        <p:guide orient="horz" pos="162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ce8e35b6ce_0_4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ce8e35b6ce_0_4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90000"/>
              </a:lnSpc>
              <a:spcBef>
                <a:spcPts val="0"/>
              </a:spcBef>
              <a:spcAft>
                <a:spcPts val="0"/>
              </a:spcAft>
              <a:buNone/>
            </a:pPr>
            <a:r>
              <a:rPr lang="en" sz="1430" dirty="0">
                <a:solidFill>
                  <a:schemeClr val="dk1"/>
                </a:solidFill>
                <a:latin typeface="Times New Roman"/>
                <a:ea typeface="Times New Roman"/>
                <a:cs typeface="Times New Roman"/>
                <a:sym typeface="Times New Roman"/>
              </a:rPr>
              <a:t>Attachment styles in adulthood describe individual approaches to interacting and behaving interpersonally, or patterns of secure and insecure attachment orientations in romantic relationships (Bowlby, 1969). </a:t>
            </a:r>
            <a:r>
              <a:rPr lang="en" sz="1200" dirty="0">
                <a:solidFill>
                  <a:schemeClr val="dk1"/>
                </a:solidFill>
                <a:latin typeface="Times New Roman"/>
                <a:ea typeface="Times New Roman"/>
                <a:cs typeface="Times New Roman"/>
                <a:sym typeface="Times New Roman"/>
              </a:rPr>
              <a:t>Attachment theory provides a framework for understanding how individuals use emotion regulation strategies that are functional and adaptive within specific relationship contexts (</a:t>
            </a:r>
            <a:r>
              <a:rPr lang="en" sz="1200" dirty="0" err="1">
                <a:solidFill>
                  <a:schemeClr val="dk1"/>
                </a:solidFill>
                <a:latin typeface="Times New Roman"/>
                <a:ea typeface="Times New Roman"/>
                <a:cs typeface="Times New Roman"/>
                <a:sym typeface="Times New Roman"/>
              </a:rPr>
              <a:t>Winterheld</a:t>
            </a:r>
            <a:r>
              <a:rPr lang="en" sz="1200" dirty="0">
                <a:solidFill>
                  <a:schemeClr val="dk1"/>
                </a:solidFill>
                <a:latin typeface="Times New Roman"/>
                <a:ea typeface="Times New Roman"/>
                <a:cs typeface="Times New Roman"/>
                <a:sym typeface="Times New Roman"/>
              </a:rPr>
              <a:t>, 2016). Emotion regulation describes a person’s ability to effectively manage and respond to an emotional experience (Nolen-Hoeksema et al., 1994). </a:t>
            </a:r>
            <a:endParaRPr sz="1430" dirty="0">
              <a:solidFill>
                <a:schemeClr val="dk1"/>
              </a:solidFill>
              <a:latin typeface="Times New Roman"/>
              <a:ea typeface="Times New Roman"/>
              <a:cs typeface="Times New Roman"/>
              <a:sym typeface="Times New Roman"/>
            </a:endParaRPr>
          </a:p>
          <a:p>
            <a:pPr marL="0" lvl="0" indent="457200" algn="l" rtl="0">
              <a:lnSpc>
                <a:spcPct val="200000"/>
              </a:lnSpc>
              <a:spcBef>
                <a:spcPts val="0"/>
              </a:spcBef>
              <a:spcAft>
                <a:spcPts val="0"/>
              </a:spcAft>
              <a:buClr>
                <a:schemeClr val="dk1"/>
              </a:buClr>
              <a:buSzPts val="1100"/>
              <a:buFont typeface="Arial"/>
              <a:buNone/>
            </a:pPr>
            <a:r>
              <a:rPr lang="en" sz="1200" dirty="0">
                <a:solidFill>
                  <a:schemeClr val="dk1"/>
                </a:solidFill>
                <a:latin typeface="Times New Roman"/>
                <a:ea typeface="Times New Roman"/>
                <a:cs typeface="Times New Roman"/>
                <a:sym typeface="Times New Roman"/>
              </a:rPr>
              <a:t>Individuals hold varying perceptions regarding the justice and fairness of the world, and trends in these perceptions parallel social and developmental psychological processes (i.e., attachment behavior and emotion regulation capacity) (Lerner, 2000). The view of the world as a fair and just place is often referred to as “Belief in a Just World” (BJW). This terminology originates from the Just World Theory, positing that individuals hold shared perceptions of justice and fairness in the world, sustaining that they live in a just place where people get what they deserve according to their actions. In other words, Lerner’s Just World Hypothesis asserts that people tend to assume justice and fairness ultimately prevail in society. </a:t>
            </a:r>
            <a:endParaRPr sz="1430" dirty="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ce8e35b6ce_0_4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ce8e35b6ce_0_4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90000"/>
              </a:lnSpc>
              <a:spcBef>
                <a:spcPts val="0"/>
              </a:spcBef>
              <a:spcAft>
                <a:spcPts val="0"/>
              </a:spcAft>
              <a:buClr>
                <a:schemeClr val="dk1"/>
              </a:buClr>
              <a:buSzPts val="852"/>
              <a:buFont typeface="Arial"/>
              <a:buNone/>
              <a:tabLst/>
              <a:defRPr/>
            </a:pPr>
            <a:r>
              <a:rPr lang="en" sz="1430" dirty="0">
                <a:solidFill>
                  <a:schemeClr val="dk1"/>
                </a:solidFill>
                <a:latin typeface="Times New Roman"/>
                <a:ea typeface="Times New Roman"/>
                <a:cs typeface="Times New Roman"/>
                <a:sym typeface="Times New Roman"/>
              </a:rPr>
              <a:t> </a:t>
            </a:r>
            <a:r>
              <a:rPr lang="en-US" sz="1430" dirty="0">
                <a:solidFill>
                  <a:schemeClr val="dk1"/>
                </a:solidFill>
                <a:latin typeface="Times New Roman"/>
                <a:ea typeface="Times New Roman"/>
                <a:cs typeface="Times New Roman"/>
                <a:sym typeface="Times New Roman"/>
              </a:rPr>
              <a:t>While previous research has demonstrated that insecure attachment styles are related to difficulties with regulating emotions (Gross &amp; John, 2003; Owens et al., 2018; </a:t>
            </a:r>
            <a:r>
              <a:rPr lang="en-US" sz="1430" dirty="0" err="1">
                <a:solidFill>
                  <a:schemeClr val="dk1"/>
                </a:solidFill>
                <a:latin typeface="Times New Roman"/>
                <a:ea typeface="Times New Roman"/>
                <a:cs typeface="Times New Roman"/>
                <a:sym typeface="Times New Roman"/>
              </a:rPr>
              <a:t>Winterheld</a:t>
            </a:r>
            <a:r>
              <a:rPr lang="en-US" sz="1430" dirty="0">
                <a:solidFill>
                  <a:schemeClr val="dk1"/>
                </a:solidFill>
                <a:latin typeface="Times New Roman"/>
                <a:ea typeface="Times New Roman"/>
                <a:cs typeface="Times New Roman"/>
                <a:sym typeface="Times New Roman"/>
              </a:rPr>
              <a:t>, 2016), present literature has not addressed these associations along with perceptions of justice and fairness among emerging adults in relationship dyads using self-report measures. </a:t>
            </a:r>
            <a:r>
              <a:rPr lang="en-US" sz="1430" b="1" dirty="0">
                <a:solidFill>
                  <a:schemeClr val="dk1"/>
                </a:solidFill>
                <a:latin typeface="Times New Roman"/>
                <a:ea typeface="Times New Roman"/>
                <a:cs typeface="Times New Roman"/>
                <a:sym typeface="Times New Roman"/>
              </a:rPr>
              <a:t>The current study will examine the associations between insecure attachment styles, perceptions of justice and fairness, and emotion dysregulation among emerging adult couples in romantic relationships.</a:t>
            </a:r>
            <a:r>
              <a:rPr lang="en-US" sz="1430" dirty="0">
                <a:solidFill>
                  <a:schemeClr val="dk1"/>
                </a:solidFill>
                <a:latin typeface="Times New Roman"/>
                <a:ea typeface="Times New Roman"/>
                <a:cs typeface="Times New Roman"/>
                <a:sym typeface="Times New Roman"/>
              </a:rPr>
              <a:t> This study will employ a cross-sectional survey design with a sample of approximately 84 dyads of emerging adults to obtain a medium effect size (</a:t>
            </a:r>
            <a:r>
              <a:rPr lang="en-US" sz="1430" i="1" dirty="0">
                <a:solidFill>
                  <a:schemeClr val="dk1"/>
                </a:solidFill>
                <a:latin typeface="Times New Roman"/>
                <a:ea typeface="Times New Roman"/>
                <a:cs typeface="Times New Roman"/>
                <a:sym typeface="Times New Roman"/>
              </a:rPr>
              <a:t>r</a:t>
            </a:r>
            <a:r>
              <a:rPr lang="en-US" sz="1430" dirty="0">
                <a:solidFill>
                  <a:schemeClr val="dk1"/>
                </a:solidFill>
                <a:latin typeface="Times New Roman"/>
                <a:ea typeface="Times New Roman"/>
                <a:cs typeface="Times New Roman"/>
                <a:sym typeface="Times New Roman"/>
              </a:rPr>
              <a:t> = .30) and a power level of 80% (</a:t>
            </a:r>
            <a:r>
              <a:rPr lang="en-US" sz="1430" dirty="0" err="1">
                <a:solidFill>
                  <a:schemeClr val="dk1"/>
                </a:solidFill>
                <a:latin typeface="Times New Roman"/>
                <a:ea typeface="Times New Roman"/>
                <a:cs typeface="Times New Roman"/>
                <a:sym typeface="Times New Roman"/>
              </a:rPr>
              <a:t>Faul</a:t>
            </a:r>
            <a:r>
              <a:rPr lang="en-US" sz="1430" dirty="0">
                <a:solidFill>
                  <a:schemeClr val="dk1"/>
                </a:solidFill>
                <a:latin typeface="Times New Roman"/>
                <a:ea typeface="Times New Roman"/>
                <a:cs typeface="Times New Roman"/>
                <a:sym typeface="Times New Roman"/>
              </a:rPr>
              <a:t> et al., 2007).</a:t>
            </a:r>
            <a:endParaRPr lang="en-US" sz="1600" dirty="0"/>
          </a:p>
          <a:p>
            <a:pPr marL="0" lvl="0" indent="0" algn="l" rtl="0">
              <a:lnSpc>
                <a:spcPct val="190000"/>
              </a:lnSpc>
              <a:spcBef>
                <a:spcPts val="0"/>
              </a:spcBef>
              <a:spcAft>
                <a:spcPts val="0"/>
              </a:spcAft>
              <a:buClr>
                <a:schemeClr val="dk1"/>
              </a:buClr>
              <a:buSzPts val="852"/>
              <a:buFont typeface="Arial"/>
              <a:buNone/>
            </a:pPr>
            <a:endParaRPr lang="en" sz="1430" dirty="0">
              <a:solidFill>
                <a:schemeClr val="dk1"/>
              </a:solidFill>
              <a:latin typeface="Times New Roman"/>
              <a:ea typeface="Times New Roman"/>
              <a:cs typeface="Times New Roman"/>
              <a:sym typeface="Times New Roman"/>
            </a:endParaRPr>
          </a:p>
          <a:p>
            <a:pPr marL="0" lvl="0" indent="0" algn="l" rtl="0">
              <a:lnSpc>
                <a:spcPct val="190000"/>
              </a:lnSpc>
              <a:spcBef>
                <a:spcPts val="0"/>
              </a:spcBef>
              <a:spcAft>
                <a:spcPts val="0"/>
              </a:spcAft>
              <a:buClr>
                <a:schemeClr val="dk1"/>
              </a:buClr>
              <a:buSzPts val="852"/>
              <a:buFont typeface="Arial"/>
              <a:buNone/>
            </a:pPr>
            <a:endParaRPr lang="en" sz="1430" b="1" dirty="0">
              <a:solidFill>
                <a:schemeClr val="dk1"/>
              </a:solidFill>
              <a:latin typeface="Times New Roman"/>
              <a:ea typeface="Times New Roman"/>
              <a:cs typeface="Times New Roman"/>
              <a:sym typeface="Times New Roman"/>
            </a:endParaRPr>
          </a:p>
          <a:p>
            <a:pPr marL="0" lvl="0" indent="0" algn="l" rtl="0">
              <a:lnSpc>
                <a:spcPct val="190000"/>
              </a:lnSpc>
              <a:spcBef>
                <a:spcPts val="0"/>
              </a:spcBef>
              <a:spcAft>
                <a:spcPts val="0"/>
              </a:spcAft>
              <a:buClr>
                <a:schemeClr val="dk1"/>
              </a:buClr>
              <a:buSzPts val="852"/>
              <a:buFont typeface="Arial"/>
              <a:buNone/>
            </a:pPr>
            <a:r>
              <a:rPr lang="en" sz="1430" b="1" dirty="0">
                <a:solidFill>
                  <a:schemeClr val="dk1"/>
                </a:solidFill>
                <a:latin typeface="Times New Roman"/>
                <a:ea typeface="Times New Roman"/>
                <a:cs typeface="Times New Roman"/>
                <a:sym typeface="Times New Roman"/>
              </a:rPr>
              <a:t>It is hypothesized that individuals with lower levels of anxious and avoidant attachment tendencies will also report fewer difficulties with emotion regulation strategies and higher personal and general just world beliefs. Couples are expected to report a high degree of similarity on both measures relative to each other.</a:t>
            </a:r>
            <a:r>
              <a:rPr lang="en" sz="1430" dirty="0">
                <a:solidFill>
                  <a:schemeClr val="dk1"/>
                </a:solidFill>
                <a:latin typeface="Times New Roman"/>
                <a:ea typeface="Times New Roman"/>
                <a:cs typeface="Times New Roman"/>
                <a:sym typeface="Times New Roman"/>
              </a:rPr>
              <a:t> </a:t>
            </a:r>
            <a:r>
              <a:rPr lang="en" sz="1200" dirty="0">
                <a:solidFill>
                  <a:schemeClr val="dk1"/>
                </a:solidFill>
                <a:latin typeface="Times New Roman"/>
                <a:ea typeface="Times New Roman"/>
                <a:cs typeface="Times New Roman"/>
                <a:sym typeface="Times New Roman"/>
              </a:rPr>
              <a:t>These results would align with the similarity hypothesis which states that individuals choose dating partners with the same attachment style as themselves (Strauss et al., 2012). These anticipated findings would also support the concept of assortative mating, which posits that individuals seek partners with similar traits to their own. For instance, researchers observed this phenomenon of mate selection in dyads with similar scores in the personality domains of agreeableness and openness (Macrae et al., 2008). Should findings from this study indicate discrepancies between responses within couples in relationships, trends in these differences will be further investigated and analyzed with post-hoc exploratory analyses.</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ce8e35b6ce_0_4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ce8e35b6ce_0_4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Min six months</a:t>
            </a:r>
            <a:endParaRPr dirty="0"/>
          </a:p>
          <a:p>
            <a:pPr marL="0" lvl="0" indent="0" algn="l" rtl="0">
              <a:spcBef>
                <a:spcPts val="0"/>
              </a:spcBef>
              <a:spcAft>
                <a:spcPts val="0"/>
              </a:spcAft>
              <a:buNone/>
            </a:pPr>
            <a:r>
              <a:rPr lang="en" dirty="0"/>
              <a:t>Age, sex, gender, sexual orientation, SES measured by perceived social class status (low, middle, upper middle, wealthy</a:t>
            </a:r>
            <a:endParaRPr dirty="0"/>
          </a:p>
          <a:p>
            <a:pPr marL="0" lvl="0" indent="0" algn="l" rtl="0">
              <a:spcBef>
                <a:spcPts val="0"/>
              </a:spcBef>
              <a:spcAft>
                <a:spcPts val="0"/>
              </a:spcAft>
              <a:buNone/>
            </a:pPr>
            <a:r>
              <a:rPr lang="en" dirty="0"/>
              <a:t>Personal and general just world belief scales</a:t>
            </a:r>
            <a:endParaRPr dirty="0"/>
          </a:p>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ce8e35b6ce_0_4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ce8e35b6ce_0_4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Limitations: small sample size</a:t>
            </a:r>
            <a:endParaRPr dirty="0"/>
          </a:p>
          <a:p>
            <a:pPr marL="0" lvl="0" indent="0" algn="l" rtl="0">
              <a:spcBef>
                <a:spcPts val="0"/>
              </a:spcBef>
              <a:spcAft>
                <a:spcPts val="0"/>
              </a:spcAft>
              <a:buNone/>
            </a:pPr>
            <a:r>
              <a:rPr lang="en" dirty="0"/>
              <a:t>Ongoing ppt. Recruitment, data collection</a:t>
            </a:r>
            <a:endParaRPr dirty="0"/>
          </a:p>
          <a:p>
            <a:pPr marL="0" lvl="0" indent="0" algn="l" rtl="0">
              <a:spcBef>
                <a:spcPts val="0"/>
              </a:spcBef>
              <a:spcAft>
                <a:spcPts val="0"/>
              </a:spcAft>
              <a:buNone/>
            </a:pPr>
            <a:r>
              <a:rPr lang="en" dirty="0"/>
              <a:t>Several single responses, 15 recorded responses, 11 responses in progress </a:t>
            </a:r>
          </a:p>
          <a:p>
            <a:pPr marL="0" lvl="0" indent="0" algn="l" rtl="0">
              <a:spcBef>
                <a:spcPts val="0"/>
              </a:spcBef>
              <a:spcAft>
                <a:spcPts val="0"/>
              </a:spcAft>
              <a:buNone/>
            </a:pPr>
            <a:r>
              <a:rPr lang="en-US" sz="1100" b="0" i="0" u="none" strike="noStrike" cap="none" dirty="0">
                <a:solidFill>
                  <a:srgbClr val="000000"/>
                </a:solidFill>
                <a:effectLst/>
                <a:latin typeface="Arial"/>
                <a:ea typeface="Arial"/>
                <a:cs typeface="Arial"/>
                <a:sym typeface="Arial"/>
              </a:rPr>
              <a:t>Results will be analyzed with a series of Pearson’s correlation coefficient (</a:t>
            </a:r>
            <a:r>
              <a:rPr lang="en-US" sz="1100" b="0" i="1" u="none" strike="noStrike" cap="none" dirty="0">
                <a:solidFill>
                  <a:srgbClr val="000000"/>
                </a:solidFill>
                <a:effectLst/>
                <a:latin typeface="Arial"/>
                <a:ea typeface="Arial"/>
                <a:cs typeface="Arial"/>
                <a:sym typeface="Arial"/>
              </a:rPr>
              <a:t>r</a:t>
            </a:r>
            <a:r>
              <a:rPr lang="en-US" sz="1100" b="0" i="0" u="none" strike="noStrike" cap="none" dirty="0">
                <a:solidFill>
                  <a:srgbClr val="000000"/>
                </a:solidFill>
                <a:effectLst/>
                <a:latin typeface="Arial"/>
                <a:ea typeface="Arial"/>
                <a:cs typeface="Arial"/>
                <a:sym typeface="Arial"/>
              </a:rPr>
              <a:t>) tests to examine associations between variables at the individual level and to determine the degree of nonindependence, or the extent of similarity between the two members of the dyadic unit.</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ce8e35b6ce_0_4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ce8e35b6ce_0_4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6;p2"/>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a:p>
        </p:txBody>
      </p:sp>
      <p:sp>
        <p:nvSpPr>
          <p:cNvPr id="17" name="Google Shape;17;p2"/>
          <p:cNvSpPr txBox="1">
            <a:spLocks noGrp="1"/>
          </p:cNvSpPr>
          <p:nvPr>
            <p:ph type="subTitle" idx="1"/>
          </p:nvPr>
        </p:nvSpPr>
        <p:spPr>
          <a:xfrm>
            <a:off x="598088" y="2715913"/>
            <a:ext cx="8222100" cy="4329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2100"/>
              <a:buNone/>
              <a:defRPr sz="2100">
                <a:solidFill>
                  <a:schemeClr val="lt1"/>
                </a:solidFill>
              </a:defRPr>
            </a:lvl1pPr>
            <a:lvl2pPr lvl="1">
              <a:lnSpc>
                <a:spcPct val="100000"/>
              </a:lnSpc>
              <a:spcBef>
                <a:spcPts val="0"/>
              </a:spcBef>
              <a:spcAft>
                <a:spcPts val="0"/>
              </a:spcAft>
              <a:buClr>
                <a:schemeClr val="lt1"/>
              </a:buClr>
              <a:buSzPts val="2100"/>
              <a:buNone/>
              <a:defRPr sz="2100">
                <a:solidFill>
                  <a:schemeClr val="lt1"/>
                </a:solidFill>
              </a:defRPr>
            </a:lvl2pPr>
            <a:lvl3pPr lvl="2">
              <a:lnSpc>
                <a:spcPct val="100000"/>
              </a:lnSpc>
              <a:spcBef>
                <a:spcPts val="0"/>
              </a:spcBef>
              <a:spcAft>
                <a:spcPts val="0"/>
              </a:spcAft>
              <a:buClr>
                <a:schemeClr val="lt1"/>
              </a:buClr>
              <a:buSzPts val="2100"/>
              <a:buNone/>
              <a:defRPr sz="2100">
                <a:solidFill>
                  <a:schemeClr val="lt1"/>
                </a:solidFill>
              </a:defRPr>
            </a:lvl3pPr>
            <a:lvl4pPr lvl="3">
              <a:lnSpc>
                <a:spcPct val="100000"/>
              </a:lnSpc>
              <a:spcBef>
                <a:spcPts val="0"/>
              </a:spcBef>
              <a:spcAft>
                <a:spcPts val="0"/>
              </a:spcAft>
              <a:buClr>
                <a:schemeClr val="lt1"/>
              </a:buClr>
              <a:buSzPts val="2100"/>
              <a:buNone/>
              <a:defRPr sz="2100">
                <a:solidFill>
                  <a:schemeClr val="lt1"/>
                </a:solidFill>
              </a:defRPr>
            </a:lvl4pPr>
            <a:lvl5pPr lvl="4">
              <a:lnSpc>
                <a:spcPct val="100000"/>
              </a:lnSpc>
              <a:spcBef>
                <a:spcPts val="0"/>
              </a:spcBef>
              <a:spcAft>
                <a:spcPts val="0"/>
              </a:spcAft>
              <a:buClr>
                <a:schemeClr val="lt1"/>
              </a:buClr>
              <a:buSzPts val="2100"/>
              <a:buNone/>
              <a:defRPr sz="2100">
                <a:solidFill>
                  <a:schemeClr val="lt1"/>
                </a:solidFill>
              </a:defRPr>
            </a:lvl5pPr>
            <a:lvl6pPr lvl="5">
              <a:lnSpc>
                <a:spcPct val="100000"/>
              </a:lnSpc>
              <a:spcBef>
                <a:spcPts val="0"/>
              </a:spcBef>
              <a:spcAft>
                <a:spcPts val="0"/>
              </a:spcAft>
              <a:buClr>
                <a:schemeClr val="lt1"/>
              </a:buClr>
              <a:buSzPts val="2100"/>
              <a:buNone/>
              <a:defRPr sz="2100">
                <a:solidFill>
                  <a:schemeClr val="lt1"/>
                </a:solidFill>
              </a:defRPr>
            </a:lvl6pPr>
            <a:lvl7pPr lvl="6">
              <a:lnSpc>
                <a:spcPct val="100000"/>
              </a:lnSpc>
              <a:spcBef>
                <a:spcPts val="0"/>
              </a:spcBef>
              <a:spcAft>
                <a:spcPts val="0"/>
              </a:spcAft>
              <a:buClr>
                <a:schemeClr val="lt1"/>
              </a:buClr>
              <a:buSzPts val="2100"/>
              <a:buNone/>
              <a:defRPr sz="2100">
                <a:solidFill>
                  <a:schemeClr val="lt1"/>
                </a:solidFill>
              </a:defRPr>
            </a:lvl7pPr>
            <a:lvl8pPr lvl="7">
              <a:lnSpc>
                <a:spcPct val="100000"/>
              </a:lnSpc>
              <a:spcBef>
                <a:spcPts val="0"/>
              </a:spcBef>
              <a:spcAft>
                <a:spcPts val="0"/>
              </a:spcAft>
              <a:buClr>
                <a:schemeClr val="lt1"/>
              </a:buClr>
              <a:buSzPts val="2100"/>
              <a:buNone/>
              <a:defRPr sz="2100">
                <a:solidFill>
                  <a:schemeClr val="lt1"/>
                </a:solidFill>
              </a:defRPr>
            </a:lvl8pPr>
            <a:lvl9pPr lvl="8">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18" name="Google Shape;18;p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69"/>
        <p:cNvGrpSpPr/>
        <p:nvPr/>
      </p:nvGrpSpPr>
      <p:grpSpPr>
        <a:xfrm>
          <a:off x="0" y="0"/>
          <a:ext cx="0" cy="0"/>
          <a:chOff x="0" y="0"/>
          <a:chExt cx="0" cy="0"/>
        </a:xfrm>
      </p:grpSpPr>
      <p:grpSp>
        <p:nvGrpSpPr>
          <p:cNvPr id="70" name="Google Shape;70;p11"/>
          <p:cNvGrpSpPr/>
          <p:nvPr/>
        </p:nvGrpSpPr>
        <p:grpSpPr>
          <a:xfrm>
            <a:off x="6098378" y="5"/>
            <a:ext cx="3045625" cy="2030570"/>
            <a:chOff x="6098378" y="5"/>
            <a:chExt cx="3045625" cy="2030570"/>
          </a:xfrm>
        </p:grpSpPr>
        <p:sp>
          <p:nvSpPr>
            <p:cNvPr id="71" name="Google Shape;71;p11"/>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1"/>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1"/>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1"/>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1"/>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 name="Google Shape;76;p11"/>
          <p:cNvSpPr txBox="1">
            <a:spLocks noGrp="1"/>
          </p:cNvSpPr>
          <p:nvPr>
            <p:ph type="title" hasCustomPrompt="1"/>
          </p:nvPr>
        </p:nvSpPr>
        <p:spPr>
          <a:xfrm>
            <a:off x="311700" y="1256050"/>
            <a:ext cx="8520600" cy="20307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lt1"/>
              </a:buClr>
              <a:buSzPts val="12000"/>
              <a:buNone/>
              <a:defRPr sz="12000">
                <a:solidFill>
                  <a:schemeClr val="lt1"/>
                </a:solidFill>
              </a:defRPr>
            </a:lvl1pPr>
            <a:lvl2pPr lvl="1" algn="ctr">
              <a:spcBef>
                <a:spcPts val="0"/>
              </a:spcBef>
              <a:spcAft>
                <a:spcPts val="0"/>
              </a:spcAft>
              <a:buClr>
                <a:schemeClr val="lt1"/>
              </a:buClr>
              <a:buSzPts val="12000"/>
              <a:buNone/>
              <a:defRPr sz="12000">
                <a:solidFill>
                  <a:schemeClr val="lt1"/>
                </a:solidFill>
              </a:defRPr>
            </a:lvl2pPr>
            <a:lvl3pPr lvl="2" algn="ctr">
              <a:spcBef>
                <a:spcPts val="0"/>
              </a:spcBef>
              <a:spcAft>
                <a:spcPts val="0"/>
              </a:spcAft>
              <a:buClr>
                <a:schemeClr val="lt1"/>
              </a:buClr>
              <a:buSzPts val="12000"/>
              <a:buNone/>
              <a:defRPr sz="12000">
                <a:solidFill>
                  <a:schemeClr val="lt1"/>
                </a:solidFill>
              </a:defRPr>
            </a:lvl3pPr>
            <a:lvl4pPr lvl="3" algn="ctr">
              <a:spcBef>
                <a:spcPts val="0"/>
              </a:spcBef>
              <a:spcAft>
                <a:spcPts val="0"/>
              </a:spcAft>
              <a:buClr>
                <a:schemeClr val="lt1"/>
              </a:buClr>
              <a:buSzPts val="12000"/>
              <a:buNone/>
              <a:defRPr sz="12000">
                <a:solidFill>
                  <a:schemeClr val="lt1"/>
                </a:solidFill>
              </a:defRPr>
            </a:lvl4pPr>
            <a:lvl5pPr lvl="4" algn="ctr">
              <a:spcBef>
                <a:spcPts val="0"/>
              </a:spcBef>
              <a:spcAft>
                <a:spcPts val="0"/>
              </a:spcAft>
              <a:buClr>
                <a:schemeClr val="lt1"/>
              </a:buClr>
              <a:buSzPts val="12000"/>
              <a:buNone/>
              <a:defRPr sz="12000">
                <a:solidFill>
                  <a:schemeClr val="lt1"/>
                </a:solidFill>
              </a:defRPr>
            </a:lvl5pPr>
            <a:lvl6pPr lvl="5" algn="ctr">
              <a:spcBef>
                <a:spcPts val="0"/>
              </a:spcBef>
              <a:spcAft>
                <a:spcPts val="0"/>
              </a:spcAft>
              <a:buClr>
                <a:schemeClr val="lt1"/>
              </a:buClr>
              <a:buSzPts val="12000"/>
              <a:buNone/>
              <a:defRPr sz="12000">
                <a:solidFill>
                  <a:schemeClr val="lt1"/>
                </a:solidFill>
              </a:defRPr>
            </a:lvl6pPr>
            <a:lvl7pPr lvl="6" algn="ctr">
              <a:spcBef>
                <a:spcPts val="0"/>
              </a:spcBef>
              <a:spcAft>
                <a:spcPts val="0"/>
              </a:spcAft>
              <a:buClr>
                <a:schemeClr val="lt1"/>
              </a:buClr>
              <a:buSzPts val="12000"/>
              <a:buNone/>
              <a:defRPr sz="12000">
                <a:solidFill>
                  <a:schemeClr val="lt1"/>
                </a:solidFill>
              </a:defRPr>
            </a:lvl7pPr>
            <a:lvl8pPr lvl="7" algn="ctr">
              <a:spcBef>
                <a:spcPts val="0"/>
              </a:spcBef>
              <a:spcAft>
                <a:spcPts val="0"/>
              </a:spcAft>
              <a:buClr>
                <a:schemeClr val="lt1"/>
              </a:buClr>
              <a:buSzPts val="12000"/>
              <a:buNone/>
              <a:defRPr sz="12000">
                <a:solidFill>
                  <a:schemeClr val="lt1"/>
                </a:solidFill>
              </a:defRPr>
            </a:lvl8pPr>
            <a:lvl9pPr lvl="8" algn="ctr">
              <a:spcBef>
                <a:spcPts val="0"/>
              </a:spcBef>
              <a:spcAft>
                <a:spcPts val="0"/>
              </a:spcAft>
              <a:buClr>
                <a:schemeClr val="lt1"/>
              </a:buClr>
              <a:buSzPts val="12000"/>
              <a:buNone/>
              <a:defRPr sz="12000">
                <a:solidFill>
                  <a:schemeClr val="lt1"/>
                </a:solidFill>
              </a:defRPr>
            </a:lvl9pPr>
          </a:lstStyle>
          <a:p>
            <a:r>
              <a:t>xx%</a:t>
            </a:r>
          </a:p>
        </p:txBody>
      </p:sp>
      <p:sp>
        <p:nvSpPr>
          <p:cNvPr id="77" name="Google Shape;77;p11"/>
          <p:cNvSpPr txBox="1">
            <a:spLocks noGrp="1"/>
          </p:cNvSpPr>
          <p:nvPr>
            <p:ph type="body" idx="1"/>
          </p:nvPr>
        </p:nvSpPr>
        <p:spPr>
          <a:xfrm>
            <a:off x="311700" y="3369225"/>
            <a:ext cx="8520600" cy="12819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Clr>
                <a:schemeClr val="lt1"/>
              </a:buClr>
              <a:buSzPts val="1800"/>
              <a:buChar char="●"/>
              <a:defRPr>
                <a:solidFill>
                  <a:schemeClr val="lt1"/>
                </a:solidFill>
              </a:defRPr>
            </a:lvl1pPr>
            <a:lvl2pPr marL="914400" lvl="1" indent="-317500" algn="ctr">
              <a:spcBef>
                <a:spcPts val="0"/>
              </a:spcBef>
              <a:spcAft>
                <a:spcPts val="0"/>
              </a:spcAft>
              <a:buClr>
                <a:schemeClr val="lt1"/>
              </a:buClr>
              <a:buSzPts val="1400"/>
              <a:buChar char="○"/>
              <a:defRPr>
                <a:solidFill>
                  <a:schemeClr val="lt1"/>
                </a:solidFill>
              </a:defRPr>
            </a:lvl2pPr>
            <a:lvl3pPr marL="1371600" lvl="2" indent="-317500" algn="ctr">
              <a:spcBef>
                <a:spcPts val="0"/>
              </a:spcBef>
              <a:spcAft>
                <a:spcPts val="0"/>
              </a:spcAft>
              <a:buClr>
                <a:schemeClr val="lt1"/>
              </a:buClr>
              <a:buSzPts val="1400"/>
              <a:buChar char="■"/>
              <a:defRPr>
                <a:solidFill>
                  <a:schemeClr val="lt1"/>
                </a:solidFill>
              </a:defRPr>
            </a:lvl3pPr>
            <a:lvl4pPr marL="1828800" lvl="3" indent="-317500" algn="ctr">
              <a:spcBef>
                <a:spcPts val="0"/>
              </a:spcBef>
              <a:spcAft>
                <a:spcPts val="0"/>
              </a:spcAft>
              <a:buClr>
                <a:schemeClr val="lt1"/>
              </a:buClr>
              <a:buSzPts val="1400"/>
              <a:buChar char="●"/>
              <a:defRPr>
                <a:solidFill>
                  <a:schemeClr val="lt1"/>
                </a:solidFill>
              </a:defRPr>
            </a:lvl4pPr>
            <a:lvl5pPr marL="2286000" lvl="4" indent="-317500" algn="ctr">
              <a:spcBef>
                <a:spcPts val="0"/>
              </a:spcBef>
              <a:spcAft>
                <a:spcPts val="0"/>
              </a:spcAft>
              <a:buClr>
                <a:schemeClr val="lt1"/>
              </a:buClr>
              <a:buSzPts val="1400"/>
              <a:buChar char="○"/>
              <a:defRPr>
                <a:solidFill>
                  <a:schemeClr val="lt1"/>
                </a:solidFill>
              </a:defRPr>
            </a:lvl5pPr>
            <a:lvl6pPr marL="2743200" lvl="5" indent="-317500" algn="ctr">
              <a:spcBef>
                <a:spcPts val="0"/>
              </a:spcBef>
              <a:spcAft>
                <a:spcPts val="0"/>
              </a:spcAft>
              <a:buClr>
                <a:schemeClr val="lt1"/>
              </a:buClr>
              <a:buSzPts val="1400"/>
              <a:buChar char="■"/>
              <a:defRPr>
                <a:solidFill>
                  <a:schemeClr val="lt1"/>
                </a:solidFill>
              </a:defRPr>
            </a:lvl6pPr>
            <a:lvl7pPr marL="3200400" lvl="6" indent="-317500" algn="ctr">
              <a:spcBef>
                <a:spcPts val="0"/>
              </a:spcBef>
              <a:spcAft>
                <a:spcPts val="0"/>
              </a:spcAft>
              <a:buClr>
                <a:schemeClr val="lt1"/>
              </a:buClr>
              <a:buSzPts val="1400"/>
              <a:buChar char="●"/>
              <a:defRPr>
                <a:solidFill>
                  <a:schemeClr val="lt1"/>
                </a:solidFill>
              </a:defRPr>
            </a:lvl7pPr>
            <a:lvl8pPr marL="3657600" lvl="7" indent="-317500" algn="ctr">
              <a:spcBef>
                <a:spcPts val="0"/>
              </a:spcBef>
              <a:spcAft>
                <a:spcPts val="0"/>
              </a:spcAft>
              <a:buClr>
                <a:schemeClr val="lt1"/>
              </a:buClr>
              <a:buSzPts val="1400"/>
              <a:buChar char="○"/>
              <a:defRPr>
                <a:solidFill>
                  <a:schemeClr val="lt1"/>
                </a:solidFill>
              </a:defRPr>
            </a:lvl8pPr>
            <a:lvl9pPr marL="4114800" lvl="8" indent="-317500" algn="ctr">
              <a:spcBef>
                <a:spcPts val="0"/>
              </a:spcBef>
              <a:spcAft>
                <a:spcPts val="0"/>
              </a:spcAft>
              <a:buClr>
                <a:schemeClr val="lt1"/>
              </a:buClr>
              <a:buSzPts val="1400"/>
              <a:buChar char="■"/>
              <a:defRPr>
                <a:solidFill>
                  <a:schemeClr val="lt1"/>
                </a:solidFill>
              </a:defRPr>
            </a:lvl9pPr>
          </a:lstStyle>
          <a:p>
            <a:endParaRPr/>
          </a:p>
        </p:txBody>
      </p:sp>
      <p:sp>
        <p:nvSpPr>
          <p:cNvPr id="78" name="Google Shape;78;p11"/>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9"/>
        <p:cNvGrpSpPr/>
        <p:nvPr/>
      </p:nvGrpSpPr>
      <p:grpSpPr>
        <a:xfrm>
          <a:off x="0" y="0"/>
          <a:ext cx="0" cy="0"/>
          <a:chOff x="0" y="0"/>
          <a:chExt cx="0" cy="0"/>
        </a:xfrm>
      </p:grpSpPr>
      <p:sp>
        <p:nvSpPr>
          <p:cNvPr id="80" name="Google Shape;80;p1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9"/>
        <p:cNvGrpSpPr/>
        <p:nvPr/>
      </p:nvGrpSpPr>
      <p:grpSpPr>
        <a:xfrm>
          <a:off x="0" y="0"/>
          <a:ext cx="0" cy="0"/>
          <a:chOff x="0" y="0"/>
          <a:chExt cx="0" cy="0"/>
        </a:xfrm>
      </p:grpSpPr>
      <p:grpSp>
        <p:nvGrpSpPr>
          <p:cNvPr id="20" name="Google Shape;20;p3"/>
          <p:cNvGrpSpPr/>
          <p:nvPr/>
        </p:nvGrpSpPr>
        <p:grpSpPr>
          <a:xfrm>
            <a:off x="6098378" y="5"/>
            <a:ext cx="3045625" cy="2030570"/>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6;p3"/>
          <p:cNvSpPr txBox="1">
            <a:spLocks noGrp="1"/>
          </p:cNvSpPr>
          <p:nvPr>
            <p:ph type="title"/>
          </p:nvPr>
        </p:nvSpPr>
        <p:spPr>
          <a:xfrm>
            <a:off x="598100" y="2152347"/>
            <a:ext cx="8222100" cy="838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a:p>
        </p:txBody>
      </p:sp>
      <p:sp>
        <p:nvSpPr>
          <p:cNvPr id="27" name="Google Shape;27;p3"/>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8"/>
        <p:cNvGrpSpPr/>
        <p:nvPr/>
      </p:nvGrpSpPr>
      <p:grpSpPr>
        <a:xfrm>
          <a:off x="0" y="0"/>
          <a:ext cx="0" cy="0"/>
          <a:chOff x="0" y="0"/>
          <a:chExt cx="0" cy="0"/>
        </a:xfrm>
      </p:grpSpPr>
      <p:grpSp>
        <p:nvGrpSpPr>
          <p:cNvPr id="29" name="Google Shape;29;p4"/>
          <p:cNvGrpSpPr/>
          <p:nvPr/>
        </p:nvGrpSpPr>
        <p:grpSpPr>
          <a:xfrm>
            <a:off x="0" y="3903669"/>
            <a:ext cx="9144000" cy="1239925"/>
            <a:chOff x="0" y="3903669"/>
            <a:chExt cx="9144000" cy="1239925"/>
          </a:xfrm>
        </p:grpSpPr>
        <p:sp>
          <p:nvSpPr>
            <p:cNvPr id="30" name="Google Shape;30;p4"/>
            <p:cNvSpPr/>
            <p:nvPr/>
          </p:nvSpPr>
          <p:spPr>
            <a:xfrm>
              <a:off x="8154895" y="3903669"/>
              <a:ext cx="989100" cy="9879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4"/>
            <p:cNvSpPr/>
            <p:nvPr/>
          </p:nvSpPr>
          <p:spPr>
            <a:xfrm flipH="1">
              <a:off x="6181163" y="3903669"/>
              <a:ext cx="989100" cy="9879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4"/>
            <p:cNvSpPr/>
            <p:nvPr/>
          </p:nvSpPr>
          <p:spPr>
            <a:xfrm>
              <a:off x="7170274" y="3903669"/>
              <a:ext cx="989100" cy="987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4"/>
            <p:cNvSpPr/>
            <p:nvPr/>
          </p:nvSpPr>
          <p:spPr>
            <a:xfrm rot="10800000">
              <a:off x="8154757" y="3903682"/>
              <a:ext cx="989100" cy="9879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4"/>
            <p:cNvSpPr/>
            <p:nvPr/>
          </p:nvSpPr>
          <p:spPr>
            <a:xfrm>
              <a:off x="0" y="4891594"/>
              <a:ext cx="9144000" cy="252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 name="Google Shape;35;p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6" name="Google Shape;36;p4"/>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37" name="Google Shape;37;p4"/>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8"/>
        <p:cNvGrpSpPr/>
        <p:nvPr/>
      </p:nvGrpSpPr>
      <p:grpSpPr>
        <a:xfrm>
          <a:off x="0" y="0"/>
          <a:ext cx="0" cy="0"/>
          <a:chOff x="0" y="0"/>
          <a:chExt cx="0" cy="0"/>
        </a:xfrm>
      </p:grpSpPr>
      <p:sp>
        <p:nvSpPr>
          <p:cNvPr id="39" name="Google Shape;39;p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0" name="Google Shape;40;p5"/>
          <p:cNvSpPr txBox="1">
            <a:spLocks noGrp="1"/>
          </p:cNvSpPr>
          <p:nvPr>
            <p:ph type="body" idx="1"/>
          </p:nvPr>
        </p:nvSpPr>
        <p:spPr>
          <a:xfrm>
            <a:off x="311700" y="1229975"/>
            <a:ext cx="3999900" cy="33390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1" name="Google Shape;41;p5"/>
          <p:cNvSpPr txBox="1">
            <a:spLocks noGrp="1"/>
          </p:cNvSpPr>
          <p:nvPr>
            <p:ph type="body" idx="2"/>
          </p:nvPr>
        </p:nvSpPr>
        <p:spPr>
          <a:xfrm>
            <a:off x="4832400" y="1229975"/>
            <a:ext cx="3999900" cy="33390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2" name="Google Shape;42;p5"/>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3"/>
        <p:cNvGrpSpPr/>
        <p:nvPr/>
      </p:nvGrpSpPr>
      <p:grpSpPr>
        <a:xfrm>
          <a:off x="0" y="0"/>
          <a:ext cx="0" cy="0"/>
          <a:chOff x="0" y="0"/>
          <a:chExt cx="0" cy="0"/>
        </a:xfrm>
      </p:grpSpPr>
      <p:sp>
        <p:nvSpPr>
          <p:cNvPr id="44" name="Google Shape;44;p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5" name="Google Shape;45;p6"/>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6"/>
        <p:cNvGrpSpPr/>
        <p:nvPr/>
      </p:nvGrpSpPr>
      <p:grpSpPr>
        <a:xfrm>
          <a:off x="0" y="0"/>
          <a:ext cx="0" cy="0"/>
          <a:chOff x="0" y="0"/>
          <a:chExt cx="0" cy="0"/>
        </a:xfrm>
      </p:grpSpPr>
      <p:sp>
        <p:nvSpPr>
          <p:cNvPr id="47" name="Google Shape;47;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8" name="Google Shape;48;p7"/>
          <p:cNvSpPr txBox="1">
            <a:spLocks noGrp="1"/>
          </p:cNvSpPr>
          <p:nvPr>
            <p:ph type="body" idx="1"/>
          </p:nvPr>
        </p:nvSpPr>
        <p:spPr>
          <a:xfrm>
            <a:off x="311700" y="1465804"/>
            <a:ext cx="2808000" cy="31032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9" name="Google Shape;49;p7"/>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50"/>
        <p:cNvGrpSpPr/>
        <p:nvPr/>
      </p:nvGrpSpPr>
      <p:grpSpPr>
        <a:xfrm>
          <a:off x="0" y="0"/>
          <a:ext cx="0" cy="0"/>
          <a:chOff x="0" y="0"/>
          <a:chExt cx="0" cy="0"/>
        </a:xfrm>
      </p:grpSpPr>
      <p:grpSp>
        <p:nvGrpSpPr>
          <p:cNvPr id="51" name="Google Shape;51;p8"/>
          <p:cNvGrpSpPr/>
          <p:nvPr/>
        </p:nvGrpSpPr>
        <p:grpSpPr>
          <a:xfrm>
            <a:off x="6098378" y="5"/>
            <a:ext cx="3045625" cy="2030570"/>
            <a:chOff x="6098378" y="5"/>
            <a:chExt cx="3045625" cy="2030570"/>
          </a:xfrm>
        </p:grpSpPr>
        <p:sp>
          <p:nvSpPr>
            <p:cNvPr id="52" name="Google Shape;52;p8"/>
            <p:cNvSpPr/>
            <p:nvPr/>
          </p:nvSpPr>
          <p:spPr>
            <a:xfrm>
              <a:off x="8128803" y="16"/>
              <a:ext cx="1015200" cy="1015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8"/>
            <p:cNvSpPr/>
            <p:nvPr/>
          </p:nvSpPr>
          <p:spPr>
            <a:xfrm flipH="1">
              <a:off x="7113463" y="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8"/>
            <p:cNvSpPr/>
            <p:nvPr/>
          </p:nvSpPr>
          <p:spPr>
            <a:xfrm rot="10800000" flipH="1">
              <a:off x="7113588" y="107"/>
              <a:ext cx="1015200" cy="10152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8"/>
            <p:cNvSpPr/>
            <p:nvPr/>
          </p:nvSpPr>
          <p:spPr>
            <a:xfrm rot="10800000">
              <a:off x="6098378" y="97"/>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8"/>
            <p:cNvSpPr/>
            <p:nvPr/>
          </p:nvSpPr>
          <p:spPr>
            <a:xfrm rot="10800000">
              <a:off x="8128789" y="101537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 name="Google Shape;57;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58" name="Google Shape;58;p8"/>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9"/>
        <p:cNvGrpSpPr/>
        <p:nvPr/>
      </p:nvGrpSpPr>
      <p:grpSpPr>
        <a:xfrm>
          <a:off x="0" y="0"/>
          <a:ext cx="0" cy="0"/>
          <a:chOff x="0" y="0"/>
          <a:chExt cx="0" cy="0"/>
        </a:xfrm>
      </p:grpSpPr>
      <p:sp>
        <p:nvSpPr>
          <p:cNvPr id="60" name="Google Shape;60;p9"/>
          <p:cNvSpPr/>
          <p:nvPr/>
        </p:nvSpPr>
        <p:spPr>
          <a:xfrm>
            <a:off x="4572000" y="-1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1" name="Google Shape;61;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62" name="Google Shape;62;p9"/>
          <p:cNvSpPr txBox="1">
            <a:spLocks noGrp="1"/>
          </p:cNvSpPr>
          <p:nvPr>
            <p:ph type="title"/>
          </p:nvPr>
        </p:nvSpPr>
        <p:spPr>
          <a:xfrm>
            <a:off x="265500" y="1151100"/>
            <a:ext cx="4045200" cy="15645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63" name="Google Shape;63;p9"/>
          <p:cNvSpPr txBox="1">
            <a:spLocks noGrp="1"/>
          </p:cNvSpPr>
          <p:nvPr>
            <p:ph type="subTitle" idx="1"/>
          </p:nvPr>
        </p:nvSpPr>
        <p:spPr>
          <a:xfrm>
            <a:off x="265500" y="2769001"/>
            <a:ext cx="4045200" cy="12693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64" name="Google Shape;64;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65" name="Google Shape;65;p9"/>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6"/>
        <p:cNvGrpSpPr/>
        <p:nvPr/>
      </p:nvGrpSpPr>
      <p:grpSpPr>
        <a:xfrm>
          <a:off x="0" y="0"/>
          <a:ext cx="0" cy="0"/>
          <a:chOff x="0" y="0"/>
          <a:chExt cx="0" cy="0"/>
        </a:xfrm>
      </p:grpSpPr>
      <p:sp>
        <p:nvSpPr>
          <p:cNvPr id="67" name="Google Shape;67;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68" name="Google Shape;68;p10"/>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1"/>
                </a:solidFill>
                <a:latin typeface="Roboto"/>
                <a:ea typeface="Roboto"/>
                <a:cs typeface="Roboto"/>
                <a:sym typeface="Roboto"/>
              </a:defRPr>
            </a:lvl1pPr>
            <a:lvl2pPr lvl="1" algn="r">
              <a:buNone/>
              <a:defRPr sz="1000">
                <a:solidFill>
                  <a:schemeClr val="lt1"/>
                </a:solidFill>
                <a:latin typeface="Roboto"/>
                <a:ea typeface="Roboto"/>
                <a:cs typeface="Roboto"/>
                <a:sym typeface="Roboto"/>
              </a:defRPr>
            </a:lvl2pPr>
            <a:lvl3pPr lvl="2" algn="r">
              <a:buNone/>
              <a:defRPr sz="1000">
                <a:solidFill>
                  <a:schemeClr val="lt1"/>
                </a:solidFill>
                <a:latin typeface="Roboto"/>
                <a:ea typeface="Roboto"/>
                <a:cs typeface="Roboto"/>
                <a:sym typeface="Roboto"/>
              </a:defRPr>
            </a:lvl3pPr>
            <a:lvl4pPr lvl="3" algn="r">
              <a:buNone/>
              <a:defRPr sz="1000">
                <a:solidFill>
                  <a:schemeClr val="lt1"/>
                </a:solidFill>
                <a:latin typeface="Roboto"/>
                <a:ea typeface="Roboto"/>
                <a:cs typeface="Roboto"/>
                <a:sym typeface="Roboto"/>
              </a:defRPr>
            </a:lvl4pPr>
            <a:lvl5pPr lvl="4" algn="r">
              <a:buNone/>
              <a:defRPr sz="1000">
                <a:solidFill>
                  <a:schemeClr val="lt1"/>
                </a:solidFill>
                <a:latin typeface="Roboto"/>
                <a:ea typeface="Roboto"/>
                <a:cs typeface="Roboto"/>
                <a:sym typeface="Roboto"/>
              </a:defRPr>
            </a:lvl5pPr>
            <a:lvl6pPr lvl="5" algn="r">
              <a:buNone/>
              <a:defRPr sz="1000">
                <a:solidFill>
                  <a:schemeClr val="lt1"/>
                </a:solidFill>
                <a:latin typeface="Roboto"/>
                <a:ea typeface="Roboto"/>
                <a:cs typeface="Roboto"/>
                <a:sym typeface="Roboto"/>
              </a:defRPr>
            </a:lvl6pPr>
            <a:lvl7pPr lvl="6" algn="r">
              <a:buNone/>
              <a:defRPr sz="1000">
                <a:solidFill>
                  <a:schemeClr val="lt1"/>
                </a:solidFill>
                <a:latin typeface="Roboto"/>
                <a:ea typeface="Roboto"/>
                <a:cs typeface="Roboto"/>
                <a:sym typeface="Roboto"/>
              </a:defRPr>
            </a:lvl7pPr>
            <a:lvl8pPr lvl="7" algn="r">
              <a:buNone/>
              <a:defRPr sz="1000">
                <a:solidFill>
                  <a:schemeClr val="lt1"/>
                </a:solidFill>
                <a:latin typeface="Roboto"/>
                <a:ea typeface="Roboto"/>
                <a:cs typeface="Roboto"/>
                <a:sym typeface="Roboto"/>
              </a:defRPr>
            </a:lvl8pPr>
            <a:lvl9pPr lvl="8" algn="r">
              <a:buNone/>
              <a:defRPr sz="1000">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xml"/><Relationship Id="rId7" Type="http://schemas.openxmlformats.org/officeDocument/2006/relationships/image" Target="../media/image4.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1.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1.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1.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1.png"/><Relationship Id="rId4"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3"/>
          <p:cNvSpPr txBox="1">
            <a:spLocks noGrp="1"/>
          </p:cNvSpPr>
          <p:nvPr>
            <p:ph type="ctrTitle"/>
          </p:nvPr>
        </p:nvSpPr>
        <p:spPr>
          <a:xfrm>
            <a:off x="671258" y="2314100"/>
            <a:ext cx="7801500" cy="1730100"/>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r>
              <a:rPr lang="en"/>
              <a:t>Emotion Dysregulation, Attachment Insecurity, and Perceptions of Justice and Fairness Among Emerging Adults in Romantic Relationships</a:t>
            </a:r>
            <a:endParaRPr/>
          </a:p>
        </p:txBody>
      </p:sp>
      <p:sp>
        <p:nvSpPr>
          <p:cNvPr id="86" name="Google Shape;86;p13"/>
          <p:cNvSpPr txBox="1">
            <a:spLocks noGrp="1"/>
          </p:cNvSpPr>
          <p:nvPr>
            <p:ph type="subTitle" idx="1"/>
          </p:nvPr>
        </p:nvSpPr>
        <p:spPr>
          <a:xfrm>
            <a:off x="671250" y="4157051"/>
            <a:ext cx="7801500" cy="792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Andie Zeigler</a:t>
            </a:r>
            <a:endParaRPr/>
          </a:p>
        </p:txBody>
      </p:sp>
      <p:pic>
        <p:nvPicPr>
          <p:cNvPr id="2" name="Audio 1">
            <a:hlinkClick r:id="" action="ppaction://media"/>
            <a:extLst>
              <a:ext uri="{FF2B5EF4-FFF2-40B4-BE49-F238E27FC236}">
                <a16:creationId xmlns:a16="http://schemas.microsoft.com/office/drawing/2014/main" id="{B8F3B9F6-110F-E747-821D-04E1687DA7A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178800" y="4178300"/>
            <a:ext cx="812800" cy="8128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14459"/>
    </mc:Choice>
    <mc:Fallback>
      <p:transition spd="slow" advTm="1445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4"/>
          <p:cNvSpPr txBox="1">
            <a:spLocks noGrp="1"/>
          </p:cNvSpPr>
          <p:nvPr>
            <p:ph type="ctrTitle"/>
          </p:nvPr>
        </p:nvSpPr>
        <p:spPr>
          <a:xfrm>
            <a:off x="243875" y="4066600"/>
            <a:ext cx="3183600" cy="8388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sz="3400"/>
              <a:t>Attachment</a:t>
            </a:r>
            <a:endParaRPr sz="3400"/>
          </a:p>
        </p:txBody>
      </p:sp>
      <p:sp>
        <p:nvSpPr>
          <p:cNvPr id="92" name="Google Shape;92;p14"/>
          <p:cNvSpPr txBox="1"/>
          <p:nvPr/>
        </p:nvSpPr>
        <p:spPr>
          <a:xfrm>
            <a:off x="2276625" y="229275"/>
            <a:ext cx="4422600" cy="708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400">
                <a:solidFill>
                  <a:srgbClr val="FFFFFF"/>
                </a:solidFill>
                <a:latin typeface="Roboto"/>
                <a:ea typeface="Roboto"/>
                <a:cs typeface="Roboto"/>
                <a:sym typeface="Roboto"/>
              </a:rPr>
              <a:t>Emotion Regulation</a:t>
            </a:r>
            <a:endParaRPr sz="3400">
              <a:solidFill>
                <a:srgbClr val="FFFFFF"/>
              </a:solidFill>
              <a:latin typeface="Roboto"/>
              <a:ea typeface="Roboto"/>
              <a:cs typeface="Roboto"/>
              <a:sym typeface="Roboto"/>
            </a:endParaRPr>
          </a:p>
        </p:txBody>
      </p:sp>
      <p:sp>
        <p:nvSpPr>
          <p:cNvPr id="93" name="Google Shape;93;p14"/>
          <p:cNvSpPr txBox="1"/>
          <p:nvPr/>
        </p:nvSpPr>
        <p:spPr>
          <a:xfrm>
            <a:off x="4927900" y="4212700"/>
            <a:ext cx="4317300" cy="692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300">
                <a:solidFill>
                  <a:srgbClr val="FFFFFF"/>
                </a:solidFill>
                <a:latin typeface="Roboto"/>
                <a:ea typeface="Roboto"/>
                <a:cs typeface="Roboto"/>
                <a:sym typeface="Roboto"/>
              </a:rPr>
              <a:t>Belief in a Just World</a:t>
            </a:r>
            <a:endParaRPr sz="3300">
              <a:solidFill>
                <a:srgbClr val="FFFFFF"/>
              </a:solidFill>
              <a:latin typeface="Roboto"/>
              <a:ea typeface="Roboto"/>
              <a:cs typeface="Roboto"/>
              <a:sym typeface="Roboto"/>
            </a:endParaRPr>
          </a:p>
        </p:txBody>
      </p:sp>
      <p:pic>
        <p:nvPicPr>
          <p:cNvPr id="94" name="Google Shape;94;p14"/>
          <p:cNvPicPr preferRelativeResize="0"/>
          <p:nvPr/>
        </p:nvPicPr>
        <p:blipFill>
          <a:blip r:embed="rId5">
            <a:alphaModFix/>
          </a:blip>
          <a:stretch>
            <a:fillRect/>
          </a:stretch>
        </p:blipFill>
        <p:spPr>
          <a:xfrm>
            <a:off x="243875" y="2087650"/>
            <a:ext cx="2341076" cy="1978950"/>
          </a:xfrm>
          <a:prstGeom prst="rect">
            <a:avLst/>
          </a:prstGeom>
          <a:noFill/>
          <a:ln>
            <a:noFill/>
          </a:ln>
        </p:spPr>
      </p:pic>
      <p:pic>
        <p:nvPicPr>
          <p:cNvPr id="95" name="Google Shape;95;p14"/>
          <p:cNvPicPr preferRelativeResize="0"/>
          <p:nvPr/>
        </p:nvPicPr>
        <p:blipFill>
          <a:blip r:embed="rId6">
            <a:alphaModFix/>
          </a:blip>
          <a:stretch>
            <a:fillRect/>
          </a:stretch>
        </p:blipFill>
        <p:spPr>
          <a:xfrm>
            <a:off x="6142700" y="1935563"/>
            <a:ext cx="2182449" cy="2047025"/>
          </a:xfrm>
          <a:prstGeom prst="rect">
            <a:avLst/>
          </a:prstGeom>
          <a:noFill/>
          <a:ln>
            <a:noFill/>
          </a:ln>
        </p:spPr>
      </p:pic>
      <p:pic>
        <p:nvPicPr>
          <p:cNvPr id="96" name="Google Shape;96;p14"/>
          <p:cNvPicPr preferRelativeResize="0"/>
          <p:nvPr/>
        </p:nvPicPr>
        <p:blipFill>
          <a:blip r:embed="rId7">
            <a:alphaModFix/>
          </a:blip>
          <a:stretch>
            <a:fillRect/>
          </a:stretch>
        </p:blipFill>
        <p:spPr>
          <a:xfrm>
            <a:off x="3059563" y="1021575"/>
            <a:ext cx="2507325" cy="1698675"/>
          </a:xfrm>
          <a:prstGeom prst="rect">
            <a:avLst/>
          </a:prstGeom>
          <a:noFill/>
          <a:ln>
            <a:noFill/>
          </a:ln>
        </p:spPr>
      </p:pic>
      <p:pic>
        <p:nvPicPr>
          <p:cNvPr id="2" name="Audio 1">
            <a:hlinkClick r:id="" action="ppaction://media"/>
            <a:extLst>
              <a:ext uri="{FF2B5EF4-FFF2-40B4-BE49-F238E27FC236}">
                <a16:creationId xmlns:a16="http://schemas.microsoft.com/office/drawing/2014/main" id="{2B7941AC-A760-D649-9068-95330F6864FB}"/>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178800" y="4178300"/>
            <a:ext cx="812800" cy="8128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81559"/>
    </mc:Choice>
    <mc:Fallback>
      <p:transition spd="slow" advTm="8155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06"/>
        <p:cNvGrpSpPr/>
        <p:nvPr/>
      </p:nvGrpSpPr>
      <p:grpSpPr>
        <a:xfrm>
          <a:off x="0" y="0"/>
          <a:ext cx="0" cy="0"/>
          <a:chOff x="0" y="0"/>
          <a:chExt cx="0" cy="0"/>
        </a:xfrm>
      </p:grpSpPr>
      <p:sp>
        <p:nvSpPr>
          <p:cNvPr id="107" name="Google Shape;107;p1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800">
                <a:solidFill>
                  <a:srgbClr val="FFFFFF"/>
                </a:solidFill>
              </a:rPr>
              <a:t>Current Study: Hypotheses</a:t>
            </a:r>
            <a:endParaRPr sz="2800">
              <a:solidFill>
                <a:srgbClr val="FFFFFF"/>
              </a:solidFill>
            </a:endParaRPr>
          </a:p>
        </p:txBody>
      </p:sp>
      <p:sp>
        <p:nvSpPr>
          <p:cNvPr id="108" name="Google Shape;108;p16"/>
          <p:cNvSpPr txBox="1">
            <a:spLocks noGrp="1"/>
          </p:cNvSpPr>
          <p:nvPr>
            <p:ph type="body" idx="1"/>
          </p:nvPr>
        </p:nvSpPr>
        <p:spPr>
          <a:xfrm>
            <a:off x="202375" y="1559200"/>
            <a:ext cx="3051000" cy="1740000"/>
          </a:xfrm>
          <a:prstGeom prst="rect">
            <a:avLst/>
          </a:prstGeom>
        </p:spPr>
        <p:txBody>
          <a:bodyPr spcFirstLastPara="1" wrap="square" lIns="91425" tIns="91425" rIns="91425" bIns="91425" anchor="t" anchorCtr="0">
            <a:noAutofit/>
          </a:bodyPr>
          <a:lstStyle/>
          <a:p>
            <a:pPr marL="457200" lvl="0" indent="-361950" algn="l" rtl="0">
              <a:spcBef>
                <a:spcPts val="0"/>
              </a:spcBef>
              <a:spcAft>
                <a:spcPts val="0"/>
              </a:spcAft>
              <a:buClr>
                <a:srgbClr val="FFFFFF"/>
              </a:buClr>
              <a:buSzPts val="2100"/>
              <a:buAutoNum type="arabicPeriod"/>
            </a:pPr>
            <a:r>
              <a:rPr lang="en" sz="2100">
                <a:solidFill>
                  <a:srgbClr val="FFFFFF"/>
                </a:solidFill>
              </a:rPr>
              <a:t>Avoidant and Anxious Levels of Attachment Security</a:t>
            </a:r>
            <a:endParaRPr sz="2100">
              <a:solidFill>
                <a:srgbClr val="FFFFFF"/>
              </a:solidFill>
            </a:endParaRPr>
          </a:p>
          <a:p>
            <a:pPr marL="457200" lvl="0" indent="-361950" algn="l" rtl="0">
              <a:spcBef>
                <a:spcPts val="0"/>
              </a:spcBef>
              <a:spcAft>
                <a:spcPts val="0"/>
              </a:spcAft>
              <a:buClr>
                <a:srgbClr val="FFFFFF"/>
              </a:buClr>
              <a:buSzPts val="2100"/>
              <a:buAutoNum type="arabicPeriod"/>
            </a:pPr>
            <a:r>
              <a:rPr lang="en" sz="2100">
                <a:solidFill>
                  <a:srgbClr val="FFFFFF"/>
                </a:solidFill>
              </a:rPr>
              <a:t>Emotion dysregulation</a:t>
            </a:r>
            <a:endParaRPr sz="2100">
              <a:solidFill>
                <a:srgbClr val="FFFFFF"/>
              </a:solidFill>
            </a:endParaRPr>
          </a:p>
        </p:txBody>
      </p:sp>
      <p:sp>
        <p:nvSpPr>
          <p:cNvPr id="109" name="Google Shape;109;p16"/>
          <p:cNvSpPr txBox="1">
            <a:spLocks noGrp="1"/>
          </p:cNvSpPr>
          <p:nvPr>
            <p:ph type="body" idx="2"/>
          </p:nvPr>
        </p:nvSpPr>
        <p:spPr>
          <a:xfrm>
            <a:off x="5742725" y="1559200"/>
            <a:ext cx="3594900" cy="13419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sz="2100" dirty="0">
                <a:solidFill>
                  <a:srgbClr val="FFFFFF"/>
                </a:solidFill>
              </a:rPr>
              <a:t>3. Belief in a Just World</a:t>
            </a:r>
            <a:endParaRPr sz="2100" dirty="0">
              <a:solidFill>
                <a:srgbClr val="FFFFFF"/>
              </a:solidFill>
            </a:endParaRPr>
          </a:p>
        </p:txBody>
      </p:sp>
      <p:sp>
        <p:nvSpPr>
          <p:cNvPr id="110" name="Google Shape;110;p16"/>
          <p:cNvSpPr/>
          <p:nvPr/>
        </p:nvSpPr>
        <p:spPr>
          <a:xfrm>
            <a:off x="3438225" y="1707425"/>
            <a:ext cx="591600" cy="1183200"/>
          </a:xfrm>
          <a:prstGeom prst="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6"/>
          <p:cNvSpPr/>
          <p:nvPr/>
        </p:nvSpPr>
        <p:spPr>
          <a:xfrm>
            <a:off x="4867625" y="1638550"/>
            <a:ext cx="591600" cy="1183200"/>
          </a:xfrm>
          <a:prstGeom prst="up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6"/>
          <p:cNvSpPr txBox="1"/>
          <p:nvPr/>
        </p:nvSpPr>
        <p:spPr>
          <a:xfrm>
            <a:off x="2059125" y="3840575"/>
            <a:ext cx="13791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a:solidFill>
                  <a:srgbClr val="FFFFFF"/>
                </a:solidFill>
                <a:latin typeface="Roboto"/>
                <a:ea typeface="Roboto"/>
                <a:cs typeface="Roboto"/>
                <a:sym typeface="Roboto"/>
              </a:rPr>
              <a:t>Partner A</a:t>
            </a:r>
            <a:endParaRPr sz="2200">
              <a:solidFill>
                <a:srgbClr val="FFFFFF"/>
              </a:solidFill>
              <a:latin typeface="Roboto"/>
              <a:ea typeface="Roboto"/>
              <a:cs typeface="Roboto"/>
              <a:sym typeface="Roboto"/>
            </a:endParaRPr>
          </a:p>
        </p:txBody>
      </p:sp>
      <p:sp>
        <p:nvSpPr>
          <p:cNvPr id="113" name="Google Shape;113;p16"/>
          <p:cNvSpPr txBox="1"/>
          <p:nvPr/>
        </p:nvSpPr>
        <p:spPr>
          <a:xfrm>
            <a:off x="5589175" y="3840575"/>
            <a:ext cx="16656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a:solidFill>
                  <a:srgbClr val="FFFFFF"/>
                </a:solidFill>
                <a:latin typeface="Roboto"/>
                <a:ea typeface="Roboto"/>
                <a:cs typeface="Roboto"/>
                <a:sym typeface="Roboto"/>
              </a:rPr>
              <a:t>Partner B</a:t>
            </a:r>
            <a:endParaRPr sz="2200">
              <a:solidFill>
                <a:srgbClr val="FFFFFF"/>
              </a:solidFill>
              <a:latin typeface="Roboto"/>
              <a:ea typeface="Roboto"/>
              <a:cs typeface="Roboto"/>
              <a:sym typeface="Roboto"/>
            </a:endParaRPr>
          </a:p>
        </p:txBody>
      </p:sp>
      <p:sp>
        <p:nvSpPr>
          <p:cNvPr id="114" name="Google Shape;114;p16"/>
          <p:cNvSpPr/>
          <p:nvPr/>
        </p:nvSpPr>
        <p:spPr>
          <a:xfrm>
            <a:off x="3721725" y="3783275"/>
            <a:ext cx="1478700" cy="591600"/>
          </a:xfrm>
          <a:prstGeom prst="lef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Audio 1">
            <a:hlinkClick r:id="" action="ppaction://media"/>
            <a:extLst>
              <a:ext uri="{FF2B5EF4-FFF2-40B4-BE49-F238E27FC236}">
                <a16:creationId xmlns:a16="http://schemas.microsoft.com/office/drawing/2014/main" id="{1242B575-CD56-EC4C-BB75-6FC0C495EFE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178800" y="4178300"/>
            <a:ext cx="812800" cy="8128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101881"/>
    </mc:Choice>
    <mc:Fallback>
      <p:transition spd="slow" advTm="10188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00"/>
        <p:cNvGrpSpPr/>
        <p:nvPr/>
      </p:nvGrpSpPr>
      <p:grpSpPr>
        <a:xfrm>
          <a:off x="0" y="0"/>
          <a:ext cx="0" cy="0"/>
          <a:chOff x="0" y="0"/>
          <a:chExt cx="0" cy="0"/>
        </a:xfrm>
      </p:grpSpPr>
      <p:sp>
        <p:nvSpPr>
          <p:cNvPr id="101" name="Google Shape;101;p15"/>
          <p:cNvSpPr txBox="1">
            <a:spLocks noGrp="1"/>
          </p:cNvSpPr>
          <p:nvPr>
            <p:ph type="title"/>
          </p:nvPr>
        </p:nvSpPr>
        <p:spPr>
          <a:xfrm>
            <a:off x="311700" y="43585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900">
                <a:solidFill>
                  <a:srgbClr val="FFFFFF"/>
                </a:solidFill>
              </a:rPr>
              <a:t>Current Study: Variables Assessed</a:t>
            </a:r>
            <a:endParaRPr sz="2900">
              <a:solidFill>
                <a:srgbClr val="FFFFFF"/>
              </a:solidFill>
            </a:endParaRPr>
          </a:p>
        </p:txBody>
      </p:sp>
      <p:sp>
        <p:nvSpPr>
          <p:cNvPr id="102" name="Google Shape;102;p15"/>
          <p:cNvSpPr txBox="1">
            <a:spLocks noGrp="1"/>
          </p:cNvSpPr>
          <p:nvPr>
            <p:ph type="body" idx="1"/>
          </p:nvPr>
        </p:nvSpPr>
        <p:spPr>
          <a:xfrm>
            <a:off x="311700" y="1043650"/>
            <a:ext cx="8520600" cy="3339000"/>
          </a:xfrm>
          <a:prstGeom prst="rect">
            <a:avLst/>
          </a:prstGeom>
        </p:spPr>
        <p:txBody>
          <a:bodyPr spcFirstLastPara="1" wrap="square" lIns="91425" tIns="91425" rIns="91425" bIns="91425" anchor="t" anchorCtr="0">
            <a:noAutofit/>
          </a:bodyPr>
          <a:lstStyle/>
          <a:p>
            <a:pPr marL="457200" lvl="0" indent="-400050" algn="l" rtl="0">
              <a:lnSpc>
                <a:spcPct val="105000"/>
              </a:lnSpc>
              <a:spcBef>
                <a:spcPts val="0"/>
              </a:spcBef>
              <a:spcAft>
                <a:spcPts val="0"/>
              </a:spcAft>
              <a:buClr>
                <a:srgbClr val="FFFFFF"/>
              </a:buClr>
              <a:buSzPts val="2700"/>
              <a:buChar char="●"/>
            </a:pPr>
            <a:r>
              <a:rPr lang="en" sz="2700" dirty="0">
                <a:solidFill>
                  <a:srgbClr val="FFFFFF"/>
                </a:solidFill>
              </a:rPr>
              <a:t>Demographics and relationship duration</a:t>
            </a:r>
            <a:endParaRPr sz="2300" dirty="0">
              <a:solidFill>
                <a:srgbClr val="FFFFFF"/>
              </a:solidFill>
            </a:endParaRPr>
          </a:p>
          <a:p>
            <a:pPr marL="457200" lvl="0" indent="-400050" algn="l" rtl="0">
              <a:lnSpc>
                <a:spcPct val="105000"/>
              </a:lnSpc>
              <a:spcBef>
                <a:spcPts val="0"/>
              </a:spcBef>
              <a:spcAft>
                <a:spcPts val="0"/>
              </a:spcAft>
              <a:buClr>
                <a:srgbClr val="FFFFFF"/>
              </a:buClr>
              <a:buSzPts val="2700"/>
              <a:buChar char="●"/>
            </a:pPr>
            <a:r>
              <a:rPr lang="en" sz="2700" dirty="0">
                <a:solidFill>
                  <a:srgbClr val="FFFFFF"/>
                </a:solidFill>
              </a:rPr>
              <a:t>Emotion Dysregulation</a:t>
            </a:r>
            <a:endParaRPr sz="2700" dirty="0">
              <a:solidFill>
                <a:srgbClr val="FFFFFF"/>
              </a:solidFill>
            </a:endParaRPr>
          </a:p>
          <a:p>
            <a:pPr marL="914400" lvl="1" indent="-374650" algn="l" rtl="0">
              <a:lnSpc>
                <a:spcPct val="105000"/>
              </a:lnSpc>
              <a:spcBef>
                <a:spcPts val="0"/>
              </a:spcBef>
              <a:spcAft>
                <a:spcPts val="0"/>
              </a:spcAft>
              <a:buClr>
                <a:srgbClr val="FFFFFF"/>
              </a:buClr>
              <a:buSzPts val="2300"/>
              <a:buChar char="○"/>
            </a:pPr>
            <a:r>
              <a:rPr lang="en" sz="2300" dirty="0">
                <a:solidFill>
                  <a:srgbClr val="FFFFFF"/>
                </a:solidFill>
              </a:rPr>
              <a:t>Cognitive reappraisal and expressive submission subscales</a:t>
            </a:r>
            <a:endParaRPr sz="2300" dirty="0">
              <a:solidFill>
                <a:srgbClr val="FFFFFF"/>
              </a:solidFill>
            </a:endParaRPr>
          </a:p>
          <a:p>
            <a:pPr marL="457200" lvl="0" indent="-400050" algn="l" rtl="0">
              <a:lnSpc>
                <a:spcPct val="105000"/>
              </a:lnSpc>
              <a:spcBef>
                <a:spcPts val="0"/>
              </a:spcBef>
              <a:spcAft>
                <a:spcPts val="0"/>
              </a:spcAft>
              <a:buClr>
                <a:srgbClr val="FFFFFF"/>
              </a:buClr>
              <a:buSzPts val="2700"/>
              <a:buChar char="●"/>
            </a:pPr>
            <a:r>
              <a:rPr lang="en" sz="2700" dirty="0">
                <a:solidFill>
                  <a:srgbClr val="FFFFFF"/>
                </a:solidFill>
              </a:rPr>
              <a:t>Insecure Attachment Style</a:t>
            </a:r>
            <a:endParaRPr sz="2700" dirty="0">
              <a:solidFill>
                <a:srgbClr val="FFFFFF"/>
              </a:solidFill>
            </a:endParaRPr>
          </a:p>
          <a:p>
            <a:pPr marL="914400" lvl="1" indent="-374650" algn="l" rtl="0">
              <a:lnSpc>
                <a:spcPct val="105000"/>
              </a:lnSpc>
              <a:spcBef>
                <a:spcPts val="0"/>
              </a:spcBef>
              <a:spcAft>
                <a:spcPts val="0"/>
              </a:spcAft>
              <a:buClr>
                <a:srgbClr val="FFFFFF"/>
              </a:buClr>
              <a:buSzPts val="2300"/>
              <a:buChar char="○"/>
            </a:pPr>
            <a:r>
              <a:rPr lang="en" sz="2300" dirty="0">
                <a:solidFill>
                  <a:srgbClr val="FFFFFF"/>
                </a:solidFill>
              </a:rPr>
              <a:t>Attachment anxiety and avoidance subscales</a:t>
            </a:r>
            <a:endParaRPr sz="2300" dirty="0">
              <a:solidFill>
                <a:srgbClr val="FFFFFF"/>
              </a:solidFill>
            </a:endParaRPr>
          </a:p>
          <a:p>
            <a:pPr marL="457200" lvl="0" indent="-400050" algn="l" rtl="0">
              <a:lnSpc>
                <a:spcPct val="105000"/>
              </a:lnSpc>
              <a:spcBef>
                <a:spcPts val="0"/>
              </a:spcBef>
              <a:spcAft>
                <a:spcPts val="0"/>
              </a:spcAft>
              <a:buClr>
                <a:srgbClr val="FFFFFF"/>
              </a:buClr>
              <a:buSzPts val="2700"/>
              <a:buChar char="●"/>
            </a:pPr>
            <a:r>
              <a:rPr lang="en" sz="2700" dirty="0">
                <a:solidFill>
                  <a:srgbClr val="FFFFFF"/>
                </a:solidFill>
              </a:rPr>
              <a:t>Perceptions of Justice and Fairness</a:t>
            </a:r>
            <a:endParaRPr sz="2700" dirty="0">
              <a:solidFill>
                <a:srgbClr val="FFFFFF"/>
              </a:solidFill>
            </a:endParaRPr>
          </a:p>
          <a:p>
            <a:pPr marL="914400" lvl="1" indent="-374650" algn="l" rtl="0">
              <a:lnSpc>
                <a:spcPct val="105000"/>
              </a:lnSpc>
              <a:spcBef>
                <a:spcPts val="0"/>
              </a:spcBef>
              <a:spcAft>
                <a:spcPts val="0"/>
              </a:spcAft>
              <a:buClr>
                <a:srgbClr val="FFFFFF"/>
              </a:buClr>
              <a:buSzPts val="2300"/>
              <a:buChar char="○"/>
            </a:pPr>
            <a:r>
              <a:rPr lang="en" sz="2300" dirty="0">
                <a:solidFill>
                  <a:srgbClr val="FFFFFF"/>
                </a:solidFill>
              </a:rPr>
              <a:t>Just World Belief</a:t>
            </a:r>
            <a:endParaRPr sz="2600" dirty="0">
              <a:solidFill>
                <a:srgbClr val="FFFFFF"/>
              </a:solidFill>
            </a:endParaRPr>
          </a:p>
        </p:txBody>
      </p:sp>
      <p:pic>
        <p:nvPicPr>
          <p:cNvPr id="2" name="Audio 1">
            <a:hlinkClick r:id="" action="ppaction://media"/>
            <a:extLst>
              <a:ext uri="{FF2B5EF4-FFF2-40B4-BE49-F238E27FC236}">
                <a16:creationId xmlns:a16="http://schemas.microsoft.com/office/drawing/2014/main" id="{E802EC9D-68BB-CC49-B791-523B0C34766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178800" y="4178300"/>
            <a:ext cx="812800" cy="8128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43725"/>
    </mc:Choice>
    <mc:Fallback>
      <p:transition spd="slow" advTm="4372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18"/>
        <p:cNvGrpSpPr/>
        <p:nvPr/>
      </p:nvGrpSpPr>
      <p:grpSpPr>
        <a:xfrm>
          <a:off x="0" y="0"/>
          <a:ext cx="0" cy="0"/>
          <a:chOff x="0" y="0"/>
          <a:chExt cx="0" cy="0"/>
        </a:xfrm>
      </p:grpSpPr>
      <p:sp>
        <p:nvSpPr>
          <p:cNvPr id="119" name="Google Shape;119;p17"/>
          <p:cNvSpPr txBox="1">
            <a:spLocks noGrp="1"/>
          </p:cNvSpPr>
          <p:nvPr>
            <p:ph type="title"/>
          </p:nvPr>
        </p:nvSpPr>
        <p:spPr>
          <a:xfrm>
            <a:off x="490250" y="526350"/>
            <a:ext cx="6227100" cy="4090800"/>
          </a:xfrm>
          <a:prstGeom prst="rect">
            <a:avLst/>
          </a:prstGeom>
        </p:spPr>
        <p:txBody>
          <a:bodyPr spcFirstLastPara="1" wrap="square" lIns="91425" tIns="91425" rIns="91425" bIns="91425" anchor="ctr" anchorCtr="0">
            <a:normAutofit fontScale="90000"/>
          </a:bodyPr>
          <a:lstStyle/>
          <a:p>
            <a:pPr marL="0" lvl="0" indent="0" algn="l" rtl="0">
              <a:spcBef>
                <a:spcPts val="0"/>
              </a:spcBef>
              <a:spcAft>
                <a:spcPts val="0"/>
              </a:spcAft>
              <a:buNone/>
            </a:pPr>
            <a:r>
              <a:rPr lang="en" sz="4600" dirty="0">
                <a:solidFill>
                  <a:srgbClr val="FFFFFF"/>
                </a:solidFill>
              </a:rPr>
              <a:t>Results (In progress):</a:t>
            </a:r>
            <a:endParaRPr sz="4600" dirty="0">
              <a:solidFill>
                <a:srgbClr val="FFFFFF"/>
              </a:solidFill>
            </a:endParaRPr>
          </a:p>
          <a:p>
            <a:pPr marL="0" lvl="0" indent="0" algn="l" rtl="0">
              <a:spcBef>
                <a:spcPts val="0"/>
              </a:spcBef>
              <a:spcAft>
                <a:spcPts val="0"/>
              </a:spcAft>
              <a:buNone/>
            </a:pPr>
            <a:endParaRPr sz="4500" dirty="0">
              <a:solidFill>
                <a:srgbClr val="FFFFFF"/>
              </a:solidFill>
            </a:endParaRPr>
          </a:p>
          <a:p>
            <a:pPr marL="0" lvl="0" indent="0" algn="l" rtl="0">
              <a:spcBef>
                <a:spcPts val="0"/>
              </a:spcBef>
              <a:spcAft>
                <a:spcPts val="0"/>
              </a:spcAft>
              <a:buNone/>
            </a:pPr>
            <a:r>
              <a:rPr lang="en" sz="4500" dirty="0">
                <a:solidFill>
                  <a:srgbClr val="FFFFFF"/>
                </a:solidFill>
              </a:rPr>
              <a:t>15 responses, 4 matched pairs</a:t>
            </a:r>
            <a:br>
              <a:rPr lang="en" sz="4500" dirty="0">
                <a:solidFill>
                  <a:srgbClr val="FFFFFF"/>
                </a:solidFill>
              </a:rPr>
            </a:br>
            <a:br>
              <a:rPr lang="en" sz="4500" dirty="0">
                <a:solidFill>
                  <a:srgbClr val="FFFFFF"/>
                </a:solidFill>
              </a:rPr>
            </a:br>
            <a:r>
              <a:rPr lang="en" sz="4500" dirty="0">
                <a:solidFill>
                  <a:srgbClr val="FFFFFF"/>
                </a:solidFill>
              </a:rPr>
              <a:t>Pearson’s correlation coefficient (r) tests</a:t>
            </a:r>
            <a:endParaRPr sz="4500" dirty="0">
              <a:solidFill>
                <a:srgbClr val="FFFFFF"/>
              </a:solidFill>
            </a:endParaRPr>
          </a:p>
        </p:txBody>
      </p:sp>
      <p:pic>
        <p:nvPicPr>
          <p:cNvPr id="2" name="Audio 1">
            <a:hlinkClick r:id="" action="ppaction://media"/>
            <a:extLst>
              <a:ext uri="{FF2B5EF4-FFF2-40B4-BE49-F238E27FC236}">
                <a16:creationId xmlns:a16="http://schemas.microsoft.com/office/drawing/2014/main" id="{2591E23A-62D1-5D48-9DA5-1518657BEED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178800" y="4178300"/>
            <a:ext cx="812800" cy="8128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42281"/>
    </mc:Choice>
    <mc:Fallback>
      <p:transition spd="slow" advTm="4228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8"/>
          <p:cNvSpPr txBox="1"/>
          <p:nvPr/>
        </p:nvSpPr>
        <p:spPr>
          <a:xfrm>
            <a:off x="364650" y="1224725"/>
            <a:ext cx="8003100" cy="4279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FFFFFF"/>
                </a:solidFill>
                <a:latin typeface="Roboto"/>
                <a:ea typeface="Roboto"/>
                <a:cs typeface="Roboto"/>
                <a:sym typeface="Roboto"/>
              </a:rPr>
              <a:t>Birnie, C., Joy McClure, M., Lyrdon, J. E., &amp; Holmberg, D. (2009). Attachment avoidance and</a:t>
            </a:r>
            <a:endParaRPr>
              <a:solidFill>
                <a:srgbClr val="FFFFFF"/>
              </a:solidFill>
              <a:latin typeface="Roboto"/>
              <a:ea typeface="Roboto"/>
              <a:cs typeface="Roboto"/>
              <a:sym typeface="Roboto"/>
            </a:endParaRPr>
          </a:p>
          <a:p>
            <a:pPr marL="0" lvl="0" indent="0" algn="l" rtl="0">
              <a:spcBef>
                <a:spcPts val="0"/>
              </a:spcBef>
              <a:spcAft>
                <a:spcPts val="0"/>
              </a:spcAft>
              <a:buNone/>
            </a:pPr>
            <a:r>
              <a:rPr lang="en">
                <a:solidFill>
                  <a:srgbClr val="FFFFFF"/>
                </a:solidFill>
                <a:latin typeface="Roboto"/>
                <a:ea typeface="Roboto"/>
                <a:cs typeface="Roboto"/>
                <a:sym typeface="Roboto"/>
              </a:rPr>
              <a:t>commitment aversion: A script for relationship failure. Personal Relationships, 16(1),</a:t>
            </a:r>
            <a:endParaRPr>
              <a:solidFill>
                <a:srgbClr val="FFFFFF"/>
              </a:solidFill>
              <a:latin typeface="Roboto"/>
              <a:ea typeface="Roboto"/>
              <a:cs typeface="Roboto"/>
              <a:sym typeface="Roboto"/>
            </a:endParaRPr>
          </a:p>
          <a:p>
            <a:pPr marL="0" lvl="0" indent="0" algn="l" rtl="0">
              <a:spcBef>
                <a:spcPts val="0"/>
              </a:spcBef>
              <a:spcAft>
                <a:spcPts val="0"/>
              </a:spcAft>
              <a:buNone/>
            </a:pPr>
            <a:r>
              <a:rPr lang="en">
                <a:solidFill>
                  <a:srgbClr val="FFFFFF"/>
                </a:solidFill>
                <a:latin typeface="Roboto"/>
                <a:ea typeface="Roboto"/>
                <a:cs typeface="Roboto"/>
                <a:sym typeface="Roboto"/>
              </a:rPr>
              <a:t>79–97. https://doi.org/10.1111/j.1475-6811.2009.01211.x</a:t>
            </a:r>
            <a:endParaRPr>
              <a:solidFill>
                <a:srgbClr val="FFFFFF"/>
              </a:solidFill>
              <a:latin typeface="Roboto"/>
              <a:ea typeface="Roboto"/>
              <a:cs typeface="Roboto"/>
              <a:sym typeface="Roboto"/>
            </a:endParaRPr>
          </a:p>
          <a:p>
            <a:pPr marL="0" lvl="0" indent="0" algn="l" rtl="0">
              <a:spcBef>
                <a:spcPts val="0"/>
              </a:spcBef>
              <a:spcAft>
                <a:spcPts val="0"/>
              </a:spcAft>
              <a:buNone/>
            </a:pPr>
            <a:r>
              <a:rPr lang="en">
                <a:solidFill>
                  <a:srgbClr val="FFFFFF"/>
                </a:solidFill>
                <a:latin typeface="Roboto"/>
                <a:ea typeface="Roboto"/>
                <a:cs typeface="Roboto"/>
                <a:sym typeface="Roboto"/>
              </a:rPr>
              <a:t>Bowlby, J. (1969). Attachment and loss, Vol. 1: Attachment. New York: Basic Books.</a:t>
            </a:r>
            <a:endParaRPr>
              <a:solidFill>
                <a:srgbClr val="FFFFFF"/>
              </a:solidFill>
              <a:latin typeface="Roboto"/>
              <a:ea typeface="Roboto"/>
              <a:cs typeface="Roboto"/>
              <a:sym typeface="Roboto"/>
            </a:endParaRPr>
          </a:p>
          <a:p>
            <a:pPr marL="0" lvl="0" indent="0" algn="l" rtl="0">
              <a:spcBef>
                <a:spcPts val="0"/>
              </a:spcBef>
              <a:spcAft>
                <a:spcPts val="0"/>
              </a:spcAft>
              <a:buNone/>
            </a:pPr>
            <a:r>
              <a:rPr lang="en">
                <a:solidFill>
                  <a:srgbClr val="FFFFFF"/>
                </a:solidFill>
                <a:latin typeface="Roboto"/>
                <a:ea typeface="Roboto"/>
                <a:cs typeface="Roboto"/>
                <a:sym typeface="Roboto"/>
              </a:rPr>
              <a:t>MacCae, R. R., Martin, T. A., Hrebícková, M., Urbánek, T., Boomsma, D. I., Willemsen, G., &amp; Costa, P. T. (2008). Personality trait similarity between spouses in four cultures. Journal of Personality, 76(5), 1137–1164. https://doi.org/10.1111/j.1467-6494.2008.00517.x</a:t>
            </a:r>
            <a:endParaRPr>
              <a:solidFill>
                <a:srgbClr val="FFFFFF"/>
              </a:solidFill>
              <a:latin typeface="Roboto"/>
              <a:ea typeface="Roboto"/>
              <a:cs typeface="Roboto"/>
              <a:sym typeface="Roboto"/>
            </a:endParaRPr>
          </a:p>
          <a:p>
            <a:pPr marL="0" lvl="0" indent="0" algn="l" rtl="0">
              <a:spcBef>
                <a:spcPts val="0"/>
              </a:spcBef>
              <a:spcAft>
                <a:spcPts val="0"/>
              </a:spcAft>
              <a:buNone/>
            </a:pPr>
            <a:r>
              <a:rPr lang="en">
                <a:solidFill>
                  <a:srgbClr val="FFFFFF"/>
                </a:solidFill>
                <a:latin typeface="Roboto"/>
                <a:ea typeface="Roboto"/>
                <a:cs typeface="Roboto"/>
                <a:sym typeface="Roboto"/>
              </a:rPr>
              <a:t>Owens, G. P., Held, P., Hamrick, L., &amp; Keller, E. (2018). The indirect effects of emotion regulation on the association between attachment style, depression, and meaning made among undergraduates who experienced stressful events. Motivation &amp; Emotion, 42(3), 429–437. https://doi.org/10.1007/s11031-018-9688-0</a:t>
            </a:r>
            <a:endParaRPr>
              <a:solidFill>
                <a:srgbClr val="FFFFFF"/>
              </a:solidFill>
              <a:latin typeface="Roboto"/>
              <a:ea typeface="Roboto"/>
              <a:cs typeface="Roboto"/>
              <a:sym typeface="Roboto"/>
            </a:endParaRPr>
          </a:p>
          <a:p>
            <a:pPr marL="0" lvl="0" indent="0" algn="l" rtl="0">
              <a:spcBef>
                <a:spcPts val="0"/>
              </a:spcBef>
              <a:spcAft>
                <a:spcPts val="0"/>
              </a:spcAft>
              <a:buNone/>
            </a:pPr>
            <a:r>
              <a:rPr lang="en">
                <a:solidFill>
                  <a:srgbClr val="FFFFFF"/>
                </a:solidFill>
                <a:latin typeface="Roboto"/>
                <a:ea typeface="Roboto"/>
                <a:cs typeface="Roboto"/>
                <a:sym typeface="Roboto"/>
              </a:rPr>
              <a:t>Strauss, C., Morry, M. M., &amp; Kito, M. (2012). Attachment styles and relationship quality:</a:t>
            </a:r>
            <a:endParaRPr>
              <a:solidFill>
                <a:srgbClr val="FFFFFF"/>
              </a:solidFill>
              <a:latin typeface="Roboto"/>
              <a:ea typeface="Roboto"/>
              <a:cs typeface="Roboto"/>
              <a:sym typeface="Roboto"/>
            </a:endParaRPr>
          </a:p>
          <a:p>
            <a:pPr marL="0" lvl="0" indent="0" algn="l" rtl="0">
              <a:spcBef>
                <a:spcPts val="0"/>
              </a:spcBef>
              <a:spcAft>
                <a:spcPts val="0"/>
              </a:spcAft>
              <a:buNone/>
            </a:pPr>
            <a:r>
              <a:rPr lang="en">
                <a:solidFill>
                  <a:srgbClr val="FFFFFF"/>
                </a:solidFill>
                <a:latin typeface="Roboto"/>
                <a:ea typeface="Roboto"/>
                <a:cs typeface="Roboto"/>
                <a:sym typeface="Roboto"/>
              </a:rPr>
              <a:t>Actual, perceived, and ideal partner matching. Personal Relationships, 19(1), 14–36. https://doi.org/10.1111/j.1475-6811.2010.01333.x</a:t>
            </a:r>
            <a:endParaRPr>
              <a:solidFill>
                <a:srgbClr val="FFFFFF"/>
              </a:solidFill>
              <a:latin typeface="Roboto"/>
              <a:ea typeface="Roboto"/>
              <a:cs typeface="Roboto"/>
              <a:sym typeface="Roboto"/>
            </a:endParaRPr>
          </a:p>
          <a:p>
            <a:pPr marL="0" lvl="0" indent="0" algn="l" rtl="0">
              <a:spcBef>
                <a:spcPts val="0"/>
              </a:spcBef>
              <a:spcAft>
                <a:spcPts val="0"/>
              </a:spcAft>
              <a:buNone/>
            </a:pPr>
            <a:r>
              <a:rPr lang="en">
                <a:solidFill>
                  <a:srgbClr val="FFFFFF"/>
                </a:solidFill>
                <a:latin typeface="Roboto"/>
                <a:ea typeface="Roboto"/>
                <a:cs typeface="Roboto"/>
                <a:sym typeface="Roboto"/>
              </a:rPr>
              <a:t>Winterheld, H. A. (2016). Calibrating use of emotion regulation strategies to the relationship context: An attachment perspective. Journal of Personality, 84(3), 369–380. https://doi.org/10.1111/jopy.12165</a:t>
            </a:r>
            <a:endParaRPr>
              <a:solidFill>
                <a:srgbClr val="FFFFFF"/>
              </a:solidFill>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p:txBody>
      </p:sp>
      <p:sp>
        <p:nvSpPr>
          <p:cNvPr id="125" name="Google Shape;125;p18"/>
          <p:cNvSpPr txBox="1"/>
          <p:nvPr/>
        </p:nvSpPr>
        <p:spPr>
          <a:xfrm>
            <a:off x="443400" y="372475"/>
            <a:ext cx="3281100" cy="723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500">
                <a:solidFill>
                  <a:srgbClr val="FFFFFF"/>
                </a:solidFill>
                <a:latin typeface="Roboto"/>
                <a:ea typeface="Roboto"/>
                <a:cs typeface="Roboto"/>
                <a:sym typeface="Roboto"/>
              </a:rPr>
              <a:t>References</a:t>
            </a:r>
            <a:endParaRPr sz="4000">
              <a:solidFill>
                <a:srgbClr val="FFFFFF"/>
              </a:solidFill>
              <a:latin typeface="Roboto"/>
              <a:ea typeface="Roboto"/>
              <a:cs typeface="Roboto"/>
              <a:sym typeface="Roboto"/>
            </a:endParaRPr>
          </a:p>
        </p:txBody>
      </p:sp>
      <p:pic>
        <p:nvPicPr>
          <p:cNvPr id="2" name="Audio 1">
            <a:hlinkClick r:id="" action="ppaction://media"/>
            <a:extLst>
              <a:ext uri="{FF2B5EF4-FFF2-40B4-BE49-F238E27FC236}">
                <a16:creationId xmlns:a16="http://schemas.microsoft.com/office/drawing/2014/main" id="{07AB66DA-F5DE-BE41-B522-B4D6BF51734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178800" y="4178300"/>
            <a:ext cx="812800" cy="8128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5078"/>
    </mc:Choice>
    <mc:Fallback>
      <p:transition spd="slow" advTm="507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TotalTime>
  <Words>1022</Words>
  <Application>Microsoft Macintosh PowerPoint</Application>
  <PresentationFormat>On-screen Show (16:9)</PresentationFormat>
  <Paragraphs>45</Paragraphs>
  <Slides>6</Slides>
  <Notes>6</Notes>
  <HiddenSlides>0</HiddenSlides>
  <MMClips>6</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Roboto</vt:lpstr>
      <vt:lpstr>Times New Roman</vt:lpstr>
      <vt:lpstr>Arial</vt:lpstr>
      <vt:lpstr>Geometric</vt:lpstr>
      <vt:lpstr>Emotion Dysregulation, Attachment Insecurity, and Perceptions of Justice and Fairness Among Emerging Adults in Romantic Relationships</vt:lpstr>
      <vt:lpstr>Attachment</vt:lpstr>
      <vt:lpstr>Current Study: Hypotheses</vt:lpstr>
      <vt:lpstr>Current Study: Variables Assessed</vt:lpstr>
      <vt:lpstr>Results (In progress):  15 responses, 4 matched pairs  Pearson’s correlation coefficient (r) tests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Emotion Dysregulation, Attachment Insecurity, and Perceptions of Justice and Fairness Among Emerging Adults in Romantic Relationships</dc:title>
  <cp:lastModifiedBy>Cassandra Zeigler</cp:lastModifiedBy>
  <cp:revision>4</cp:revision>
  <dcterms:modified xsi:type="dcterms:W3CDTF">2021-04-05T15:28:37Z</dcterms:modified>
</cp:coreProperties>
</file>