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5" r:id="rId4"/>
    <p:sldId id="258" r:id="rId5"/>
    <p:sldId id="259" r:id="rId6"/>
    <p:sldId id="266" r:id="rId7"/>
    <p:sldId id="268" r:id="rId8"/>
    <p:sldId id="267" r:id="rId9"/>
    <p:sldId id="269" r:id="rId10"/>
    <p:sldId id="261" r:id="rId11"/>
    <p:sldId id="270" r:id="rId12"/>
    <p:sldId id="271" r:id="rId13"/>
    <p:sldId id="272" r:id="rId14"/>
    <p:sldId id="262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44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6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601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2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7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6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32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19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49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26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48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552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4/5/21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9389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44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hyperlink" Target="https://doi.org/10.1037/h005788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875485B9-8EE1-447A-9C08-F7D6B532A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A modern vector representation with the blue element">
            <a:extLst>
              <a:ext uri="{FF2B5EF4-FFF2-40B4-BE49-F238E27FC236}">
                <a16:creationId xmlns:a16="http://schemas.microsoft.com/office/drawing/2014/main" id="{60E43F70-E316-45B3-8CAA-8E019A29B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25" r="9091" b="13756"/>
          <a:stretch/>
        </p:blipFill>
        <p:spPr>
          <a:xfrm>
            <a:off x="20" y="10"/>
            <a:ext cx="12191980" cy="6857988"/>
          </a:xfrm>
          <a:prstGeom prst="rect">
            <a:avLst/>
          </a:prstGeom>
        </p:spPr>
      </p:pic>
      <p:sp>
        <p:nvSpPr>
          <p:cNvPr id="23" name="Rectangle 10">
            <a:extLst>
              <a:ext uri="{FF2B5EF4-FFF2-40B4-BE49-F238E27FC236}">
                <a16:creationId xmlns:a16="http://schemas.microsoft.com/office/drawing/2014/main" id="{B963707F-B98C-4143-AFCF-D6B56C975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88D2DFBB-460D-4ECB-BD76-509C99DAD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1197"/>
            <a:ext cx="5009388" cy="57893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1ABA32-AB30-4AF7-8D02-BE6ED5EA5B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7125" y="1946123"/>
            <a:ext cx="4320227" cy="2395117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Effects of agreeableness and political orientation on perceptions of aggression in 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1E7F6-4050-40D2-8AB9-12B77AC71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125" y="4462980"/>
            <a:ext cx="4320228" cy="161419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Alijah Forbes</a:t>
            </a:r>
          </a:p>
          <a:p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Ball State University</a:t>
            </a:r>
          </a:p>
          <a:p>
            <a:r>
              <a:rPr lang="en-US" sz="1800" dirty="0">
                <a:solidFill>
                  <a:srgbClr val="FFFFFF">
                    <a:alpha val="75000"/>
                  </a:srgbClr>
                </a:solidFill>
              </a:rPr>
              <a:t>Dr. Thomas </a:t>
            </a:r>
            <a:r>
              <a:rPr lang="en-US" sz="1800" dirty="0" err="1">
                <a:solidFill>
                  <a:srgbClr val="FFFFFF">
                    <a:alpha val="75000"/>
                  </a:srgbClr>
                </a:solidFill>
              </a:rPr>
              <a:t>Holtgraves</a:t>
            </a:r>
            <a:endParaRPr lang="en-US" sz="1800" dirty="0">
              <a:solidFill>
                <a:srgbClr val="FFFFFF">
                  <a:alpha val="75000"/>
                </a:srgb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06F340-1F20-DC4B-825B-1A9B114F9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4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519"/>
    </mc:Choice>
    <mc:Fallback>
      <p:transition spd="slow" advTm="8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03B35-2DED-4582-B68A-D861F99C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252D8-583E-462F-8111-714D49D29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332639"/>
            <a:ext cx="11029615" cy="3634486"/>
          </a:xfrm>
        </p:spPr>
        <p:txBody>
          <a:bodyPr/>
          <a:lstStyle/>
          <a:p>
            <a:r>
              <a:rPr lang="en-US" sz="1800" dirty="0"/>
              <a:t>A Political Ideology X Aggressive Perceptions ANOVA found:</a:t>
            </a:r>
          </a:p>
          <a:p>
            <a:pPr lvl="1"/>
            <a:r>
              <a:rPr lang="en-US" sz="1600" dirty="0"/>
              <a:t>A significant effect for Perceived Aggression of Protestors, </a:t>
            </a:r>
            <a:r>
              <a:rPr lang="en-US" sz="1600" i="1" dirty="0"/>
              <a:t>F </a:t>
            </a:r>
            <a:r>
              <a:rPr lang="en-US" sz="1600" dirty="0"/>
              <a:t>(52) = 9.456, </a:t>
            </a:r>
            <a:r>
              <a:rPr lang="en-US" sz="1600" i="1" dirty="0"/>
              <a:t>p</a:t>
            </a:r>
            <a:r>
              <a:rPr lang="en-US" sz="1600" dirty="0"/>
              <a:t> = .000</a:t>
            </a:r>
          </a:p>
          <a:p>
            <a:pPr lvl="1"/>
            <a:r>
              <a:rPr lang="en-US" sz="1600" dirty="0"/>
              <a:t>No significant effect for Perceived Aggression of Police, </a:t>
            </a:r>
            <a:r>
              <a:rPr lang="en-US" sz="1600" i="1" dirty="0"/>
              <a:t>F</a:t>
            </a:r>
            <a:r>
              <a:rPr lang="en-US" sz="1600" dirty="0"/>
              <a:t> (53) = 1.724, </a:t>
            </a:r>
            <a:r>
              <a:rPr lang="en-US" sz="1600" i="1" dirty="0"/>
              <a:t>p</a:t>
            </a:r>
            <a:r>
              <a:rPr lang="en-US" sz="1600" dirty="0"/>
              <a:t> = .189</a:t>
            </a:r>
          </a:p>
          <a:p>
            <a:pPr lvl="1"/>
            <a:r>
              <a:rPr lang="en-US" sz="1600" dirty="0"/>
              <a:t>No significant effect for Perceived Aggression of Situation, </a:t>
            </a:r>
            <a:r>
              <a:rPr lang="en-US" sz="1600" i="1" dirty="0"/>
              <a:t>F</a:t>
            </a:r>
            <a:r>
              <a:rPr lang="en-US" sz="1600" dirty="0"/>
              <a:t> (53) = 2.614, </a:t>
            </a:r>
            <a:r>
              <a:rPr lang="en-US" sz="1600" i="1" dirty="0"/>
              <a:t>p</a:t>
            </a:r>
            <a:r>
              <a:rPr lang="en-US" sz="1600" dirty="0"/>
              <a:t> = .083</a:t>
            </a:r>
          </a:p>
          <a:p>
            <a:pPr lvl="1"/>
            <a:endParaRPr lang="en-US" dirty="0"/>
          </a:p>
          <a:p>
            <a:pPr marL="3240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20387-DD06-46ED-B25B-69E5F07AF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770" y="3761117"/>
            <a:ext cx="3697637" cy="2180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F37ED-5EC1-4C30-89B4-4B2D2BBBA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119" y="3761117"/>
            <a:ext cx="3697637" cy="2180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495AD6-00E7-47BE-8CDE-20F9743988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6468" y="3761117"/>
            <a:ext cx="3697637" cy="218043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7E8365-2E6E-194A-82AB-AFB387F01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5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2"/>
    </mc:Choice>
    <mc:Fallback>
      <p:transition spd="slow" advTm="14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F1C8-1CAF-4894-9819-1565DDDAC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CEAE-18C9-4A80-929B-FB03E1B8C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064155"/>
            <a:ext cx="11029615" cy="3634486"/>
          </a:xfrm>
        </p:spPr>
        <p:txBody>
          <a:bodyPr>
            <a:normAutofit/>
          </a:bodyPr>
          <a:lstStyle/>
          <a:p>
            <a:r>
              <a:rPr lang="en-US" sz="1600" dirty="0"/>
              <a:t>A Political Ideology X Perceptions of Control/Justification ANOVA found:</a:t>
            </a:r>
          </a:p>
          <a:p>
            <a:pPr lvl="1"/>
            <a:r>
              <a:rPr lang="en-US" sz="1400" dirty="0"/>
              <a:t>A significant effect for Perceived “Out of Control” of Protestors, </a:t>
            </a:r>
            <a:r>
              <a:rPr lang="en-US" sz="1400" i="1" dirty="0"/>
              <a:t>F</a:t>
            </a:r>
            <a:r>
              <a:rPr lang="en-US" sz="1400" dirty="0"/>
              <a:t> (50) = 12.863, </a:t>
            </a:r>
            <a:r>
              <a:rPr lang="en-US" sz="1400" i="1" dirty="0"/>
              <a:t>p</a:t>
            </a:r>
            <a:r>
              <a:rPr lang="en-US" sz="1400" dirty="0"/>
              <a:t> = .000</a:t>
            </a:r>
          </a:p>
          <a:p>
            <a:pPr lvl="1"/>
            <a:r>
              <a:rPr lang="en-US" sz="1400" dirty="0"/>
              <a:t>No significant effect for Perceived “Out of Control” of Police, </a:t>
            </a:r>
            <a:r>
              <a:rPr lang="en-US" sz="1400" i="1" dirty="0"/>
              <a:t>F</a:t>
            </a:r>
            <a:r>
              <a:rPr lang="en-US" sz="1400" dirty="0"/>
              <a:t> (52) = 1.947, </a:t>
            </a:r>
            <a:r>
              <a:rPr lang="en-US" sz="1400" i="1" dirty="0"/>
              <a:t>p</a:t>
            </a:r>
            <a:r>
              <a:rPr lang="en-US" sz="1400" dirty="0"/>
              <a:t> =.153</a:t>
            </a:r>
          </a:p>
          <a:p>
            <a:pPr lvl="1"/>
            <a:r>
              <a:rPr lang="en-US" sz="1400" dirty="0"/>
              <a:t>A significant effect for Perceived Justification of Protestors, </a:t>
            </a:r>
            <a:r>
              <a:rPr lang="en-US" sz="1400" i="1" dirty="0"/>
              <a:t>F</a:t>
            </a:r>
            <a:r>
              <a:rPr lang="en-US" sz="1400" dirty="0"/>
              <a:t> (52) = 10.031, </a:t>
            </a:r>
            <a:r>
              <a:rPr lang="en-US" sz="1400" i="1" dirty="0"/>
              <a:t>p</a:t>
            </a:r>
            <a:r>
              <a:rPr lang="en-US" sz="1400" dirty="0"/>
              <a:t> = .000</a:t>
            </a:r>
          </a:p>
          <a:p>
            <a:pPr lvl="1"/>
            <a:r>
              <a:rPr lang="en-US" sz="1400" dirty="0"/>
              <a:t>A significant effect for Perceived Justification of Police, </a:t>
            </a:r>
            <a:r>
              <a:rPr lang="en-US" sz="1400" i="1" dirty="0"/>
              <a:t>F</a:t>
            </a:r>
            <a:r>
              <a:rPr lang="en-US" sz="1400" dirty="0"/>
              <a:t> (51) = 5.259, </a:t>
            </a:r>
            <a:r>
              <a:rPr lang="en-US" sz="1400" i="1" dirty="0"/>
              <a:t>p</a:t>
            </a:r>
            <a:r>
              <a:rPr lang="en-US" sz="1400" dirty="0"/>
              <a:t> = .009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00300-8D0B-47E1-AF91-BB8A555D7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44" y="4275786"/>
            <a:ext cx="2626784" cy="1548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1C85E7-90BD-4D6E-A068-530B7D00D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819" y="4275786"/>
            <a:ext cx="2626784" cy="1548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3D065-456D-4A11-A610-9FAD0CC47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1393" y="4275787"/>
            <a:ext cx="2626783" cy="1548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FE32E-D5DD-4999-A809-53233E275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8970" y="4275788"/>
            <a:ext cx="2626785" cy="154897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CAE7512-A08D-6843-91EE-952948896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05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58"/>
    </mc:Choice>
    <mc:Fallback>
      <p:transition spd="slow" advTm="2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C60D-3FC6-4E11-B0F3-9224F987F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54E0F-4789-442E-BA21-24C7B96D6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422" y="1296516"/>
            <a:ext cx="11029615" cy="3634486"/>
          </a:xfrm>
        </p:spPr>
        <p:txBody>
          <a:bodyPr>
            <a:normAutofit/>
          </a:bodyPr>
          <a:lstStyle/>
          <a:p>
            <a:r>
              <a:rPr lang="en-US" sz="1800" dirty="0"/>
              <a:t>An Agreeableness X Aggressive Perceptions Correlation found:</a:t>
            </a:r>
          </a:p>
          <a:p>
            <a:pPr lvl="1"/>
            <a:r>
              <a:rPr lang="en-US" sz="1600" dirty="0"/>
              <a:t>No significant effect for Perceived Aggression of Protestors, </a:t>
            </a:r>
            <a:r>
              <a:rPr lang="en-US" sz="1600" i="1" dirty="0"/>
              <a:t>r</a:t>
            </a:r>
            <a:r>
              <a:rPr lang="en-US" sz="1600" dirty="0"/>
              <a:t> (53) = .234, </a:t>
            </a:r>
            <a:r>
              <a:rPr lang="en-US" sz="1600" i="1" dirty="0"/>
              <a:t>p</a:t>
            </a:r>
            <a:r>
              <a:rPr lang="en-US" sz="1600" dirty="0"/>
              <a:t> = .091</a:t>
            </a:r>
          </a:p>
          <a:p>
            <a:pPr lvl="1"/>
            <a:r>
              <a:rPr lang="en-US" sz="1600" dirty="0"/>
              <a:t>A significant effect for Perceived Aggression of Police, </a:t>
            </a:r>
            <a:r>
              <a:rPr lang="en-US" sz="1600" i="1" dirty="0"/>
              <a:t>r</a:t>
            </a:r>
            <a:r>
              <a:rPr lang="en-US" sz="1600" dirty="0"/>
              <a:t> (54) = .311, </a:t>
            </a:r>
            <a:r>
              <a:rPr lang="en-US" sz="1600" i="1" dirty="0"/>
              <a:t>p</a:t>
            </a:r>
            <a:r>
              <a:rPr lang="en-US" sz="1600" dirty="0"/>
              <a:t> = .022</a:t>
            </a:r>
          </a:p>
          <a:p>
            <a:pPr lvl="1"/>
            <a:r>
              <a:rPr lang="en-US" sz="1600" dirty="0"/>
              <a:t>No significant effect for Perceived Aggression of Situation, </a:t>
            </a:r>
            <a:r>
              <a:rPr lang="en-US" sz="1600" i="1" dirty="0"/>
              <a:t>r</a:t>
            </a:r>
            <a:r>
              <a:rPr lang="en-US" sz="1600" dirty="0"/>
              <a:t> (54) = .70, </a:t>
            </a:r>
            <a:r>
              <a:rPr lang="en-US" sz="1600" i="1" dirty="0"/>
              <a:t>p</a:t>
            </a:r>
            <a:r>
              <a:rPr lang="en-US" sz="1600" dirty="0"/>
              <a:t> = .615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93E1F6-8FA1-DE45-892C-00775754C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7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28"/>
    </mc:Choice>
    <mc:Fallback>
      <p:transition spd="slow" advTm="13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50A2-ED06-4CF6-8C24-8757B6A5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3BC4-2BBE-47E5-B23A-FE5BEAD79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 current study found some of the hypotheses to be supported by the data</a:t>
            </a:r>
          </a:p>
          <a:p>
            <a:pPr lvl="1"/>
            <a:r>
              <a:rPr lang="en-US" sz="1400" dirty="0"/>
              <a:t>Liberals would have a significantly lower Perceived Aggression of Protestors when compared to Conservatives</a:t>
            </a:r>
          </a:p>
          <a:p>
            <a:r>
              <a:rPr lang="en-US" sz="1600" dirty="0"/>
              <a:t>While there wasn’t a significant effect on Political Ideology on Perceived Aggression of Police, the results did move in this direction, however, the differences were not large enough to significant</a:t>
            </a:r>
          </a:p>
          <a:p>
            <a:pPr lvl="1"/>
            <a:endParaRPr lang="en-US" sz="1400" dirty="0"/>
          </a:p>
          <a:p>
            <a:r>
              <a:rPr lang="en-US" sz="1600" dirty="0"/>
              <a:t>The current study also found significant results of other variables supported by the data</a:t>
            </a:r>
          </a:p>
          <a:p>
            <a:pPr lvl="1"/>
            <a:r>
              <a:rPr lang="en-US" sz="1400" dirty="0"/>
              <a:t>Political Ideology had a significant effect on Perceived “Out of Control” of Protestors</a:t>
            </a:r>
          </a:p>
          <a:p>
            <a:pPr lvl="1"/>
            <a:r>
              <a:rPr lang="en-US" sz="1400" dirty="0"/>
              <a:t>Political Ideology has a significant effect on Perceived Justification of both Protestors and Police</a:t>
            </a:r>
          </a:p>
          <a:p>
            <a:pPr lvl="1"/>
            <a:r>
              <a:rPr lang="en-US" sz="1400" dirty="0"/>
              <a:t>Agreeableness had a significant effect on Perceived Aggression of Police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44551FA-F292-F644-BD15-F7235D67B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0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23"/>
    </mc:Choice>
    <mc:Fallback>
      <p:transition spd="slow" advTm="34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9DCB-52D3-4095-BC89-2AF662BA3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2758D-ACEB-4638-833A-351CE6983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current study has found that there is some evidence of Political Ideology affecting Perceived Aggression, however, not all the data found was significant.</a:t>
            </a:r>
          </a:p>
          <a:p>
            <a:r>
              <a:rPr lang="en-US" sz="1800" dirty="0"/>
              <a:t>Limitations</a:t>
            </a:r>
          </a:p>
          <a:p>
            <a:pPr lvl="1"/>
            <a:r>
              <a:rPr lang="en-US" sz="1600" dirty="0"/>
              <a:t>Limited population size</a:t>
            </a:r>
          </a:p>
          <a:p>
            <a:pPr lvl="1"/>
            <a:r>
              <a:rPr lang="en-US" sz="1600" dirty="0"/>
              <a:t>Small Conservative size when compared to Liberals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A9DD9D3-5330-2D46-99FC-4DB32078D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6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6"/>
    </mc:Choice>
    <mc:Fallback>
      <p:transition spd="slow" advTm="1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F50D-A4FC-4F87-A293-F81CF324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BB989-0FC4-4459-A3D8-3F78C228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521358"/>
            <a:ext cx="11029615" cy="3634486"/>
          </a:xfrm>
        </p:spPr>
        <p:txBody>
          <a:bodyPr/>
          <a:lstStyle/>
          <a:p>
            <a:r>
              <a:rPr lang="en-US" sz="1600" dirty="0"/>
              <a:t>Bresin, K., &amp; Robinson, M. D. (2014). You Are What You See and Choose: Agreeableness and Situation Selection. Journal of Personality, 83(4), 452–463. doi:10.1111/jopy.12121 </a:t>
            </a:r>
          </a:p>
          <a:p>
            <a:r>
              <a:rPr lang="en-US" sz="1600" dirty="0" err="1"/>
              <a:t>Hastorf</a:t>
            </a:r>
            <a:r>
              <a:rPr lang="en-US" sz="1600" dirty="0"/>
              <a:t>, A. H., &amp; </a:t>
            </a:r>
            <a:r>
              <a:rPr lang="en-US" sz="1600" dirty="0" err="1"/>
              <a:t>Cantril</a:t>
            </a:r>
            <a:r>
              <a:rPr lang="en-US" sz="1600" dirty="0"/>
              <a:t>, H. (1954). They saw a game; a case study. The Journal of Abnormal and Social Psychology, 49(1), 129–134. </a:t>
            </a:r>
            <a:r>
              <a:rPr lang="en-US" sz="1600" dirty="0">
                <a:hlinkClick r:id="rId4"/>
              </a:rPr>
              <a:t>https://doi.org/10.1037/h0057880</a:t>
            </a:r>
            <a:endParaRPr lang="en-US" sz="1600" dirty="0"/>
          </a:p>
          <a:p>
            <a:r>
              <a:rPr lang="en-US" sz="1600" dirty="0"/>
              <a:t>John, O. P., &amp; Srivastava, S. (1999). The Big Five Trait taxonomy: History, measurement, and theoretical perspectives. In L. A. </a:t>
            </a:r>
            <a:r>
              <a:rPr lang="en-US" sz="1600" dirty="0" err="1"/>
              <a:t>Pervin</a:t>
            </a:r>
            <a:r>
              <a:rPr lang="en-US" sz="1600" dirty="0"/>
              <a:t> &amp; O. P. John (Eds.), Handbook of personality: Theory and research (p. 102–138). Guilford Press.</a:t>
            </a:r>
          </a:p>
          <a:p>
            <a:r>
              <a:rPr lang="en-US" sz="1600" dirty="0"/>
              <a:t>Vallone, R. P., Ross, L., &amp; Lepper, M. R. (1985). The hostile media phenomenon: Biased perception and perceptions of media bias in coverage of the Beirut massacre. Journal of Personality and Social Psychology, 49(3), 577–585. https://doi.org/10.1037/0022-3514.49.3.577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A6DE70-9B35-6347-8704-77301B13C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3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5"/>
    </mc:Choice>
    <mc:Fallback>
      <p:transition spd="slow" advTm="4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2F253-89D1-4F46-8E6A-2DE1D55D2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BDCCC-E544-4EBD-A263-FF374AA98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How does one’s Agreeableness rating and political orientation affect how they perceive aggression in politically charged media?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622840-773C-BD40-955B-8426BF62A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7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77"/>
    </mc:Choice>
    <mc:Fallback>
      <p:transition spd="slow" advTm="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0E95-B633-1F49-A2A1-45B24545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CD3DB-6D4C-4D4F-ADB8-7CED1B39C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Selective Perception is a documented process that has been shown to influence how one perceives stimuli in their environment. Along with this is Ingroup Bias which affects a person’s perception of an event if they are involved with a perceived  group. When an individual was involved with a perceived group, participants showed more favorable perceptions to their group and less favorable perceptions of the opposing group(</a:t>
            </a:r>
            <a:r>
              <a:rPr lang="en-US" sz="1600" dirty="0" err="1"/>
              <a:t>Hastorf</a:t>
            </a:r>
            <a:r>
              <a:rPr lang="en-US" sz="1600" dirty="0"/>
              <a:t> &amp; </a:t>
            </a:r>
            <a:r>
              <a:rPr lang="en-US" sz="1600" dirty="0" err="1"/>
              <a:t>Cantril</a:t>
            </a:r>
            <a:r>
              <a:rPr lang="en-US" sz="1600" dirty="0"/>
              <a:t>, 1954) (Ross &amp; Lepper, 1985)</a:t>
            </a:r>
          </a:p>
          <a:p>
            <a:endParaRPr lang="en-US" sz="1600" dirty="0"/>
          </a:p>
          <a:p>
            <a:r>
              <a:rPr lang="en-US" sz="1600" dirty="0"/>
              <a:t>The personality trait of agreeableness has been found to influence a person’s preference to positive and negative media, affecting a person’s ability to watch varying media for a certain length of time. It had been shown that those with a higher agreeableness trait had a shorter viewing time for negative media than those with a lower agreeableness. (Bresin &amp; Robinson, 2014)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8644AE-E16D-A74A-8A83-55E049D79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94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23"/>
    </mc:Choice>
    <mc:Fallback>
      <p:transition spd="slow" advTm="39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0DA75-7C08-47DF-BBDF-55D6B6D7D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230DC-DA6C-46AC-A22E-A12DE8297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present study researches how differences in political ideology can affect how an individual views aggression in political charged media, specifically aggression between police and protestors during a Black Lives Matter Protest</a:t>
            </a:r>
          </a:p>
          <a:p>
            <a:pPr lvl="1"/>
            <a:r>
              <a:rPr lang="en-US" sz="1600" dirty="0"/>
              <a:t>Ingroup Bias</a:t>
            </a:r>
          </a:p>
          <a:p>
            <a:pPr lvl="1"/>
            <a:endParaRPr lang="en-US" sz="1600" dirty="0"/>
          </a:p>
          <a:p>
            <a:r>
              <a:rPr lang="en-US" sz="1800" dirty="0"/>
              <a:t>The present study also researches how differences in the trait of Agreeableness can affect the individual’s overall perception of the aggression in the situation that is present.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75E16C-E0D3-3D4E-B517-DD6C0713A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24"/>
    </mc:Choice>
    <mc:Fallback>
      <p:transition spd="slow" advTm="2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9C010-F9C8-4049-9EF1-EF82A57CF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A96DF-C82F-4CA4-86FF-7383FF35F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Those who self-report as Liberal will rate Police as more aggressive, less justified and more out of control than the Protestors</a:t>
            </a:r>
          </a:p>
          <a:p>
            <a:r>
              <a:rPr lang="en-US" sz="1800" dirty="0"/>
              <a:t>Those who self-report as Conservative will rate Protestors as more aggressive, less justified and more out of control than the Police</a:t>
            </a:r>
          </a:p>
          <a:p>
            <a:r>
              <a:rPr lang="en-US" sz="1800" dirty="0"/>
              <a:t>Those with a High Agreeableness will rate the entire situation and both Protestors and Police as aggressive</a:t>
            </a:r>
          </a:p>
          <a:p>
            <a:r>
              <a:rPr lang="en-US" sz="1800" dirty="0"/>
              <a:t>Those with a Low Agreeableness will rate the entire situation and both Protestors and Police as less aggressive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D635D4-138E-E54A-AEC1-A02D1FCFD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4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51"/>
    </mc:Choice>
    <mc:Fallback>
      <p:transition spd="slow" advTm="29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35D912-B0CC-064D-A188-3D25AC135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2381A-3C49-3148-A38A-8ECC9C023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104C86-A80D-F148-B7CD-15104D8F3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6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5"/>
    </mc:Choice>
    <mc:Fallback>
      <p:transition spd="slow" advTm="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0BFE-1F98-EB4A-9B56-D245A0465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E2F93-03A9-3942-9AB0-370911805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600" dirty="0"/>
              <a:t>54 Participants (74.1 % Female, 83.3% White, mean age = 28.08) completed this survey</a:t>
            </a:r>
          </a:p>
          <a:p>
            <a:r>
              <a:rPr lang="en-US" sz="1600" dirty="0"/>
              <a:t>Majority of participants were Liberal (N = 30, 55.6%), compared to Moderate (N = 14, 25.9%) and Conservative (N = 10, 18.5%)</a:t>
            </a:r>
          </a:p>
          <a:p>
            <a:r>
              <a:rPr lang="en-US" sz="1600" dirty="0"/>
              <a:t>Participants were gathered through an anonymous link posted through the Ball State Comm center via email and social media sites</a:t>
            </a:r>
          </a:p>
          <a:p>
            <a:pPr lvl="1"/>
            <a:r>
              <a:rPr lang="en-US" sz="1400" dirty="0"/>
              <a:t>Facebook, Twitter, Reddit</a:t>
            </a:r>
          </a:p>
          <a:p>
            <a:r>
              <a:rPr lang="en-US" sz="1600" dirty="0"/>
              <a:t>All participants must have been 18 years old to take the survey and had completed 80% of the survey. </a:t>
            </a:r>
          </a:p>
          <a:p>
            <a:r>
              <a:rPr lang="en-US" sz="1600" dirty="0"/>
              <a:t>Participants who had not completed a significant amount of the study (80%) or the questions of aggression were eliminated from data collection</a:t>
            </a:r>
          </a:p>
          <a:p>
            <a:r>
              <a:rPr lang="en-US" sz="1600" dirty="0"/>
              <a:t>Participants were not compensated for the participation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552C689-9827-034E-8A0E-EE4637202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5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80"/>
    </mc:Choice>
    <mc:Fallback>
      <p:transition spd="slow" advTm="26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9126A-4C3E-5E4E-B294-ECAF0F3FA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B3242-F08E-A448-9541-CC10D023C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90876"/>
            <a:ext cx="11029616" cy="4264968"/>
          </a:xfrm>
        </p:spPr>
        <p:txBody>
          <a:bodyPr>
            <a:normAutofit fontScale="25000" lnSpcReduction="20000"/>
          </a:bodyPr>
          <a:lstStyle/>
          <a:p>
            <a:r>
              <a:rPr lang="en-US" sz="5600" dirty="0"/>
              <a:t>Demographics: </a:t>
            </a:r>
          </a:p>
          <a:p>
            <a:pPr lvl="1"/>
            <a:r>
              <a:rPr lang="en-US" sz="5600" dirty="0"/>
              <a:t>Basic demographic questions including Age, Gender, and Race</a:t>
            </a:r>
          </a:p>
          <a:p>
            <a:r>
              <a:rPr lang="en-US" sz="5600" dirty="0"/>
              <a:t>Self-report of political ideology </a:t>
            </a:r>
          </a:p>
          <a:p>
            <a:pPr lvl="1"/>
            <a:r>
              <a:rPr lang="en-US" sz="5600" dirty="0"/>
              <a:t>(1= Very Liberal, 4= Neither Liberal or Conservative, 7= Very Conservative)</a:t>
            </a:r>
          </a:p>
          <a:p>
            <a:r>
              <a:rPr lang="en-US" sz="5600" dirty="0"/>
              <a:t>Big Five Inventory (BFI) (John &amp;Srivastava,1999)</a:t>
            </a:r>
          </a:p>
          <a:p>
            <a:pPr lvl="1"/>
            <a:r>
              <a:rPr lang="en-US" sz="5600" dirty="0"/>
              <a:t>Shortened personality test with focus on questions concerning Agreeableness </a:t>
            </a:r>
          </a:p>
          <a:p>
            <a:pPr lvl="1"/>
            <a:r>
              <a:rPr lang="en-US" sz="5600" dirty="0"/>
              <a:t>9 questions (1-5)</a:t>
            </a:r>
          </a:p>
          <a:p>
            <a:r>
              <a:rPr lang="en-US" sz="5600" dirty="0"/>
              <a:t> Perceived Aggression Questionnaire</a:t>
            </a:r>
          </a:p>
          <a:p>
            <a:pPr lvl="1"/>
            <a:r>
              <a:rPr lang="en-US" sz="5600" dirty="0"/>
              <a:t>Meant to find perceived Aggression of police and protestors in the video</a:t>
            </a:r>
          </a:p>
          <a:p>
            <a:pPr lvl="1"/>
            <a:r>
              <a:rPr lang="en-US" sz="5600" dirty="0"/>
              <a:t>Also used to gather justification and control measures</a:t>
            </a:r>
          </a:p>
          <a:p>
            <a:pPr lvl="1"/>
            <a:r>
              <a:rPr lang="en-US" sz="5600" dirty="0"/>
              <a:t>7 total questions (1= Low, 4= Neutral, 7=High)</a:t>
            </a:r>
          </a:p>
          <a:p>
            <a:r>
              <a:rPr lang="en-US" sz="5600" dirty="0"/>
              <a:t>Compilation Video</a:t>
            </a:r>
          </a:p>
          <a:p>
            <a:pPr lvl="1"/>
            <a:r>
              <a:rPr lang="en-US" sz="5600" dirty="0"/>
              <a:t>Formed from </a:t>
            </a:r>
            <a:r>
              <a:rPr lang="en-US" sz="5600" dirty="0" err="1"/>
              <a:t>Youtube</a:t>
            </a:r>
            <a:r>
              <a:rPr lang="en-US" sz="5600" dirty="0"/>
              <a:t> videos of aggressive interactions between police and protestors at a Black Lives Matter protest</a:t>
            </a:r>
          </a:p>
          <a:p>
            <a:pPr lvl="1"/>
            <a:endParaRPr lang="en-US" dirty="0"/>
          </a:p>
        </p:txBody>
      </p:sp>
      <p:pic>
        <p:nvPicPr>
          <p:cNvPr id="5" name="Picture 4" descr="A group of people in riot gear&#10;&#10;Description automatically generated with medium confidence">
            <a:extLst>
              <a:ext uri="{FF2B5EF4-FFF2-40B4-BE49-F238E27FC236}">
                <a16:creationId xmlns:a16="http://schemas.microsoft.com/office/drawing/2014/main" id="{E66168C0-CF8C-1D45-B912-9F18BE0B5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169" y="702156"/>
            <a:ext cx="4320915" cy="270057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7B0477-4C88-D34B-AAB1-10C574D2C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2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74"/>
    </mc:Choice>
    <mc:Fallback>
      <p:transition spd="slow" advTm="3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000D-C260-F142-9397-2FA6EBF80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C85FA-18D4-2B41-9667-A4A9B4FF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After providing consent, participants will answer sets of questions in a randomized order</a:t>
            </a:r>
          </a:p>
          <a:p>
            <a:pPr lvl="1"/>
            <a:r>
              <a:rPr lang="en-US" sz="1600" dirty="0"/>
              <a:t>Demographics</a:t>
            </a:r>
          </a:p>
          <a:p>
            <a:pPr lvl="1"/>
            <a:r>
              <a:rPr lang="en-US" sz="1600" dirty="0"/>
              <a:t>Viewing and answering questions concerning the Aggression video compilation</a:t>
            </a:r>
          </a:p>
          <a:p>
            <a:pPr lvl="1"/>
            <a:r>
              <a:rPr lang="en-US" sz="1600" dirty="0"/>
              <a:t>BFI Agreeableness personality questionnaire</a:t>
            </a:r>
          </a:p>
          <a:p>
            <a:r>
              <a:rPr lang="en-US" sz="1800" dirty="0"/>
              <a:t>Tasks ordered in this manner to reduce priming effect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9140B5-92AF-154B-9DF6-80556D373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84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8"/>
    </mc:Choice>
    <mc:Fallback>
      <p:transition spd="slow" advTm="8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AnalogousFromLightSeedRightStep">
      <a:dk1>
        <a:srgbClr val="000000"/>
      </a:dk1>
      <a:lt1>
        <a:srgbClr val="FFFFFF"/>
      </a:lt1>
      <a:dk2>
        <a:srgbClr val="412428"/>
      </a:dk2>
      <a:lt2>
        <a:srgbClr val="E2E8E7"/>
      </a:lt2>
      <a:accent1>
        <a:srgbClr val="C6969D"/>
      </a:accent1>
      <a:accent2>
        <a:srgbClr val="BA8F7F"/>
      </a:accent2>
      <a:accent3>
        <a:srgbClr val="B0A282"/>
      </a:accent3>
      <a:accent4>
        <a:srgbClr val="A2A873"/>
      </a:accent4>
      <a:accent5>
        <a:srgbClr val="94AA81"/>
      </a:accent5>
      <a:accent6>
        <a:srgbClr val="7BAF78"/>
      </a:accent6>
      <a:hlink>
        <a:srgbClr val="568E86"/>
      </a:hlink>
      <a:folHlink>
        <a:srgbClr val="7F7F7F"/>
      </a:folHlink>
    </a:clrScheme>
    <a:fontScheme name="Dividend">
      <a:majorFont>
        <a:latin typeface="Univers Condensed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Univers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</TotalTime>
  <Words>1230</Words>
  <Application>Microsoft Macintosh PowerPoint</Application>
  <PresentationFormat>Widescreen</PresentationFormat>
  <Paragraphs>85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Univers</vt:lpstr>
      <vt:lpstr>Univers Condensed</vt:lpstr>
      <vt:lpstr>Wingdings 2</vt:lpstr>
      <vt:lpstr>DividendVTI</vt:lpstr>
      <vt:lpstr>The Effects of agreeableness and political orientation on perceptions of aggression in media</vt:lpstr>
      <vt:lpstr>Research Question:</vt:lpstr>
      <vt:lpstr>Introduction:</vt:lpstr>
      <vt:lpstr>Current Research</vt:lpstr>
      <vt:lpstr>Hypothesis</vt:lpstr>
      <vt:lpstr>Methods</vt:lpstr>
      <vt:lpstr>Participants</vt:lpstr>
      <vt:lpstr>Materials</vt:lpstr>
      <vt:lpstr>Procedure</vt:lpstr>
      <vt:lpstr>Results</vt:lpstr>
      <vt:lpstr>Results Cont.</vt:lpstr>
      <vt:lpstr>Results Cont.</vt:lpstr>
      <vt:lpstr>Conclusion</vt:lpstr>
      <vt:lpstr>Discussion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agreeableness and political orientation on aggression in media</dc:title>
  <dc:creator>Forbes, Alijah A</dc:creator>
  <cp:lastModifiedBy>Burton, Bobbie L</cp:lastModifiedBy>
  <cp:revision>34</cp:revision>
  <dcterms:created xsi:type="dcterms:W3CDTF">2021-04-01T06:10:44Z</dcterms:created>
  <dcterms:modified xsi:type="dcterms:W3CDTF">2021-04-05T23:38:11Z</dcterms:modified>
</cp:coreProperties>
</file>