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Tahoma" panose="020B0604030504040204" pitchFamily="3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8" y="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noAutofit/>
          </a:bodyPr>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no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noAutofit/>
          </a:bodyPr>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522450" y="617225"/>
            <a:ext cx="39922800" cy="221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0" dirty="0">
                <a:solidFill>
                  <a:schemeClr val="dk1"/>
                </a:solidFill>
              </a:rPr>
              <a:t>Removal of Microplastics from a Wastewater Treatment System</a:t>
            </a:r>
            <a:endParaRPr sz="10000" dirty="0">
              <a:solidFill>
                <a:schemeClr val="dk1"/>
              </a:solidFill>
            </a:endParaRPr>
          </a:p>
        </p:txBody>
      </p:sp>
      <p:sp>
        <p:nvSpPr>
          <p:cNvPr id="55" name="Google Shape;55;p13"/>
          <p:cNvSpPr txBox="1"/>
          <p:nvPr/>
        </p:nvSpPr>
        <p:spPr>
          <a:xfrm>
            <a:off x="1786800" y="2834225"/>
            <a:ext cx="36766800" cy="104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dk1"/>
                </a:solidFill>
              </a:rPr>
              <a:t>JAYMI GODFREY</a:t>
            </a:r>
          </a:p>
          <a:p>
            <a:pPr marL="0" lvl="0" indent="0" algn="ctr" rtl="0">
              <a:spcBef>
                <a:spcPts val="0"/>
              </a:spcBef>
              <a:spcAft>
                <a:spcPts val="0"/>
              </a:spcAft>
              <a:buNone/>
            </a:pPr>
            <a:r>
              <a:rPr lang="en" sz="4800" dirty="0">
                <a:solidFill>
                  <a:schemeClr val="dk1"/>
                </a:solidFill>
              </a:rPr>
              <a:t>ADVISOR: DR. BANGSHUAI HAN</a:t>
            </a:r>
            <a:endParaRPr sz="4800" dirty="0">
              <a:solidFill>
                <a:schemeClr val="dk1"/>
              </a:solidFill>
            </a:endParaRPr>
          </a:p>
          <a:p>
            <a:pPr marL="0" lvl="0" indent="0" algn="ctr" rtl="0">
              <a:spcBef>
                <a:spcPts val="0"/>
              </a:spcBef>
              <a:spcAft>
                <a:spcPts val="0"/>
              </a:spcAft>
              <a:buNone/>
            </a:pPr>
            <a:r>
              <a:rPr lang="en" sz="4800" dirty="0">
                <a:solidFill>
                  <a:schemeClr val="dk1"/>
                </a:solidFill>
              </a:rPr>
              <a:t>Department of Environment, Geology, and Natural Resources, Ball State University, Muncie, Indiana 47306</a:t>
            </a:r>
            <a:endParaRPr sz="4800" dirty="0">
              <a:solidFill>
                <a:schemeClr val="dk1"/>
              </a:solidFill>
            </a:endParaRPr>
          </a:p>
        </p:txBody>
      </p:sp>
      <p:sp>
        <p:nvSpPr>
          <p:cNvPr id="56" name="Google Shape;56;p13"/>
          <p:cNvSpPr txBox="1"/>
          <p:nvPr/>
        </p:nvSpPr>
        <p:spPr>
          <a:xfrm>
            <a:off x="1087899" y="5447749"/>
            <a:ext cx="20055091" cy="14097551"/>
          </a:xfrm>
          <a:prstGeom prst="rect">
            <a:avLst/>
          </a:prstGeom>
          <a:noFill/>
          <a:ln w="1143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400" u="sng" dirty="0"/>
              <a:t>Abstract</a:t>
            </a:r>
            <a:endParaRPr sz="4400" u="sng" dirty="0"/>
          </a:p>
          <a:p>
            <a:pPr marL="0" lvl="0" indent="0" algn="ctr" rtl="0">
              <a:spcBef>
                <a:spcPts val="1200"/>
              </a:spcBef>
              <a:spcAft>
                <a:spcPts val="1200"/>
              </a:spcAft>
              <a:buNone/>
            </a:pPr>
            <a:r>
              <a:rPr lang="en-US" sz="4400" b="0" i="0" dirty="0">
                <a:solidFill>
                  <a:srgbClr val="4C3939"/>
                </a:solidFill>
                <a:effectLst/>
                <a:latin typeface="Tahoma" panose="020B0604030504040204" pitchFamily="34" charset="0"/>
                <a:ea typeface="Tahoma" panose="020B0604030504040204" pitchFamily="34" charset="0"/>
                <a:cs typeface="Tahoma" panose="020B0604030504040204" pitchFamily="34" charset="0"/>
              </a:rPr>
              <a:t> “Microplastic” includes tiny plastic fragments that are either resulted from plastic degradation or were manufactured that way. Microplastic waste is an contaminant of emerging concern for river systems, which is among the main sources of human drinking water supply. Previous studies have focused on the prevalence of microplastics within fluvial systems, and how microplastics impact wildlife and human health, mitigation techniques, and the existence in wastewater treatment systems. However, rates and mechanisms of microplastic removal during the wastewater treatment system process are still unclear. The focus of this study will be determining how much microplastics are removed per each stage of the wastewater treatment process, and reveal the temporal variations of the abundance of microplastic entering the Muncie Wastewater Treatment Plant (WWTP). This study will collect biweekly grab samples with duplicates which will be filtered using an assembled stack of sieves with mesh sizes between 400 and 74 µm, as well as using wet peroxide oxidation and density separation techniques to isolate microplastics. This study will also use visual identification to categorize microplastics based on morphology. Findings from this research will help the WWTP evaluate future renovations related to the removal of microplastics as well as contribute to cutting-edge knowledge in the field.</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58" name="Google Shape;58;p13"/>
          <p:cNvSpPr txBox="1"/>
          <p:nvPr/>
        </p:nvSpPr>
        <p:spPr>
          <a:xfrm>
            <a:off x="26697449" y="30672889"/>
            <a:ext cx="12937079" cy="8596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1"/>
                </a:solidFill>
              </a:rPr>
              <a:t>Figure: Suspected microplastic piece in wastewater sample.</a:t>
            </a:r>
            <a:endParaRPr sz="3600" dirty="0">
              <a:solidFill>
                <a:schemeClr val="dk1"/>
              </a:solidFill>
            </a:endParaRPr>
          </a:p>
        </p:txBody>
      </p:sp>
      <p:sp>
        <p:nvSpPr>
          <p:cNvPr id="59" name="Google Shape;59;p13"/>
          <p:cNvSpPr txBox="1"/>
          <p:nvPr/>
        </p:nvSpPr>
        <p:spPr>
          <a:xfrm>
            <a:off x="22748210" y="5684822"/>
            <a:ext cx="19616411" cy="10774378"/>
          </a:xfrm>
          <a:prstGeom prst="rect">
            <a:avLst/>
          </a:prstGeom>
          <a:noFill/>
          <a:ln w="114300" cap="flat" cmpd="sng">
            <a:solidFill>
              <a:srgbClr val="0000FF"/>
            </a:solidFill>
            <a:prstDash val="solid"/>
            <a:round/>
            <a:headEnd type="none" w="sm" len="sm"/>
            <a:tailEnd type="none" w="sm" len="sm"/>
          </a:ln>
        </p:spPr>
        <p:txBody>
          <a:bodyPr spcFirstLastPara="1" wrap="square" lIns="0" tIns="91425" rIns="91425" bIns="91425" anchor="t" anchorCtr="0">
            <a:noAutofit/>
          </a:bodyPr>
          <a:lstStyle/>
          <a:p>
            <a:pPr marL="0" lvl="0" indent="0" algn="ctr" rtl="0">
              <a:spcBef>
                <a:spcPts val="0"/>
              </a:spcBef>
              <a:spcAft>
                <a:spcPts val="0"/>
              </a:spcAft>
              <a:buNone/>
            </a:pPr>
            <a:r>
              <a:rPr lang="en" sz="4400" u="sng" dirty="0"/>
              <a:t>Methods</a:t>
            </a:r>
          </a:p>
          <a:p>
            <a:pPr marL="0" lvl="0" indent="0" algn="ctr" rtl="0">
              <a:spcBef>
                <a:spcPts val="0"/>
              </a:spcBef>
              <a:spcAft>
                <a:spcPts val="0"/>
              </a:spcAft>
              <a:buNone/>
            </a:pPr>
            <a:endParaRPr lang="en-US" sz="4000" u="sng" dirty="0">
              <a:latin typeface="Tahoma" panose="020B0604030504040204" pitchFamily="34" charset="0"/>
              <a:ea typeface="Tahoma" panose="020B0604030504040204" pitchFamily="34" charset="0"/>
              <a:cs typeface="Tahoma" panose="020B0604030504040204" pitchFamily="34" charset="0"/>
            </a:endParaRPr>
          </a:p>
        </p:txBody>
      </p:sp>
      <p:sp>
        <p:nvSpPr>
          <p:cNvPr id="60" name="Google Shape;60;p13"/>
          <p:cNvSpPr txBox="1"/>
          <p:nvPr/>
        </p:nvSpPr>
        <p:spPr>
          <a:xfrm>
            <a:off x="1149955" y="20196851"/>
            <a:ext cx="21598254" cy="6343860"/>
          </a:xfrm>
          <a:prstGeom prst="rect">
            <a:avLst/>
          </a:prstGeom>
          <a:noFill/>
          <a:ln w="1143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400" u="sng" dirty="0"/>
              <a:t>Objectives</a:t>
            </a:r>
            <a:endParaRPr lang="en" sz="3600" u="sng" dirty="0"/>
          </a:p>
          <a:p>
            <a:pPr algn="l" rtl="0" fontAlgn="base">
              <a:buFont typeface="Arial" panose="020B0604020202020204" pitchFamily="34" charset="0"/>
              <a:buChar char="•"/>
            </a:pPr>
            <a:r>
              <a:rPr lang="en-US" sz="4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What is the quantity and types of microplastics present in wastewater influent and at each treatment stage? </a:t>
            </a:r>
          </a:p>
          <a:p>
            <a:pPr algn="l" rtl="0" fontAlgn="base">
              <a:buFont typeface="Arial" panose="020B0604020202020204" pitchFamily="34" charset="0"/>
              <a:buChar char="•"/>
            </a:pPr>
            <a:r>
              <a:rPr lang="en-US" sz="4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Is there a temporal and seasonal variation of the abundance of microplastic entering the Muncie WWTP? </a:t>
            </a:r>
          </a:p>
          <a:p>
            <a:pPr algn="l" rtl="0" fontAlgn="base">
              <a:buFont typeface="Arial" panose="020B0604020202020204" pitchFamily="34" charset="0"/>
              <a:buChar char="•"/>
            </a:pPr>
            <a:r>
              <a:rPr lang="en-US" sz="4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Is there a connection between the temporal pattern of microplastic pollution with local water use patterns and seasonal climate? </a:t>
            </a:r>
          </a:p>
          <a:p>
            <a:pPr algn="l" rtl="0" fontAlgn="base">
              <a:buFont typeface="Arial" panose="020B0604020202020204" pitchFamily="34" charset="0"/>
              <a:buChar char="•"/>
            </a:pPr>
            <a:r>
              <a:rPr lang="en-US" sz="4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Are there relationships between removal efficiency, flow rate, season, and stages of treatment with microplastic pollution?</a:t>
            </a:r>
          </a:p>
        </p:txBody>
      </p:sp>
      <p:sp>
        <p:nvSpPr>
          <p:cNvPr id="61" name="Google Shape;61;p13"/>
          <p:cNvSpPr txBox="1"/>
          <p:nvPr/>
        </p:nvSpPr>
        <p:spPr>
          <a:xfrm>
            <a:off x="1149954" y="27584111"/>
            <a:ext cx="21598255" cy="3948415"/>
          </a:xfrm>
          <a:prstGeom prst="rect">
            <a:avLst/>
          </a:prstGeom>
          <a:noFill/>
          <a:ln w="1143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400" u="sng" dirty="0"/>
              <a:t>Anticipated Conclusions</a:t>
            </a:r>
          </a:p>
          <a:p>
            <a:pPr marL="0" lvl="0" indent="0" algn="ctr" rtl="0">
              <a:spcBef>
                <a:spcPts val="0"/>
              </a:spcBef>
              <a:spcAft>
                <a:spcPts val="0"/>
              </a:spcAft>
              <a:buNone/>
            </a:pPr>
            <a:r>
              <a:rPr lang="en-US" sz="4400" dirty="0">
                <a:latin typeface="Tahoma" panose="020B0604030504040204" pitchFamily="34" charset="0"/>
                <a:ea typeface="Tahoma" panose="020B0604030504040204" pitchFamily="34" charset="0"/>
                <a:cs typeface="Tahoma" panose="020B0604030504040204" pitchFamily="34" charset="0"/>
              </a:rPr>
              <a:t>It is anticipated that microplastic pollution and presence within the wastewater treatment plant will increase during the typical time period where humans typically engage in outdoor recreation (i.e., April to October). </a:t>
            </a:r>
            <a:endParaRPr sz="4400" dirty="0">
              <a:latin typeface="Tahoma" panose="020B0604030504040204" pitchFamily="34" charset="0"/>
              <a:ea typeface="Tahoma" panose="020B0604030504040204" pitchFamily="34" charset="0"/>
              <a:cs typeface="Tahoma" panose="020B0604030504040204" pitchFamily="34" charset="0"/>
            </a:endParaRPr>
          </a:p>
        </p:txBody>
      </p:sp>
      <p:pic>
        <p:nvPicPr>
          <p:cNvPr id="90" name="Google Shape;90;p13"/>
          <p:cNvPicPr preferRelativeResize="0"/>
          <p:nvPr/>
        </p:nvPicPr>
        <p:blipFill>
          <a:blip r:embed="rId3">
            <a:alphaModFix/>
          </a:blip>
          <a:stretch>
            <a:fillRect/>
          </a:stretch>
        </p:blipFill>
        <p:spPr>
          <a:xfrm>
            <a:off x="1087907" y="877625"/>
            <a:ext cx="2712893" cy="3000003"/>
          </a:xfrm>
          <a:prstGeom prst="rect">
            <a:avLst/>
          </a:prstGeom>
          <a:noFill/>
          <a:ln>
            <a:noFill/>
          </a:ln>
        </p:spPr>
      </p:pic>
      <p:pic>
        <p:nvPicPr>
          <p:cNvPr id="3" name="Picture 2" descr="A picture containing smoke, dark&#10;&#10;Description automatically generated">
            <a:extLst>
              <a:ext uri="{FF2B5EF4-FFF2-40B4-BE49-F238E27FC236}">
                <a16:creationId xmlns:a16="http://schemas.microsoft.com/office/drawing/2014/main" id="{501F7851-46B9-4895-8C14-CE3896499E66}"/>
              </a:ext>
            </a:extLst>
          </p:cNvPr>
          <p:cNvPicPr>
            <a:picLocks noChangeAspect="1"/>
          </p:cNvPicPr>
          <p:nvPr/>
        </p:nvPicPr>
        <p:blipFill>
          <a:blip r:embed="rId4"/>
          <a:stretch>
            <a:fillRect/>
          </a:stretch>
        </p:blipFill>
        <p:spPr>
          <a:xfrm>
            <a:off x="24762486" y="17666167"/>
            <a:ext cx="16078200" cy="12862560"/>
          </a:xfrm>
          <a:prstGeom prst="rect">
            <a:avLst/>
          </a:prstGeom>
        </p:spPr>
      </p:pic>
      <p:grpSp>
        <p:nvGrpSpPr>
          <p:cNvPr id="17" name="Group 16">
            <a:extLst>
              <a:ext uri="{FF2B5EF4-FFF2-40B4-BE49-F238E27FC236}">
                <a16:creationId xmlns:a16="http://schemas.microsoft.com/office/drawing/2014/main" id="{C8E22199-E09E-48FB-9B78-8BD3E3DD1EDC}"/>
              </a:ext>
            </a:extLst>
          </p:cNvPr>
          <p:cNvGrpSpPr/>
          <p:nvPr/>
        </p:nvGrpSpPr>
        <p:grpSpPr>
          <a:xfrm>
            <a:off x="25079311" y="6939393"/>
            <a:ext cx="15258175" cy="8604992"/>
            <a:chOff x="19688161" y="7091793"/>
            <a:chExt cx="15258175" cy="8604992"/>
          </a:xfrm>
        </p:grpSpPr>
        <p:sp>
          <p:nvSpPr>
            <p:cNvPr id="45" name="Rectangle 44">
              <a:extLst>
                <a:ext uri="{FF2B5EF4-FFF2-40B4-BE49-F238E27FC236}">
                  <a16:creationId xmlns:a16="http://schemas.microsoft.com/office/drawing/2014/main" id="{1601ED21-06F5-454B-8F09-B669BEDA5A49}"/>
                </a:ext>
              </a:extLst>
            </p:cNvPr>
            <p:cNvSpPr/>
            <p:nvPr/>
          </p:nvSpPr>
          <p:spPr>
            <a:xfrm>
              <a:off x="19725482" y="14639172"/>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Oven Drying</a:t>
              </a:r>
            </a:p>
          </p:txBody>
        </p:sp>
        <p:sp>
          <p:nvSpPr>
            <p:cNvPr id="46" name="Rectangle 45">
              <a:extLst>
                <a:ext uri="{FF2B5EF4-FFF2-40B4-BE49-F238E27FC236}">
                  <a16:creationId xmlns:a16="http://schemas.microsoft.com/office/drawing/2014/main" id="{12CBF387-515B-44FA-9C7D-B19A325D5B05}"/>
                </a:ext>
              </a:extLst>
            </p:cNvPr>
            <p:cNvSpPr/>
            <p:nvPr/>
          </p:nvSpPr>
          <p:spPr>
            <a:xfrm>
              <a:off x="30431425" y="14639172"/>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Visual Detection under Microscope</a:t>
              </a:r>
            </a:p>
          </p:txBody>
        </p:sp>
        <p:grpSp>
          <p:nvGrpSpPr>
            <p:cNvPr id="16" name="Group 15">
              <a:extLst>
                <a:ext uri="{FF2B5EF4-FFF2-40B4-BE49-F238E27FC236}">
                  <a16:creationId xmlns:a16="http://schemas.microsoft.com/office/drawing/2014/main" id="{1809BD0A-9A94-4A1F-9225-3D3B4DA9215F}"/>
                </a:ext>
              </a:extLst>
            </p:cNvPr>
            <p:cNvGrpSpPr/>
            <p:nvPr/>
          </p:nvGrpSpPr>
          <p:grpSpPr>
            <a:xfrm>
              <a:off x="19688161" y="7091793"/>
              <a:ext cx="15220854" cy="8076185"/>
              <a:chOff x="19725482" y="7077359"/>
              <a:chExt cx="15220854" cy="8076185"/>
            </a:xfrm>
          </p:grpSpPr>
          <p:sp>
            <p:nvSpPr>
              <p:cNvPr id="4" name="Rectangle 3">
                <a:extLst>
                  <a:ext uri="{FF2B5EF4-FFF2-40B4-BE49-F238E27FC236}">
                    <a16:creationId xmlns:a16="http://schemas.microsoft.com/office/drawing/2014/main" id="{44EAB352-7AE2-4199-BE2B-40BB2DB431D2}"/>
                  </a:ext>
                </a:extLst>
              </p:cNvPr>
              <p:cNvSpPr/>
              <p:nvPr/>
            </p:nvSpPr>
            <p:spPr>
              <a:xfrm>
                <a:off x="25190302" y="12741609"/>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Organics Removal with Fenton Reagent</a:t>
                </a:r>
              </a:p>
            </p:txBody>
          </p:sp>
          <p:sp>
            <p:nvSpPr>
              <p:cNvPr id="43" name="Rectangle 42">
                <a:extLst>
                  <a:ext uri="{FF2B5EF4-FFF2-40B4-BE49-F238E27FC236}">
                    <a16:creationId xmlns:a16="http://schemas.microsoft.com/office/drawing/2014/main" id="{4A8B6A91-A67A-46C5-990D-FA2FE5583E69}"/>
                  </a:ext>
                </a:extLst>
              </p:cNvPr>
              <p:cNvSpPr/>
              <p:nvPr/>
            </p:nvSpPr>
            <p:spPr>
              <a:xfrm>
                <a:off x="19745169" y="9443993"/>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Sieves Filtration</a:t>
                </a:r>
              </a:p>
            </p:txBody>
          </p:sp>
          <p:sp>
            <p:nvSpPr>
              <p:cNvPr id="44" name="Rectangle 43">
                <a:extLst>
                  <a:ext uri="{FF2B5EF4-FFF2-40B4-BE49-F238E27FC236}">
                    <a16:creationId xmlns:a16="http://schemas.microsoft.com/office/drawing/2014/main" id="{15A56679-BBB9-452A-A91C-9AF3CE6B1443}"/>
                  </a:ext>
                </a:extLst>
              </p:cNvPr>
              <p:cNvSpPr/>
              <p:nvPr/>
            </p:nvSpPr>
            <p:spPr>
              <a:xfrm>
                <a:off x="19725482" y="12212803"/>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DI Water Rinse</a:t>
                </a:r>
              </a:p>
            </p:txBody>
          </p:sp>
          <p:sp>
            <p:nvSpPr>
              <p:cNvPr id="47" name="Rectangle 46">
                <a:extLst>
                  <a:ext uri="{FF2B5EF4-FFF2-40B4-BE49-F238E27FC236}">
                    <a16:creationId xmlns:a16="http://schemas.microsoft.com/office/drawing/2014/main" id="{B05AE547-4EFD-41F9-98C3-873204162BDA}"/>
                  </a:ext>
                </a:extLst>
              </p:cNvPr>
              <p:cNvSpPr/>
              <p:nvPr/>
            </p:nvSpPr>
            <p:spPr>
              <a:xfrm>
                <a:off x="30431425" y="7077359"/>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Density Separation via Centrifuge</a:t>
                </a:r>
              </a:p>
            </p:txBody>
          </p:sp>
          <p:sp>
            <p:nvSpPr>
              <p:cNvPr id="48" name="Rectangle 47">
                <a:extLst>
                  <a:ext uri="{FF2B5EF4-FFF2-40B4-BE49-F238E27FC236}">
                    <a16:creationId xmlns:a16="http://schemas.microsoft.com/office/drawing/2014/main" id="{A0BF028B-EDEA-4CE9-9F7E-EC23A33BC40F}"/>
                  </a:ext>
                </a:extLst>
              </p:cNvPr>
              <p:cNvSpPr/>
              <p:nvPr/>
            </p:nvSpPr>
            <p:spPr>
              <a:xfrm>
                <a:off x="25043849" y="10389189"/>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DI Water Rinse</a:t>
                </a:r>
              </a:p>
            </p:txBody>
          </p:sp>
          <p:sp>
            <p:nvSpPr>
              <p:cNvPr id="49" name="Rectangle 48">
                <a:extLst>
                  <a:ext uri="{FF2B5EF4-FFF2-40B4-BE49-F238E27FC236}">
                    <a16:creationId xmlns:a16="http://schemas.microsoft.com/office/drawing/2014/main" id="{18903342-800D-44C3-A34B-47D8697EB178}"/>
                  </a:ext>
                </a:extLst>
              </p:cNvPr>
              <p:cNvSpPr/>
              <p:nvPr/>
            </p:nvSpPr>
            <p:spPr>
              <a:xfrm>
                <a:off x="30415178" y="9443992"/>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Rose-Bengal Coloration</a:t>
                </a:r>
              </a:p>
            </p:txBody>
          </p:sp>
          <p:sp>
            <p:nvSpPr>
              <p:cNvPr id="50" name="Rectangle 49">
                <a:extLst>
                  <a:ext uri="{FF2B5EF4-FFF2-40B4-BE49-F238E27FC236}">
                    <a16:creationId xmlns:a16="http://schemas.microsoft.com/office/drawing/2014/main" id="{F948BC6F-487C-4301-A447-84CB252F3B31}"/>
                  </a:ext>
                </a:extLst>
              </p:cNvPr>
              <p:cNvSpPr/>
              <p:nvPr/>
            </p:nvSpPr>
            <p:spPr>
              <a:xfrm>
                <a:off x="30431425" y="12026435"/>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DI Water Rinse</a:t>
                </a:r>
              </a:p>
            </p:txBody>
          </p:sp>
          <p:sp>
            <p:nvSpPr>
              <p:cNvPr id="51" name="Rectangle 50">
                <a:extLst>
                  <a:ext uri="{FF2B5EF4-FFF2-40B4-BE49-F238E27FC236}">
                    <a16:creationId xmlns:a16="http://schemas.microsoft.com/office/drawing/2014/main" id="{F4811C53-0074-40BB-B4B6-E00104047CA6}"/>
                  </a:ext>
                </a:extLst>
              </p:cNvPr>
              <p:cNvSpPr/>
              <p:nvPr/>
            </p:nvSpPr>
            <p:spPr>
              <a:xfrm>
                <a:off x="19745169" y="7150279"/>
                <a:ext cx="4514911" cy="1057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Wastewater Flux</a:t>
                </a:r>
              </a:p>
            </p:txBody>
          </p:sp>
          <p:cxnSp>
            <p:nvCxnSpPr>
              <p:cNvPr id="6" name="Straight Connector 5">
                <a:extLst>
                  <a:ext uri="{FF2B5EF4-FFF2-40B4-BE49-F238E27FC236}">
                    <a16:creationId xmlns:a16="http://schemas.microsoft.com/office/drawing/2014/main" id="{106A8F17-C34E-4B31-82D6-37F36BDA75E9}"/>
                  </a:ext>
                </a:extLst>
              </p:cNvPr>
              <p:cNvCxnSpPr/>
              <p:nvPr/>
            </p:nvCxnSpPr>
            <p:spPr>
              <a:xfrm>
                <a:off x="21945600" y="8207892"/>
                <a:ext cx="0" cy="123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26B041F-9453-4206-AAE6-1DC8D3FF3F6D}"/>
                  </a:ext>
                </a:extLst>
              </p:cNvPr>
              <p:cNvCxnSpPr>
                <a:cxnSpLocks/>
                <a:endCxn id="44" idx="0"/>
              </p:cNvCxnSpPr>
              <p:nvPr/>
            </p:nvCxnSpPr>
            <p:spPr>
              <a:xfrm flipH="1">
                <a:off x="21982938" y="10496732"/>
                <a:ext cx="19686" cy="171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2E32B42-C7AF-4021-AAE7-05F75261108F}"/>
                  </a:ext>
                </a:extLst>
              </p:cNvPr>
              <p:cNvCxnSpPr>
                <a:cxnSpLocks/>
              </p:cNvCxnSpPr>
              <p:nvPr/>
            </p:nvCxnSpPr>
            <p:spPr>
              <a:xfrm>
                <a:off x="21945600" y="13252196"/>
                <a:ext cx="0" cy="1386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4976512-FEB5-4081-B2E7-76F34034B90A}"/>
                  </a:ext>
                </a:extLst>
              </p:cNvPr>
              <p:cNvCxnSpPr/>
              <p:nvPr/>
            </p:nvCxnSpPr>
            <p:spPr>
              <a:xfrm>
                <a:off x="32672633" y="8207892"/>
                <a:ext cx="0" cy="123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82308BC-36BE-44BE-BFCE-5C364FFCBA37}"/>
                  </a:ext>
                </a:extLst>
              </p:cNvPr>
              <p:cNvCxnSpPr>
                <a:cxnSpLocks/>
              </p:cNvCxnSpPr>
              <p:nvPr/>
            </p:nvCxnSpPr>
            <p:spPr>
              <a:xfrm>
                <a:off x="32672633" y="10496732"/>
                <a:ext cx="0" cy="1529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03940CB-FAD5-4A3A-A0C5-B5D0AB200346}"/>
                  </a:ext>
                </a:extLst>
              </p:cNvPr>
              <p:cNvCxnSpPr>
                <a:cxnSpLocks/>
              </p:cNvCxnSpPr>
              <p:nvPr/>
            </p:nvCxnSpPr>
            <p:spPr>
              <a:xfrm>
                <a:off x="32887176" y="13084048"/>
                <a:ext cx="0" cy="1616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18CC7-5215-482E-85CC-C3B85644EB89}"/>
                  </a:ext>
                </a:extLst>
              </p:cNvPr>
              <p:cNvCxnSpPr>
                <a:cxnSpLocks/>
                <a:stCxn id="4" idx="2"/>
              </p:cNvCxnSpPr>
              <p:nvPr/>
            </p:nvCxnSpPr>
            <p:spPr>
              <a:xfrm flipH="1">
                <a:off x="24260080" y="13799222"/>
                <a:ext cx="3187678" cy="1354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B9EED4C-ED9D-4189-83E6-2FE815139D2E}"/>
                  </a:ext>
                </a:extLst>
              </p:cNvPr>
              <p:cNvCxnSpPr/>
              <p:nvPr/>
            </p:nvCxnSpPr>
            <p:spPr>
              <a:xfrm>
                <a:off x="27349388" y="11505509"/>
                <a:ext cx="0" cy="123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383DDF-DDDC-499C-9495-883859DAD58F}"/>
                  </a:ext>
                </a:extLst>
              </p:cNvPr>
              <p:cNvCxnSpPr>
                <a:cxnSpLocks/>
                <a:stCxn id="47" idx="1"/>
              </p:cNvCxnSpPr>
              <p:nvPr/>
            </p:nvCxnSpPr>
            <p:spPr>
              <a:xfrm flipH="1">
                <a:off x="27202587" y="7606166"/>
                <a:ext cx="3228838" cy="27740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411</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Tahoma</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Jaymi G</cp:lastModifiedBy>
  <cp:revision>11</cp:revision>
  <dcterms:modified xsi:type="dcterms:W3CDTF">2021-04-06T03:30:02Z</dcterms:modified>
</cp:coreProperties>
</file>