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512064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7944"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5387342"/>
            <a:ext cx="38404800" cy="1146048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6400800" y="17289782"/>
            <a:ext cx="38404800" cy="7947658"/>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B79691-12AF-4E26-AC8C-19C5AC3C0FE3}"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050C5-37EB-428D-88E0-63F178E33426}" type="slidenum">
              <a:rPr lang="en-US" smtClean="0"/>
              <a:t>‹#›</a:t>
            </a:fld>
            <a:endParaRPr lang="en-US"/>
          </a:p>
        </p:txBody>
      </p:sp>
    </p:spTree>
    <p:extLst>
      <p:ext uri="{BB962C8B-B14F-4D97-AF65-F5344CB8AC3E}">
        <p14:creationId xmlns:p14="http://schemas.microsoft.com/office/powerpoint/2010/main" val="480650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B79691-12AF-4E26-AC8C-19C5AC3C0FE3}"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050C5-37EB-428D-88E0-63F178E33426}" type="slidenum">
              <a:rPr lang="en-US" smtClean="0"/>
              <a:t>‹#›</a:t>
            </a:fld>
            <a:endParaRPr lang="en-US"/>
          </a:p>
        </p:txBody>
      </p:sp>
    </p:spTree>
    <p:extLst>
      <p:ext uri="{BB962C8B-B14F-4D97-AF65-F5344CB8AC3E}">
        <p14:creationId xmlns:p14="http://schemas.microsoft.com/office/powerpoint/2010/main" val="271443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752600"/>
            <a:ext cx="1104138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0" y="1752600"/>
            <a:ext cx="3248406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B79691-12AF-4E26-AC8C-19C5AC3C0FE3}"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050C5-37EB-428D-88E0-63F178E33426}" type="slidenum">
              <a:rPr lang="en-US" smtClean="0"/>
              <a:t>‹#›</a:t>
            </a:fld>
            <a:endParaRPr lang="en-US"/>
          </a:p>
        </p:txBody>
      </p:sp>
    </p:spTree>
    <p:extLst>
      <p:ext uri="{BB962C8B-B14F-4D97-AF65-F5344CB8AC3E}">
        <p14:creationId xmlns:p14="http://schemas.microsoft.com/office/powerpoint/2010/main" val="147561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B79691-12AF-4E26-AC8C-19C5AC3C0FE3}"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050C5-37EB-428D-88E0-63F178E33426}" type="slidenum">
              <a:rPr lang="en-US" smtClean="0"/>
              <a:t>‹#›</a:t>
            </a:fld>
            <a:endParaRPr lang="en-US"/>
          </a:p>
        </p:txBody>
      </p:sp>
    </p:spTree>
    <p:extLst>
      <p:ext uri="{BB962C8B-B14F-4D97-AF65-F5344CB8AC3E}">
        <p14:creationId xmlns:p14="http://schemas.microsoft.com/office/powerpoint/2010/main" val="320907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8206745"/>
            <a:ext cx="44165520" cy="13693138"/>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3493770" y="22029425"/>
            <a:ext cx="44165520" cy="7200898"/>
          </a:xfrm>
        </p:spPr>
        <p:txBody>
          <a:bodyPr/>
          <a:lstStyle>
            <a:lvl1pPr marL="0" indent="0">
              <a:buNone/>
              <a:defRPr sz="1008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B79691-12AF-4E26-AC8C-19C5AC3C0FE3}"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050C5-37EB-428D-88E0-63F178E33426}" type="slidenum">
              <a:rPr lang="en-US" smtClean="0"/>
              <a:t>‹#›</a:t>
            </a:fld>
            <a:endParaRPr lang="en-US"/>
          </a:p>
        </p:txBody>
      </p:sp>
    </p:spTree>
    <p:extLst>
      <p:ext uri="{BB962C8B-B14F-4D97-AF65-F5344CB8AC3E}">
        <p14:creationId xmlns:p14="http://schemas.microsoft.com/office/powerpoint/2010/main" val="361190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8763000"/>
            <a:ext cx="2176272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8763000"/>
            <a:ext cx="2176272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B79691-12AF-4E26-AC8C-19C5AC3C0FE3}"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050C5-37EB-428D-88E0-63F178E33426}" type="slidenum">
              <a:rPr lang="en-US" smtClean="0"/>
              <a:t>‹#›</a:t>
            </a:fld>
            <a:endParaRPr lang="en-US"/>
          </a:p>
        </p:txBody>
      </p:sp>
    </p:spTree>
    <p:extLst>
      <p:ext uri="{BB962C8B-B14F-4D97-AF65-F5344CB8AC3E}">
        <p14:creationId xmlns:p14="http://schemas.microsoft.com/office/powerpoint/2010/main" val="2091546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752603"/>
            <a:ext cx="4416552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2" y="8069582"/>
            <a:ext cx="21662705"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3527112" y="12024360"/>
            <a:ext cx="21662705"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0" y="8069582"/>
            <a:ext cx="21769390"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25923240" y="12024360"/>
            <a:ext cx="21769390"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B79691-12AF-4E26-AC8C-19C5AC3C0FE3}" type="datetimeFigureOut">
              <a:rPr lang="en-US" smtClean="0"/>
              <a:t>3/3/2021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1050C5-37EB-428D-88E0-63F178E33426}" type="slidenum">
              <a:rPr lang="en-US" smtClean="0"/>
              <a:t>‹#›</a:t>
            </a:fld>
            <a:endParaRPr lang="en-US"/>
          </a:p>
        </p:txBody>
      </p:sp>
    </p:spTree>
    <p:extLst>
      <p:ext uri="{BB962C8B-B14F-4D97-AF65-F5344CB8AC3E}">
        <p14:creationId xmlns:p14="http://schemas.microsoft.com/office/powerpoint/2010/main" val="2086735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B79691-12AF-4E26-AC8C-19C5AC3C0FE3}" type="datetimeFigureOut">
              <a:rPr lang="en-US" smtClean="0"/>
              <a:t>3/3/2021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1050C5-37EB-428D-88E0-63F178E33426}" type="slidenum">
              <a:rPr lang="en-US" smtClean="0"/>
              <a:t>‹#›</a:t>
            </a:fld>
            <a:endParaRPr lang="en-US"/>
          </a:p>
        </p:txBody>
      </p:sp>
    </p:spTree>
    <p:extLst>
      <p:ext uri="{BB962C8B-B14F-4D97-AF65-F5344CB8AC3E}">
        <p14:creationId xmlns:p14="http://schemas.microsoft.com/office/powerpoint/2010/main" val="2018135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79691-12AF-4E26-AC8C-19C5AC3C0FE3}" type="datetimeFigureOut">
              <a:rPr lang="en-US" smtClean="0"/>
              <a:t>3/3/2021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1050C5-37EB-428D-88E0-63F178E33426}" type="slidenum">
              <a:rPr lang="en-US" smtClean="0"/>
              <a:t>‹#›</a:t>
            </a:fld>
            <a:endParaRPr lang="en-US"/>
          </a:p>
        </p:txBody>
      </p:sp>
    </p:spTree>
    <p:extLst>
      <p:ext uri="{BB962C8B-B14F-4D97-AF65-F5344CB8AC3E}">
        <p14:creationId xmlns:p14="http://schemas.microsoft.com/office/powerpoint/2010/main" val="1568610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94560"/>
            <a:ext cx="16515395" cy="768096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21769390" y="4739642"/>
            <a:ext cx="25923240" cy="233934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2" y="9875520"/>
            <a:ext cx="16515395"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7EB79691-12AF-4E26-AC8C-19C5AC3C0FE3}"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050C5-37EB-428D-88E0-63F178E33426}" type="slidenum">
              <a:rPr lang="en-US" smtClean="0"/>
              <a:t>‹#›</a:t>
            </a:fld>
            <a:endParaRPr lang="en-US"/>
          </a:p>
        </p:txBody>
      </p:sp>
    </p:spTree>
    <p:extLst>
      <p:ext uri="{BB962C8B-B14F-4D97-AF65-F5344CB8AC3E}">
        <p14:creationId xmlns:p14="http://schemas.microsoft.com/office/powerpoint/2010/main" val="215715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94560"/>
            <a:ext cx="16515395" cy="768096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0" y="4739642"/>
            <a:ext cx="25923240" cy="23393400"/>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3527112" y="9875520"/>
            <a:ext cx="16515395"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7EB79691-12AF-4E26-AC8C-19C5AC3C0FE3}"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050C5-37EB-428D-88E0-63F178E33426}" type="slidenum">
              <a:rPr lang="en-US" smtClean="0"/>
              <a:t>‹#›</a:t>
            </a:fld>
            <a:endParaRPr lang="en-US"/>
          </a:p>
        </p:txBody>
      </p:sp>
    </p:spTree>
    <p:extLst>
      <p:ext uri="{BB962C8B-B14F-4D97-AF65-F5344CB8AC3E}">
        <p14:creationId xmlns:p14="http://schemas.microsoft.com/office/powerpoint/2010/main" val="1849973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752603"/>
            <a:ext cx="4416552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8763000"/>
            <a:ext cx="4416552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30510482"/>
            <a:ext cx="11521440" cy="1752600"/>
          </a:xfrm>
          <a:prstGeom prst="rect">
            <a:avLst/>
          </a:prstGeom>
        </p:spPr>
        <p:txBody>
          <a:bodyPr vert="horz" lIns="91440" tIns="45720" rIns="91440" bIns="45720" rtlCol="0" anchor="ctr"/>
          <a:lstStyle>
            <a:lvl1pPr algn="l">
              <a:defRPr sz="5040">
                <a:solidFill>
                  <a:schemeClr val="tx1">
                    <a:tint val="75000"/>
                  </a:schemeClr>
                </a:solidFill>
              </a:defRPr>
            </a:lvl1pPr>
          </a:lstStyle>
          <a:p>
            <a:fld id="{7EB79691-12AF-4E26-AC8C-19C5AC3C0FE3}" type="datetimeFigureOut">
              <a:rPr lang="en-US" smtClean="0"/>
              <a:t>3/3/2021</a:t>
            </a:fld>
            <a:endParaRPr lang="en-US"/>
          </a:p>
        </p:txBody>
      </p:sp>
      <p:sp>
        <p:nvSpPr>
          <p:cNvPr id="5" name="Footer Placeholder 4"/>
          <p:cNvSpPr>
            <a:spLocks noGrp="1"/>
          </p:cNvSpPr>
          <p:nvPr>
            <p:ph type="ftr" sz="quarter" idx="3"/>
          </p:nvPr>
        </p:nvSpPr>
        <p:spPr>
          <a:xfrm>
            <a:off x="16962120" y="30510482"/>
            <a:ext cx="17282160" cy="17526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tx1">
                    <a:tint val="75000"/>
                  </a:schemeClr>
                </a:solidFill>
              </a:defRPr>
            </a:lvl1pPr>
          </a:lstStyle>
          <a:p>
            <a:fld id="{6D1050C5-37EB-428D-88E0-63F178E33426}" type="slidenum">
              <a:rPr lang="en-US" smtClean="0"/>
              <a:t>‹#›</a:t>
            </a:fld>
            <a:endParaRPr lang="en-US"/>
          </a:p>
        </p:txBody>
      </p:sp>
    </p:spTree>
    <p:extLst>
      <p:ext uri="{BB962C8B-B14F-4D97-AF65-F5344CB8AC3E}">
        <p14:creationId xmlns:p14="http://schemas.microsoft.com/office/powerpoint/2010/main" val="3108076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7485C1-3EC9-4AD8-A03A-180AEAD40D54}"/>
              </a:ext>
            </a:extLst>
          </p:cNvPr>
          <p:cNvSpPr txBox="1"/>
          <p:nvPr/>
        </p:nvSpPr>
        <p:spPr>
          <a:xfrm>
            <a:off x="320040" y="253344"/>
            <a:ext cx="50200559" cy="3754874"/>
          </a:xfrm>
          <a:prstGeom prst="rect">
            <a:avLst/>
          </a:prstGeom>
          <a:solidFill>
            <a:schemeClr val="accent6">
              <a:lumMod val="40000"/>
              <a:lumOff val="60000"/>
            </a:schemeClr>
          </a:solidFill>
          <a:ln w="215900" cap="rnd" cmpd="dbl">
            <a:solidFill>
              <a:schemeClr val="bg1"/>
            </a:solidFill>
          </a:ln>
        </p:spPr>
        <p:txBody>
          <a:bodyPr wrap="square" rtlCol="0">
            <a:spAutoFit/>
          </a:bodyPr>
          <a:lstStyle/>
          <a:p>
            <a:pPr algn="ctr"/>
            <a:r>
              <a:rPr lang="en-US" sz="8000" b="1" dirty="0">
                <a:latin typeface="Arial" panose="020B0604020202020204" pitchFamily="34" charset="0"/>
                <a:cs typeface="Arial" panose="020B0604020202020204" pitchFamily="34" charset="0"/>
              </a:rPr>
              <a:t>Determining the Effects of Precipitation and Pollution </a:t>
            </a:r>
            <a:r>
              <a:rPr lang="en-US" sz="8000" b="1" dirty="0">
                <a:solidFill>
                  <a:srgbClr val="000000"/>
                </a:solidFill>
                <a:latin typeface="Arial" panose="020B0604020202020204" pitchFamily="34" charset="0"/>
              </a:rPr>
              <a:t>on Fish Communities and Stream Conditions</a:t>
            </a:r>
            <a:r>
              <a:rPr lang="en-US" sz="8000" b="1" dirty="0">
                <a:solidFill>
                  <a:srgbClr val="000000"/>
                </a:solidFill>
                <a:latin typeface="Arial" panose="020B0604020202020204" pitchFamily="34" charset="0"/>
                <a:cs typeface="Arial" panose="020B0604020202020204" pitchFamily="34" charset="0"/>
              </a:rPr>
              <a:t> with</a:t>
            </a:r>
            <a:r>
              <a:rPr lang="en-US" sz="8000" b="1" dirty="0">
                <a:latin typeface="Arial" panose="020B0604020202020204" pitchFamily="34" charset="0"/>
                <a:cs typeface="Arial" panose="020B0604020202020204" pitchFamily="34" charset="0"/>
              </a:rPr>
              <a:t>in the West Fork White River</a:t>
            </a:r>
          </a:p>
          <a:p>
            <a:pPr algn="ctr"/>
            <a:r>
              <a:rPr lang="en-US" sz="3200" b="1" dirty="0">
                <a:latin typeface="Arial" panose="020B0604020202020204" pitchFamily="34" charset="0"/>
                <a:cs typeface="Arial" panose="020B0604020202020204" pitchFamily="34" charset="0"/>
              </a:rPr>
              <a:t>Esther Atutey </a:t>
            </a:r>
            <a:endParaRPr lang="en-US" sz="3200" b="1" baseline="30000"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Ball State University Muncie, Indiana </a:t>
            </a:r>
          </a:p>
          <a:p>
            <a:pPr algn="ctr"/>
            <a:endParaRPr lang="en-US" sz="14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75B44C2-545A-4A67-948C-8042D3A2D454}"/>
              </a:ext>
            </a:extLst>
          </p:cNvPr>
          <p:cNvSpPr txBox="1"/>
          <p:nvPr/>
        </p:nvSpPr>
        <p:spPr>
          <a:xfrm>
            <a:off x="454506" y="4374776"/>
            <a:ext cx="16044229" cy="4139595"/>
          </a:xfrm>
          <a:prstGeom prst="rect">
            <a:avLst/>
          </a:prstGeom>
          <a:solidFill>
            <a:schemeClr val="accent6">
              <a:lumMod val="40000"/>
              <a:lumOff val="60000"/>
            </a:schemeClr>
          </a:solidFill>
          <a:ln w="152400" cmpd="dbl">
            <a:solidFill>
              <a:schemeClr val="bg1"/>
            </a:solidFill>
          </a:ln>
        </p:spPr>
        <p:txBody>
          <a:bodyPr wrap="square" lIns="91440" tIns="91440" rIns="91440" bIns="91440" rtlCol="0">
            <a:spAutoFit/>
          </a:bodyPr>
          <a:lstStyle/>
          <a:p>
            <a:pPr marL="228600">
              <a:spcBef>
                <a:spcPts val="100"/>
              </a:spcBef>
              <a:spcAft>
                <a:spcPts val="600"/>
              </a:spcAft>
            </a:pPr>
            <a:r>
              <a:rPr lang="en-US" sz="7200" b="1" dirty="0">
                <a:latin typeface="Arial" panose="020B0604020202020204" pitchFamily="34" charset="0"/>
                <a:cs typeface="Arial" panose="020B0604020202020204" pitchFamily="34" charset="0"/>
              </a:rPr>
              <a:t>Introduction</a:t>
            </a:r>
          </a:p>
          <a:p>
            <a:pPr algn="just"/>
            <a:r>
              <a:rPr lang="en-US" sz="3000" dirty="0">
                <a:solidFill>
                  <a:srgbClr val="010101"/>
                </a:solidFill>
                <a:effectLst/>
                <a:latin typeface="Arial" panose="020B0604020202020204" pitchFamily="34" charset="0"/>
                <a:ea typeface="Calibri" panose="020F0502020204030204" pitchFamily="34" charset="0"/>
              </a:rPr>
              <a:t>West Fork White River is located across central and southern Indiana </a:t>
            </a:r>
            <a:r>
              <a:rPr lang="en-US" sz="3000" b="1" dirty="0">
                <a:latin typeface="Arial" panose="020B0604020202020204" pitchFamily="34" charset="0"/>
                <a:cs typeface="Arial" panose="020B0604020202020204" pitchFamily="34" charset="0"/>
              </a:rPr>
              <a:t>Figure 1</a:t>
            </a:r>
            <a:r>
              <a:rPr lang="en-US" sz="3000" b="1" i="1" dirty="0">
                <a:latin typeface="Arial" panose="020B0604020202020204" pitchFamily="34" charset="0"/>
                <a:cs typeface="Arial" panose="020B0604020202020204" pitchFamily="34" charset="0"/>
              </a:rPr>
              <a:t>.</a:t>
            </a:r>
            <a:r>
              <a:rPr lang="en-US" sz="3000" dirty="0">
                <a:solidFill>
                  <a:srgbClr val="010101"/>
                </a:solidFill>
                <a:effectLst/>
                <a:latin typeface="Arial" panose="020B0604020202020204" pitchFamily="34" charset="0"/>
                <a:ea typeface="Calibri" panose="020F0502020204030204" pitchFamily="34" charset="0"/>
              </a:rPr>
              <a:t> It is 583 km long, and </a:t>
            </a:r>
            <a:r>
              <a:rPr lang="en-US" sz="3000" dirty="0">
                <a:solidFill>
                  <a:srgbClr val="010101"/>
                </a:solidFill>
                <a:latin typeface="Arial" panose="020B0604020202020204" pitchFamily="34" charset="0"/>
                <a:ea typeface="Calibri" panose="020F0502020204030204" pitchFamily="34" charset="0"/>
              </a:rPr>
              <a:t>major tributaries</a:t>
            </a:r>
            <a:r>
              <a:rPr lang="en-US" sz="3000" dirty="0">
                <a:solidFill>
                  <a:srgbClr val="010101"/>
                </a:solidFill>
                <a:effectLst/>
                <a:latin typeface="Arial" panose="020B0604020202020204" pitchFamily="34" charset="0"/>
                <a:ea typeface="Calibri" panose="020F0502020204030204" pitchFamily="34" charset="0"/>
              </a:rPr>
              <a:t> include Lick Creek, Fish Creek, Fall Creek, Sand Lick Creek, Limestone Creek, and other streams </a:t>
            </a:r>
            <a:r>
              <a:rPr lang="en-US" sz="3000" dirty="0">
                <a:solidFill>
                  <a:srgbClr val="222222"/>
                </a:solidFill>
                <a:effectLst/>
                <a:latin typeface="Arial" panose="020B0604020202020204" pitchFamily="34" charset="0"/>
                <a:ea typeface="Calibri" panose="020F0502020204030204" pitchFamily="34" charset="0"/>
              </a:rPr>
              <a:t>(Holloway et al., 2018).</a:t>
            </a:r>
            <a:r>
              <a:rPr lang="en-US" sz="3000" dirty="0">
                <a:solidFill>
                  <a:srgbClr val="010101"/>
                </a:solidFill>
                <a:latin typeface="Arial" panose="020B0604020202020204" pitchFamily="34" charset="0"/>
                <a:ea typeface="Calibri" panose="020F0502020204030204" pitchFamily="34" charset="0"/>
              </a:rPr>
              <a:t> </a:t>
            </a:r>
            <a:r>
              <a:rPr lang="en-US" sz="3000" dirty="0">
                <a:solidFill>
                  <a:srgbClr val="010101"/>
                </a:solidFill>
                <a:effectLst/>
                <a:latin typeface="Arial" panose="020B0604020202020204" pitchFamily="34" charset="0"/>
                <a:ea typeface="Calibri" panose="020F0502020204030204" pitchFamily="34" charset="0"/>
              </a:rPr>
              <a:t>The river provides many recreational activities, such as fishing, hiking, bird viewing, and many others. The river also provides drinking water to many people</a:t>
            </a:r>
            <a:r>
              <a:rPr lang="en-US" sz="3000" dirty="0">
                <a:solidFill>
                  <a:srgbClr val="222222"/>
                </a:solidFill>
                <a:effectLst/>
                <a:latin typeface="Arial" panose="020B0604020202020204" pitchFamily="34" charset="0"/>
                <a:ea typeface="Calibri" panose="020F0502020204030204" pitchFamily="34" charset="0"/>
              </a:rPr>
              <a:t> (</a:t>
            </a:r>
            <a:r>
              <a:rPr lang="en-US" sz="3000" dirty="0" err="1">
                <a:solidFill>
                  <a:srgbClr val="222222"/>
                </a:solidFill>
                <a:effectLst/>
                <a:latin typeface="Arial" panose="020B0604020202020204" pitchFamily="34" charset="0"/>
                <a:ea typeface="Calibri" panose="020F0502020204030204" pitchFamily="34" charset="0"/>
              </a:rPr>
              <a:t>Jacquemin</a:t>
            </a:r>
            <a:r>
              <a:rPr lang="en-US" sz="3000" dirty="0">
                <a:solidFill>
                  <a:srgbClr val="222222"/>
                </a:solidFill>
                <a:effectLst/>
                <a:latin typeface="Arial" panose="020B0604020202020204" pitchFamily="34" charset="0"/>
                <a:ea typeface="Calibri" panose="020F0502020204030204" pitchFamily="34" charset="0"/>
              </a:rPr>
              <a:t> et al., 2013) and </a:t>
            </a:r>
            <a:r>
              <a:rPr lang="en-US" sz="3000" dirty="0">
                <a:solidFill>
                  <a:srgbClr val="010101"/>
                </a:solidFill>
                <a:effectLst/>
                <a:latin typeface="Arial" panose="020B0604020202020204" pitchFamily="34" charset="0"/>
                <a:ea typeface="Calibri" panose="020F0502020204030204" pitchFamily="34" charset="0"/>
              </a:rPr>
              <a:t>habitat for many native organisms. </a:t>
            </a:r>
            <a:endParaRPr lang="en-US" sz="3000" dirty="0">
              <a:solidFill>
                <a:srgbClr val="000000"/>
              </a:solidFill>
              <a:latin typeface="Arial" panose="020B0604020202020204" pitchFamily="34" charset="0"/>
            </a:endParaRPr>
          </a:p>
        </p:txBody>
      </p:sp>
      <p:sp>
        <p:nvSpPr>
          <p:cNvPr id="6" name="TextBox 5">
            <a:extLst>
              <a:ext uri="{FF2B5EF4-FFF2-40B4-BE49-F238E27FC236}">
                <a16:creationId xmlns:a16="http://schemas.microsoft.com/office/drawing/2014/main" id="{7A7F9D36-AC28-409C-BB68-E6FDDCAE45A4}"/>
              </a:ext>
            </a:extLst>
          </p:cNvPr>
          <p:cNvSpPr txBox="1"/>
          <p:nvPr/>
        </p:nvSpPr>
        <p:spPr>
          <a:xfrm>
            <a:off x="499329" y="8821760"/>
            <a:ext cx="16003565" cy="5062924"/>
          </a:xfrm>
          <a:prstGeom prst="rect">
            <a:avLst/>
          </a:prstGeom>
          <a:solidFill>
            <a:schemeClr val="accent6">
              <a:lumMod val="40000"/>
              <a:lumOff val="60000"/>
            </a:schemeClr>
          </a:solidFill>
          <a:ln w="152400" cmpd="dbl">
            <a:solidFill>
              <a:schemeClr val="bg1"/>
            </a:solidFill>
          </a:ln>
        </p:spPr>
        <p:txBody>
          <a:bodyPr wrap="square" lIns="91440" tIns="91440" rIns="91440" bIns="91440" rtlCol="0">
            <a:spAutoFit/>
          </a:bodyPr>
          <a:lstStyle/>
          <a:p>
            <a:pPr marL="236538" lvl="1">
              <a:spcAft>
                <a:spcPts val="600"/>
              </a:spcAft>
            </a:pPr>
            <a:r>
              <a:rPr lang="en-US" sz="7200" b="1" dirty="0">
                <a:latin typeface="Arial" panose="020B0604020202020204" pitchFamily="34" charset="0"/>
                <a:cs typeface="Arial" panose="020B0604020202020204" pitchFamily="34" charset="0"/>
              </a:rPr>
              <a:t>Background</a:t>
            </a:r>
          </a:p>
          <a:p>
            <a:pPr marL="236538" lvl="1" algn="just">
              <a:spcAft>
                <a:spcPts val="600"/>
              </a:spcAft>
            </a:pPr>
            <a:r>
              <a:rPr lang="en-US" sz="3000" dirty="0">
                <a:effectLst/>
                <a:latin typeface="Arial" panose="020B0604020202020204" pitchFamily="34" charset="0"/>
                <a:ea typeface="Calibri" panose="020F0502020204030204" pitchFamily="34" charset="0"/>
                <a:cs typeface="Arial" panose="020B0604020202020204" pitchFamily="34" charset="0"/>
              </a:rPr>
              <a:t>In 1997 the White River was diagnosed as a threatened river (Fenelon, 1998) based on impacts from pesticides, fertilizers, untreated waste, and other products. Also, over 10,000 storm drains supply bacteria and nutrients into the White River without treatment. </a:t>
            </a:r>
            <a:r>
              <a:rPr lang="en-US" sz="3000" dirty="0">
                <a:latin typeface="Arial" panose="020B0604020202020204" pitchFamily="34" charset="0"/>
                <a:ea typeface="Calibri" panose="020F0502020204030204" pitchFamily="34" charset="0"/>
                <a:cs typeface="Arial" panose="020B0604020202020204" pitchFamily="34" charset="0"/>
              </a:rPr>
              <a:t>S</a:t>
            </a:r>
            <a:r>
              <a:rPr lang="en-US" sz="3000" dirty="0">
                <a:effectLst/>
                <a:latin typeface="Arial" panose="020B0604020202020204" pitchFamily="34" charset="0"/>
                <a:ea typeface="Calibri" panose="020F0502020204030204" pitchFamily="34" charset="0"/>
                <a:cs typeface="Arial" panose="020B0604020202020204" pitchFamily="34" charset="0"/>
              </a:rPr>
              <a:t>torm drains direct multiple pollutants that </a:t>
            </a:r>
            <a:r>
              <a:rPr lang="en-US" sz="3000" dirty="0">
                <a:latin typeface="Arial" panose="020B0604020202020204" pitchFamily="34" charset="0"/>
                <a:ea typeface="Calibri" panose="020F0502020204030204" pitchFamily="34" charset="0"/>
                <a:cs typeface="Arial" panose="020B0604020202020204" pitchFamily="34" charset="0"/>
              </a:rPr>
              <a:t>result in</a:t>
            </a:r>
            <a:r>
              <a:rPr lang="en-US" sz="3000" dirty="0">
                <a:effectLst/>
                <a:latin typeface="Arial" panose="020B0604020202020204" pitchFamily="34" charset="0"/>
                <a:ea typeface="Calibri" panose="020F0502020204030204" pitchFamily="34" charset="0"/>
                <a:cs typeface="Arial" panose="020B0604020202020204" pitchFamily="34" charset="0"/>
              </a:rPr>
              <a:t> a high organic matter load. In 1999 </a:t>
            </a:r>
            <a:r>
              <a:rPr lang="en-US" sz="3000" dirty="0">
                <a:latin typeface="Arial" panose="020B0604020202020204" pitchFamily="34" charset="0"/>
                <a:ea typeface="Calibri" panose="020F0502020204030204" pitchFamily="34" charset="0"/>
                <a:cs typeface="Arial" panose="020B0604020202020204" pitchFamily="34" charset="0"/>
              </a:rPr>
              <a:t>a single</a:t>
            </a:r>
            <a:r>
              <a:rPr lang="en-US" sz="3000" dirty="0">
                <a:effectLst/>
                <a:latin typeface="Arial" panose="020B0604020202020204" pitchFamily="34" charset="0"/>
                <a:ea typeface="Calibri" panose="020F0502020204030204" pitchFamily="34" charset="0"/>
                <a:cs typeface="Arial" panose="020B0604020202020204" pitchFamily="34" charset="0"/>
              </a:rPr>
              <a:t> discharge event from the Guide Corporation killed over four million fishes (Bowman, 2019</a:t>
            </a:r>
            <a:r>
              <a:rPr lang="en-US" sz="3000" dirty="0">
                <a:latin typeface="Arial" panose="020B0604020202020204" pitchFamily="34" charset="0"/>
                <a:ea typeface="Calibri" panose="020F0502020204030204" pitchFamily="34" charset="0"/>
                <a:cs typeface="Arial" panose="020B0604020202020204" pitchFamily="34" charset="0"/>
              </a:rPr>
              <a:t>)</a:t>
            </a:r>
            <a:r>
              <a:rPr lang="en-US" sz="3000" dirty="0">
                <a:effectLst/>
                <a:latin typeface="Arial" panose="020B0604020202020204" pitchFamily="34" charset="0"/>
                <a:ea typeface="Calibri" panose="020F0502020204030204" pitchFamily="34" charset="0"/>
                <a:cs typeface="Arial" panose="020B0604020202020204" pitchFamily="34" charset="0"/>
              </a:rPr>
              <a:t>. Since that incident serious pollution problems persist. My study </a:t>
            </a:r>
            <a:r>
              <a:rPr lang="en-US" sz="3000" dirty="0">
                <a:latin typeface="Arial" panose="020B0604020202020204" pitchFamily="34" charset="0"/>
                <a:ea typeface="Calibri" panose="020F0502020204030204" pitchFamily="34" charset="0"/>
                <a:cs typeface="Arial" panose="020B0604020202020204" pitchFamily="34" charset="0"/>
              </a:rPr>
              <a:t>will examine</a:t>
            </a:r>
            <a:r>
              <a:rPr lang="en-US" sz="3000" dirty="0">
                <a:effectLst/>
                <a:latin typeface="Arial" panose="020B0604020202020204" pitchFamily="34" charset="0"/>
                <a:ea typeface="Calibri" panose="020F0502020204030204" pitchFamily="34" charset="0"/>
                <a:cs typeface="Arial" panose="020B0604020202020204" pitchFamily="34" charset="0"/>
              </a:rPr>
              <a:t> the effect of precipitation and pollution on fish communities. The goal is to provide recommendations to protect fish communities of </a:t>
            </a:r>
            <a:r>
              <a:rPr lang="en-US" sz="3000" b="0" dirty="0">
                <a:solidFill>
                  <a:srgbClr val="0E101A"/>
                </a:solidFill>
                <a:effectLst/>
                <a:latin typeface="Arial" panose="020B0604020202020204" pitchFamily="34" charset="0"/>
                <a:ea typeface="Calibri" panose="020F0502020204030204" pitchFamily="34" charset="0"/>
                <a:cs typeface="Arial" panose="020B0604020202020204" pitchFamily="34" charset="0"/>
              </a:rPr>
              <a:t>the West Fork White River.</a:t>
            </a:r>
            <a:endParaRPr lang="en-US" sz="3000" b="1" dirty="0">
              <a:latin typeface="Arial" panose="020B0604020202020204" pitchFamily="34" charset="0"/>
              <a:cs typeface="Arial" panose="020B0604020202020204" pitchFamily="34" charset="0"/>
            </a:endParaRPr>
          </a:p>
        </p:txBody>
      </p:sp>
      <p:pic>
        <p:nvPicPr>
          <p:cNvPr id="7" name="Picture 6" descr="Logo, company name&#10;&#10;Description automatically generated">
            <a:extLst>
              <a:ext uri="{FF2B5EF4-FFF2-40B4-BE49-F238E27FC236}">
                <a16:creationId xmlns:a16="http://schemas.microsoft.com/office/drawing/2014/main" id="{A011534B-9C88-48C5-B21E-775B68124CC8}"/>
              </a:ext>
            </a:extLst>
          </p:cNvPr>
          <p:cNvPicPr>
            <a:picLocks noChangeAspect="1"/>
          </p:cNvPicPr>
          <p:nvPr/>
        </p:nvPicPr>
        <p:blipFill>
          <a:blip r:embed="rId2"/>
          <a:stretch>
            <a:fillRect/>
          </a:stretch>
        </p:blipFill>
        <p:spPr>
          <a:xfrm>
            <a:off x="42565320" y="29860871"/>
            <a:ext cx="7527481" cy="2286000"/>
          </a:xfrm>
          <a:prstGeom prst="rect">
            <a:avLst/>
          </a:prstGeom>
        </p:spPr>
      </p:pic>
      <p:sp>
        <p:nvSpPr>
          <p:cNvPr id="8" name="TextBox 7">
            <a:extLst>
              <a:ext uri="{FF2B5EF4-FFF2-40B4-BE49-F238E27FC236}">
                <a16:creationId xmlns:a16="http://schemas.microsoft.com/office/drawing/2014/main" id="{71D15D95-4CB7-4DBF-8857-1099BBDD95B7}"/>
              </a:ext>
            </a:extLst>
          </p:cNvPr>
          <p:cNvSpPr txBox="1"/>
          <p:nvPr/>
        </p:nvSpPr>
        <p:spPr>
          <a:xfrm>
            <a:off x="17242729" y="4008219"/>
            <a:ext cx="33277870" cy="4820807"/>
          </a:xfrm>
          <a:prstGeom prst="rect">
            <a:avLst/>
          </a:prstGeom>
          <a:noFill/>
          <a:ln w="152400" cmpd="dbl">
            <a:solidFill>
              <a:schemeClr val="bg1"/>
            </a:solidFill>
          </a:ln>
        </p:spPr>
        <p:txBody>
          <a:bodyPr wrap="square" rtlCol="0">
            <a:spAutoFit/>
          </a:bodyPr>
          <a:lstStyle/>
          <a:p>
            <a:pPr algn="ctr">
              <a:spcAft>
                <a:spcPts val="600"/>
              </a:spcAft>
            </a:pPr>
            <a:r>
              <a:rPr lang="en-US" sz="7200" b="1" dirty="0">
                <a:solidFill>
                  <a:srgbClr val="476C72"/>
                </a:solidFill>
                <a:latin typeface="Arial" panose="020B0604020202020204" pitchFamily="34" charset="0"/>
                <a:cs typeface="Arial" panose="020B0604020202020204" pitchFamily="34" charset="0"/>
              </a:rPr>
              <a:t>Abstract</a:t>
            </a:r>
          </a:p>
          <a:p>
            <a:pPr marL="0" marR="0" algn="just">
              <a:lnSpc>
                <a:spcPct val="107000"/>
              </a:lnSpc>
              <a:spcBef>
                <a:spcPts val="0"/>
              </a:spcBef>
              <a:spcAft>
                <a:spcPts val="800"/>
              </a:spcAft>
            </a:pPr>
            <a:r>
              <a:rPr lang="en-US" sz="3000" dirty="0">
                <a:effectLst/>
                <a:latin typeface="Arial" panose="020B0604020202020204" pitchFamily="34" charset="0"/>
                <a:ea typeface="Calibri" panose="020F0502020204030204" pitchFamily="34" charset="0"/>
                <a:cs typeface="Arial" panose="020B0604020202020204" pitchFamily="34" charset="0"/>
              </a:rPr>
              <a:t>Various human activities such as the use of pesticides and fertilizer products on farmlands, construction, and even waste disposal along the White River have contributed to the significant increase in the river's pollutants. Precipitation has washed these products into streams and water bodies which invariably pollute and affect various aquatic lives such as fish.  However, this study aims to determine the effect of precipitation and pollution on fish communities and stream conditions within the West Fork White River.  Using a mixed-methods research approach (quantitative data and qualitative data analysis), this study intends to evaluate the health of fish communities, water quality and report the results. The analysis will be conducted using data collected and recorded from the West Fork White River. The summary of the data will be based on water chemistry samples and fish communities. The fish community sample results will be assessed using the Index of Biotic Integrity (IBI), which would determine the fish community's overall health.</a:t>
            </a:r>
          </a:p>
          <a:p>
            <a:pPr algn="ctr"/>
            <a:endParaRPr lang="en-US" sz="3100" dirty="0">
              <a:latin typeface="Comic Sans MS" panose="030F0702030302020204" pitchFamily="66" charset="0"/>
            </a:endParaRPr>
          </a:p>
        </p:txBody>
      </p:sp>
      <p:sp>
        <p:nvSpPr>
          <p:cNvPr id="9" name="TextBox 8">
            <a:extLst>
              <a:ext uri="{FF2B5EF4-FFF2-40B4-BE49-F238E27FC236}">
                <a16:creationId xmlns:a16="http://schemas.microsoft.com/office/drawing/2014/main" id="{1C833AC4-77E8-4563-8197-5FD96DD73A60}"/>
              </a:ext>
            </a:extLst>
          </p:cNvPr>
          <p:cNvSpPr txBox="1"/>
          <p:nvPr/>
        </p:nvSpPr>
        <p:spPr>
          <a:xfrm>
            <a:off x="499329" y="15717974"/>
            <a:ext cx="15958742" cy="4307782"/>
          </a:xfrm>
          <a:prstGeom prst="rect">
            <a:avLst/>
          </a:prstGeom>
          <a:solidFill>
            <a:schemeClr val="accent6">
              <a:lumMod val="40000"/>
              <a:lumOff val="60000"/>
            </a:schemeClr>
          </a:solidFill>
          <a:ln w="152400" cmpd="dbl">
            <a:solidFill>
              <a:schemeClr val="bg1"/>
            </a:solidFill>
          </a:ln>
        </p:spPr>
        <p:txBody>
          <a:bodyPr wrap="square" rtlCol="0">
            <a:spAutoFit/>
          </a:bodyPr>
          <a:lstStyle/>
          <a:p>
            <a:pPr marL="176213" lvl="1">
              <a:spcAft>
                <a:spcPts val="600"/>
              </a:spcAft>
            </a:pPr>
            <a:r>
              <a:rPr lang="en-US" sz="7200" b="1" dirty="0">
                <a:latin typeface="Arial" panose="020B0604020202020204" pitchFamily="34" charset="0"/>
                <a:cs typeface="Arial" panose="020B0604020202020204" pitchFamily="34" charset="0"/>
              </a:rPr>
              <a:t>Objectives and Implications</a:t>
            </a:r>
          </a:p>
          <a:p>
            <a:pPr marL="0" marR="0" algn="just">
              <a:lnSpc>
                <a:spcPct val="107000"/>
              </a:lnSpc>
              <a:spcBef>
                <a:spcPts val="0"/>
              </a:spcBef>
              <a:spcAft>
                <a:spcPts val="800"/>
              </a:spcAft>
            </a:pPr>
            <a:r>
              <a:rPr lang="en-US" sz="3000" dirty="0">
                <a:effectLst/>
                <a:latin typeface="Arial" panose="020B0604020202020204" pitchFamily="34" charset="0"/>
                <a:ea typeface="Calibri" panose="020F0502020204030204" pitchFamily="34" charset="0"/>
                <a:cs typeface="Arial" panose="020B0604020202020204" pitchFamily="34" charset="0"/>
              </a:rPr>
              <a:t>Using a mixed-methods research approach of quantitative and qualitative analyses I plan to :</a:t>
            </a:r>
          </a:p>
          <a:p>
            <a:pPr marL="342900" marR="0" lvl="0" indent="-342900" algn="just">
              <a:lnSpc>
                <a:spcPct val="107000"/>
              </a:lnSpc>
              <a:spcBef>
                <a:spcPts val="0"/>
              </a:spcBef>
              <a:spcAft>
                <a:spcPts val="0"/>
              </a:spcAft>
              <a:buFont typeface="+mj-lt"/>
              <a:buAutoNum type="arabicPeriod"/>
            </a:pPr>
            <a:r>
              <a:rPr lang="en-US" sz="3000" dirty="0">
                <a:effectLst/>
                <a:latin typeface="Arial" panose="020B0604020202020204" pitchFamily="34" charset="0"/>
                <a:ea typeface="Calibri" panose="020F0502020204030204" pitchFamily="34" charset="0"/>
                <a:cs typeface="Arial" panose="020B0604020202020204" pitchFamily="34" charset="0"/>
              </a:rPr>
              <a:t>Conduct research and locate case studies that identify the impact of pollution and precipitation </a:t>
            </a:r>
            <a:r>
              <a:rPr lang="en-US" sz="3000" dirty="0">
                <a:latin typeface="Arial" panose="020B0604020202020204" pitchFamily="34" charset="0"/>
                <a:ea typeface="Calibri" panose="020F0502020204030204" pitchFamily="34" charset="0"/>
                <a:cs typeface="Arial" panose="020B0604020202020204" pitchFamily="34" charset="0"/>
              </a:rPr>
              <a:t>in</a:t>
            </a:r>
            <a:r>
              <a:rPr lang="en-US" sz="3000" dirty="0">
                <a:effectLst/>
                <a:latin typeface="Arial" panose="020B0604020202020204" pitchFamily="34" charset="0"/>
                <a:ea typeface="Calibri" panose="020F0502020204030204" pitchFamily="34" charset="0"/>
                <a:cs typeface="Arial" panose="020B0604020202020204" pitchFamily="34" charset="0"/>
              </a:rPr>
              <a:t> the West Fork White River since 1970 </a:t>
            </a:r>
            <a:r>
              <a:rPr lang="en-US" sz="3000" b="1" dirty="0">
                <a:latin typeface="Arial" panose="020B0604020202020204" pitchFamily="34" charset="0"/>
                <a:cs typeface="Arial" panose="020B0604020202020204" pitchFamily="34" charset="0"/>
              </a:rPr>
              <a:t>Figure 2 (bottom).</a:t>
            </a:r>
            <a:endParaRPr lang="en-US" sz="3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3000" dirty="0">
                <a:effectLst/>
                <a:latin typeface="Arial" panose="020B0604020202020204" pitchFamily="34" charset="0"/>
                <a:ea typeface="Calibri" panose="020F0502020204030204" pitchFamily="34" charset="0"/>
                <a:cs typeface="Arial" panose="020B0604020202020204" pitchFamily="34" charset="0"/>
              </a:rPr>
              <a:t>Identify the current health of fish communities.</a:t>
            </a:r>
          </a:p>
          <a:p>
            <a:pPr marL="342900" marR="0" lvl="0" indent="-342900" algn="just">
              <a:lnSpc>
                <a:spcPct val="107000"/>
              </a:lnSpc>
              <a:spcBef>
                <a:spcPts val="0"/>
              </a:spcBef>
              <a:spcAft>
                <a:spcPts val="0"/>
              </a:spcAft>
              <a:buFont typeface="+mj-lt"/>
              <a:buAutoNum type="arabicPeriod"/>
            </a:pPr>
            <a:r>
              <a:rPr lang="en-US" sz="3000" dirty="0">
                <a:effectLst/>
                <a:latin typeface="Arial" panose="020B0604020202020204" pitchFamily="34" charset="0"/>
                <a:ea typeface="Calibri" panose="020F0502020204030204" pitchFamily="34" charset="0"/>
                <a:cs typeface="Arial" panose="020B0604020202020204" pitchFamily="34" charset="0"/>
              </a:rPr>
              <a:t>Identify the current water quality currently.</a:t>
            </a:r>
          </a:p>
          <a:p>
            <a:pPr marL="342900" marR="0" lvl="0" indent="-342900" algn="just">
              <a:lnSpc>
                <a:spcPct val="107000"/>
              </a:lnSpc>
              <a:spcBef>
                <a:spcPts val="0"/>
              </a:spcBef>
              <a:spcAft>
                <a:spcPts val="0"/>
              </a:spcAft>
              <a:buFont typeface="+mj-lt"/>
              <a:buAutoNum type="arabicPeriod"/>
            </a:pPr>
            <a:r>
              <a:rPr lang="en-US" sz="3000" dirty="0">
                <a:effectLst/>
                <a:latin typeface="Arial" panose="020B0604020202020204" pitchFamily="34" charset="0"/>
                <a:ea typeface="Calibri" panose="020F0502020204030204" pitchFamily="34" charset="0"/>
                <a:cs typeface="Arial" panose="020B0604020202020204" pitchFamily="34" charset="0"/>
              </a:rPr>
              <a:t>Compare </a:t>
            </a:r>
            <a:r>
              <a:rPr lang="en-US" sz="3000" dirty="0">
                <a:solidFill>
                  <a:srgbClr val="000000"/>
                </a:solidFill>
                <a:latin typeface="Arial" panose="020B0604020202020204" pitchFamily="34" charset="0"/>
                <a:ea typeface="Calibri" panose="020F0502020204030204" pitchFamily="34" charset="0"/>
                <a:cs typeface="Arial" panose="020B0604020202020204" pitchFamily="34" charset="0"/>
              </a:rPr>
              <a:t>c</a:t>
            </a:r>
            <a:r>
              <a:rPr lang="en-US" sz="3000" b="0" i="0" dirty="0">
                <a:solidFill>
                  <a:srgbClr val="000000"/>
                </a:solidFill>
                <a:effectLst/>
                <a:latin typeface="Arial" panose="020B0604020202020204" pitchFamily="34" charset="0"/>
                <a:cs typeface="Arial" panose="020B0604020202020204" pitchFamily="34" charset="0"/>
              </a:rPr>
              <a:t>urrent and past </a:t>
            </a:r>
            <a:r>
              <a:rPr lang="en-US" sz="3000" dirty="0">
                <a:solidFill>
                  <a:srgbClr val="000000"/>
                </a:solidFill>
                <a:latin typeface="Arial" panose="020B0604020202020204" pitchFamily="34" charset="0"/>
                <a:cs typeface="Arial" panose="020B0604020202020204" pitchFamily="34" charset="0"/>
              </a:rPr>
              <a:t>data </a:t>
            </a:r>
            <a:r>
              <a:rPr lang="en-US" sz="3000" dirty="0">
                <a:effectLst/>
                <a:latin typeface="Arial" panose="020B0604020202020204" pitchFamily="34" charset="0"/>
                <a:ea typeface="Calibri" panose="020F0502020204030204" pitchFamily="34" charset="0"/>
                <a:cs typeface="Arial" panose="020B0604020202020204" pitchFamily="34" charset="0"/>
              </a:rPr>
              <a:t>to determine how the West Fork White River has changed.</a:t>
            </a:r>
          </a:p>
        </p:txBody>
      </p:sp>
      <p:sp>
        <p:nvSpPr>
          <p:cNvPr id="10" name="TextBox 9">
            <a:extLst>
              <a:ext uri="{FF2B5EF4-FFF2-40B4-BE49-F238E27FC236}">
                <a16:creationId xmlns:a16="http://schemas.microsoft.com/office/drawing/2014/main" id="{29E6249F-FE97-482D-8838-C0B8936E4403}"/>
              </a:ext>
            </a:extLst>
          </p:cNvPr>
          <p:cNvSpPr txBox="1"/>
          <p:nvPr/>
        </p:nvSpPr>
        <p:spPr>
          <a:xfrm>
            <a:off x="684120" y="22029374"/>
            <a:ext cx="15913920" cy="10291215"/>
          </a:xfrm>
          <a:prstGeom prst="rect">
            <a:avLst/>
          </a:prstGeom>
          <a:solidFill>
            <a:schemeClr val="accent6">
              <a:lumMod val="40000"/>
              <a:lumOff val="60000"/>
            </a:schemeClr>
          </a:solidFill>
          <a:ln w="152400" cmpd="dbl">
            <a:solidFill>
              <a:schemeClr val="bg1"/>
            </a:solidFill>
          </a:ln>
        </p:spPr>
        <p:txBody>
          <a:bodyPr wrap="square" tIns="91440" bIns="91440" rtlCol="0">
            <a:spAutoFit/>
          </a:bodyPr>
          <a:lstStyle/>
          <a:p>
            <a:pPr marL="117475" lvl="1" indent="58738">
              <a:spcAft>
                <a:spcPts val="600"/>
              </a:spcAft>
            </a:pPr>
            <a:r>
              <a:rPr lang="en-US" sz="7200" b="1" dirty="0">
                <a:latin typeface="Arial" panose="020B0604020202020204" pitchFamily="34" charset="0"/>
                <a:cs typeface="Arial" panose="020B0604020202020204" pitchFamily="34" charset="0"/>
              </a:rPr>
              <a:t>Methods</a:t>
            </a:r>
            <a:endParaRPr lang="en-US" sz="72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3000" b="1" dirty="0">
                <a:solidFill>
                  <a:srgbClr val="0E101A"/>
                </a:solidFill>
                <a:effectLst/>
                <a:latin typeface="Arial" panose="020B0604020202020204" pitchFamily="34" charset="0"/>
                <a:ea typeface="Times New Roman" panose="02020603050405020304" pitchFamily="18" charset="0"/>
                <a:cs typeface="Arial" panose="020B0604020202020204" pitchFamily="34" charset="0"/>
              </a:rPr>
              <a:t>Collection of data</a:t>
            </a:r>
            <a:r>
              <a:rPr lang="en-US" sz="3000" b="1" dirty="0">
                <a:solidFill>
                  <a:srgbClr val="0E101A"/>
                </a:solidFill>
                <a:latin typeface="Arial" panose="020B0604020202020204" pitchFamily="34" charset="0"/>
                <a:ea typeface="Times New Roman" panose="02020603050405020304" pitchFamily="18" charset="0"/>
                <a:cs typeface="Arial" panose="020B0604020202020204" pitchFamily="34" charset="0"/>
              </a:rPr>
              <a:t>: </a:t>
            </a:r>
            <a:r>
              <a:rPr lang="en-US" sz="3000" dirty="0">
                <a:solidFill>
                  <a:srgbClr val="0E101A"/>
                </a:solidFill>
                <a:latin typeface="Arial" panose="020B0604020202020204" pitchFamily="34" charset="0"/>
                <a:ea typeface="Times New Roman" panose="02020603050405020304" pitchFamily="18" charset="0"/>
                <a:cs typeface="Arial" panose="020B0604020202020204" pitchFamily="34" charset="0"/>
              </a:rPr>
              <a:t>Fish d</a:t>
            </a:r>
            <a:r>
              <a:rPr lang="en-US" sz="3000" dirty="0">
                <a:solidFill>
                  <a:srgbClr val="0E101A"/>
                </a:solidFill>
                <a:effectLst/>
                <a:latin typeface="Arial" panose="020B0604020202020204" pitchFamily="34" charset="0"/>
                <a:ea typeface="Times New Roman" panose="02020603050405020304" pitchFamily="18" charset="0"/>
                <a:cs typeface="Arial" panose="020B0604020202020204" pitchFamily="34" charset="0"/>
              </a:rPr>
              <a:t>ata will be collected in spring-summer on sites in the West Fork White River by the Muncie Sanitary District. The Muncie Sanitary District Bureau of Water Quality is responsible for </a:t>
            </a:r>
            <a:r>
              <a:rPr lang="en-US" sz="3000" dirty="0">
                <a:solidFill>
                  <a:srgbClr val="0E101A"/>
                </a:solidFill>
                <a:latin typeface="Arial" panose="020B0604020202020204" pitchFamily="34" charset="0"/>
                <a:ea typeface="Times New Roman" panose="02020603050405020304" pitchFamily="18" charset="0"/>
                <a:cs typeface="Arial" panose="020B0604020202020204" pitchFamily="34" charset="0"/>
              </a:rPr>
              <a:t>monitoring</a:t>
            </a:r>
            <a:r>
              <a:rPr lang="en-US" sz="3000" dirty="0">
                <a:solidFill>
                  <a:srgbClr val="0E101A"/>
                </a:solidFill>
                <a:effectLst/>
                <a:latin typeface="Arial" panose="020B0604020202020204" pitchFamily="34" charset="0"/>
                <a:ea typeface="Times New Roman" panose="02020603050405020304" pitchFamily="18" charset="0"/>
                <a:cs typeface="Arial" panose="020B0604020202020204" pitchFamily="34" charset="0"/>
              </a:rPr>
              <a:t> fish </a:t>
            </a:r>
            <a:r>
              <a:rPr lang="en-US" sz="3000" dirty="0">
                <a:solidFill>
                  <a:srgbClr val="0E101A"/>
                </a:solidFill>
                <a:latin typeface="Arial" panose="020B0604020202020204" pitchFamily="34" charset="0"/>
                <a:ea typeface="Times New Roman" panose="02020603050405020304" pitchFamily="18" charset="0"/>
                <a:cs typeface="Arial" panose="020B0604020202020204" pitchFamily="34" charset="0"/>
              </a:rPr>
              <a:t>and macroinvertebrate </a:t>
            </a:r>
            <a:r>
              <a:rPr lang="en-US" sz="3000" dirty="0">
                <a:solidFill>
                  <a:srgbClr val="0E101A"/>
                </a:solidFill>
                <a:effectLst/>
                <a:latin typeface="Arial" panose="020B0604020202020204" pitchFamily="34" charset="0"/>
                <a:ea typeface="Times New Roman" panose="02020603050405020304" pitchFamily="18" charset="0"/>
                <a:cs typeface="Arial" panose="020B0604020202020204" pitchFamily="34" charset="0"/>
              </a:rPr>
              <a:t>communities and water quality </a:t>
            </a:r>
            <a:r>
              <a:rPr lang="en-US" sz="3000" dirty="0">
                <a:solidFill>
                  <a:srgbClr val="0E101A"/>
                </a:solidFill>
                <a:latin typeface="Arial" panose="020B0604020202020204" pitchFamily="34" charset="0"/>
                <a:ea typeface="Times New Roman" panose="02020603050405020304" pitchFamily="18" charset="0"/>
                <a:cs typeface="Arial" panose="020B0604020202020204" pitchFamily="34" charset="0"/>
              </a:rPr>
              <a:t>for sites in Delaware County</a:t>
            </a:r>
            <a:r>
              <a:rPr lang="en-US" sz="3000" dirty="0">
                <a:solidFill>
                  <a:srgbClr val="0E101A"/>
                </a:solidFill>
                <a:effectLst/>
                <a:latin typeface="Arial" panose="020B0604020202020204" pitchFamily="34" charset="0"/>
                <a:ea typeface="Times New Roman" panose="02020603050405020304" pitchFamily="18" charset="0"/>
                <a:cs typeface="Arial" panose="020B0604020202020204" pitchFamily="34" charset="0"/>
              </a:rPr>
              <a:t>. </a:t>
            </a:r>
            <a:endParaRPr lang="en-US" sz="3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3000" b="1" dirty="0">
                <a:solidFill>
                  <a:srgbClr val="0E101A"/>
                </a:solidFill>
                <a:effectLst/>
                <a:latin typeface="Arial" panose="020B0604020202020204" pitchFamily="34" charset="0"/>
                <a:ea typeface="Times New Roman" panose="02020603050405020304" pitchFamily="18" charset="0"/>
                <a:cs typeface="Arial" panose="020B0604020202020204" pitchFamily="34" charset="0"/>
              </a:rPr>
              <a:t> </a:t>
            </a:r>
            <a:r>
              <a:rPr lang="en-US" sz="3000" dirty="0">
                <a:solidFill>
                  <a:srgbClr val="0E101A"/>
                </a:solidFill>
                <a:effectLst/>
                <a:latin typeface="Arial" panose="020B0604020202020204" pitchFamily="34" charset="0"/>
                <a:ea typeface="Times New Roman" panose="02020603050405020304" pitchFamily="18" charset="0"/>
                <a:cs typeface="Arial" panose="020B0604020202020204" pitchFamily="34" charset="0"/>
              </a:rPr>
              <a:t> </a:t>
            </a:r>
            <a:endParaRPr lang="en-US" sz="3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3000" b="1" dirty="0">
                <a:solidFill>
                  <a:srgbClr val="0E101A"/>
                </a:solidFill>
                <a:latin typeface="Arial" panose="020B0604020202020204" pitchFamily="34" charset="0"/>
                <a:ea typeface="Times New Roman" panose="02020603050405020304" pitchFamily="18" charset="0"/>
                <a:cs typeface="Arial" panose="020B0604020202020204" pitchFamily="34" charset="0"/>
              </a:rPr>
              <a:t>Analyses</a:t>
            </a:r>
            <a:r>
              <a:rPr lang="en-US" sz="3000" b="1" dirty="0">
                <a:solidFill>
                  <a:srgbClr val="0E101A"/>
                </a:solidFill>
                <a:effectLst/>
                <a:latin typeface="Arial" panose="020B0604020202020204" pitchFamily="34" charset="0"/>
                <a:ea typeface="Times New Roman" panose="02020603050405020304" pitchFamily="18" charset="0"/>
                <a:cs typeface="Arial" panose="020B0604020202020204" pitchFamily="34" charset="0"/>
              </a:rPr>
              <a:t>:</a:t>
            </a:r>
            <a:r>
              <a:rPr lang="en-US" sz="3000" b="1" dirty="0">
                <a:latin typeface="Arial" panose="020B0604020202020204" pitchFamily="34" charset="0"/>
                <a:ea typeface="Times New Roman" panose="02020603050405020304" pitchFamily="18" charset="0"/>
                <a:cs typeface="Arial" panose="020B0604020202020204" pitchFamily="34" charset="0"/>
              </a:rPr>
              <a:t> </a:t>
            </a:r>
            <a:r>
              <a:rPr lang="en-US" sz="3000" dirty="0">
                <a:latin typeface="Arial" panose="020B0604020202020204" pitchFamily="34" charset="0"/>
                <a:ea typeface="Times New Roman" panose="02020603050405020304" pitchFamily="18" charset="0"/>
                <a:cs typeface="Arial" panose="020B0604020202020204" pitchFamily="34" charset="0"/>
              </a:rPr>
              <a:t>I w</a:t>
            </a:r>
            <a:r>
              <a:rPr lang="en-US" sz="3000" dirty="0">
                <a:solidFill>
                  <a:srgbClr val="0E101A"/>
                </a:solidFill>
                <a:effectLst/>
                <a:latin typeface="Arial" panose="020B0604020202020204" pitchFamily="34" charset="0"/>
                <a:ea typeface="Times New Roman" panose="02020603050405020304" pitchFamily="18" charset="0"/>
                <a:cs typeface="Arial" panose="020B0604020202020204" pitchFamily="34" charset="0"/>
              </a:rPr>
              <a:t>ill summarize water quality and fish collections for 2021. </a:t>
            </a:r>
            <a:r>
              <a:rPr lang="en-US" sz="3000" dirty="0">
                <a:solidFill>
                  <a:srgbClr val="0E101A"/>
                </a:solidFill>
                <a:latin typeface="Arial" panose="020B0604020202020204" pitchFamily="34" charset="0"/>
                <a:ea typeface="Times New Roman" panose="02020603050405020304" pitchFamily="18" charset="0"/>
                <a:cs typeface="Arial" panose="020B0604020202020204" pitchFamily="34" charset="0"/>
              </a:rPr>
              <a:t>W</a:t>
            </a:r>
            <a:r>
              <a:rPr lang="en-US" sz="3000" dirty="0">
                <a:solidFill>
                  <a:srgbClr val="0E101A"/>
                </a:solidFill>
                <a:effectLst/>
                <a:latin typeface="Arial" panose="020B0604020202020204" pitchFamily="34" charset="0"/>
                <a:ea typeface="Times New Roman" panose="02020603050405020304" pitchFamily="18" charset="0"/>
                <a:cs typeface="Arial" panose="020B0604020202020204" pitchFamily="34" charset="0"/>
              </a:rPr>
              <a:t>ater quality analysis</a:t>
            </a:r>
            <a:r>
              <a:rPr lang="en-US" sz="3200" b="1" i="1"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Figure 2 (top) </a:t>
            </a:r>
            <a:r>
              <a:rPr lang="en-US" sz="3000" dirty="0">
                <a:solidFill>
                  <a:srgbClr val="0E101A"/>
                </a:solidFill>
                <a:effectLst/>
                <a:latin typeface="Arial" panose="020B0604020202020204" pitchFamily="34" charset="0"/>
                <a:ea typeface="Times New Roman" panose="02020603050405020304" pitchFamily="18" charset="0"/>
                <a:cs typeface="Arial" panose="020B0604020202020204" pitchFamily="34" charset="0"/>
              </a:rPr>
              <a:t>are conductivity, water temperature, dissolved oxygen, and nutrient </a:t>
            </a:r>
            <a:r>
              <a:rPr lang="en-US" sz="3000" dirty="0">
                <a:solidFill>
                  <a:srgbClr val="0E101A"/>
                </a:solidFill>
                <a:latin typeface="Arial" panose="020B0604020202020204" pitchFamily="34" charset="0"/>
                <a:ea typeface="Times New Roman" panose="02020603050405020304" pitchFamily="18" charset="0"/>
                <a:cs typeface="Arial" panose="020B0604020202020204" pitchFamily="34" charset="0"/>
              </a:rPr>
              <a:t>concentrations</a:t>
            </a:r>
            <a:r>
              <a:rPr lang="en-US" sz="3000" dirty="0">
                <a:solidFill>
                  <a:srgbClr val="0E101A"/>
                </a:solidFill>
                <a:effectLst/>
                <a:latin typeface="Arial" panose="020B0604020202020204" pitchFamily="34" charset="0"/>
                <a:ea typeface="Times New Roman" panose="02020603050405020304" pitchFamily="18" charset="0"/>
                <a:cs typeface="Arial" panose="020B0604020202020204" pitchFamily="34" charset="0"/>
              </a:rPr>
              <a:t>. </a:t>
            </a:r>
            <a:r>
              <a:rPr lang="en-US" sz="3000" dirty="0">
                <a:solidFill>
                  <a:srgbClr val="0E101A"/>
                </a:solidFill>
                <a:latin typeface="Arial" panose="020B0604020202020204" pitchFamily="34" charset="0"/>
                <a:ea typeface="Times New Roman" panose="02020603050405020304" pitchFamily="18" charset="0"/>
                <a:cs typeface="Arial" panose="020B0604020202020204" pitchFamily="34" charset="0"/>
              </a:rPr>
              <a:t>Fi</a:t>
            </a:r>
            <a:r>
              <a:rPr lang="en-US" sz="3000" dirty="0">
                <a:solidFill>
                  <a:srgbClr val="0E101A"/>
                </a:solidFill>
                <a:effectLst/>
                <a:latin typeface="Arial" panose="020B0604020202020204" pitchFamily="34" charset="0"/>
                <a:ea typeface="Times New Roman" panose="02020603050405020304" pitchFamily="18" charset="0"/>
                <a:cs typeface="Arial" panose="020B0604020202020204" pitchFamily="34" charset="0"/>
              </a:rPr>
              <a:t>sh analyses will use species abundances, feeding guilds, tolerance traits, body length and weight, </a:t>
            </a:r>
            <a:r>
              <a:rPr lang="en-US" sz="3000" dirty="0">
                <a:solidFill>
                  <a:srgbClr val="0E101A"/>
                </a:solidFill>
                <a:latin typeface="Arial" panose="020B0604020202020204" pitchFamily="34" charset="0"/>
                <a:ea typeface="Times New Roman" panose="02020603050405020304" pitchFamily="18" charset="0"/>
                <a:cs typeface="Arial" panose="020B0604020202020204" pitchFamily="34" charset="0"/>
              </a:rPr>
              <a:t>reproductive traits</a:t>
            </a:r>
            <a:r>
              <a:rPr lang="en-US" sz="3000" dirty="0">
                <a:solidFill>
                  <a:srgbClr val="0E101A"/>
                </a:solidFill>
                <a:effectLst/>
                <a:latin typeface="Arial" panose="020B0604020202020204" pitchFamily="34" charset="0"/>
                <a:ea typeface="Times New Roman" panose="02020603050405020304" pitchFamily="18" charset="0"/>
                <a:cs typeface="Arial" panose="020B0604020202020204" pitchFamily="34" charset="0"/>
              </a:rPr>
              <a:t>, and watershed area. The fish collections will be evaluated using the Index of Biotic Integrity (IBI) a </a:t>
            </a:r>
            <a:r>
              <a:rPr lang="en-US" sz="3000" dirty="0" err="1">
                <a:solidFill>
                  <a:srgbClr val="0E101A"/>
                </a:solidFill>
                <a:effectLst/>
                <a:latin typeface="Arial" panose="020B0604020202020204" pitchFamily="34" charset="0"/>
                <a:ea typeface="Times New Roman" panose="02020603050405020304" pitchFamily="18" charset="0"/>
                <a:cs typeface="Arial" panose="020B0604020202020204" pitchFamily="34" charset="0"/>
              </a:rPr>
              <a:t>multimetric</a:t>
            </a:r>
            <a:r>
              <a:rPr lang="en-US" sz="3000" dirty="0">
                <a:solidFill>
                  <a:srgbClr val="0E101A"/>
                </a:solidFill>
                <a:effectLst/>
                <a:latin typeface="Arial" panose="020B0604020202020204" pitchFamily="34" charset="0"/>
                <a:ea typeface="Times New Roman" panose="02020603050405020304" pitchFamily="18" charset="0"/>
                <a:cs typeface="Arial" panose="020B0604020202020204" pitchFamily="34" charset="0"/>
              </a:rPr>
              <a:t> index used by many management agencies.    </a:t>
            </a:r>
            <a:endParaRPr lang="en-US" sz="3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3000" b="1" dirty="0">
                <a:solidFill>
                  <a:srgbClr val="0E101A"/>
                </a:solidFill>
                <a:effectLst/>
                <a:latin typeface="Arial" panose="020B0604020202020204" pitchFamily="34" charset="0"/>
                <a:ea typeface="Times New Roman" panose="02020603050405020304" pitchFamily="18" charset="0"/>
                <a:cs typeface="Arial" panose="020B0604020202020204" pitchFamily="34" charset="0"/>
              </a:rPr>
              <a:t> </a:t>
            </a:r>
            <a:endParaRPr lang="en-US" sz="3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3000" b="1" dirty="0">
                <a:solidFill>
                  <a:srgbClr val="0E101A"/>
                </a:solidFill>
                <a:effectLst/>
                <a:latin typeface="Arial" panose="020B0604020202020204" pitchFamily="34" charset="0"/>
                <a:ea typeface="Times New Roman" panose="02020603050405020304" pitchFamily="18" charset="0"/>
                <a:cs typeface="Arial" panose="020B0604020202020204" pitchFamily="34" charset="0"/>
              </a:rPr>
              <a:t>Timeline</a:t>
            </a:r>
            <a:endParaRPr lang="en-US" sz="3000" b="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3000" dirty="0">
                <a:solidFill>
                  <a:srgbClr val="0E101A"/>
                </a:solidFill>
                <a:effectLst/>
                <a:latin typeface="Arial" panose="020B0604020202020204" pitchFamily="34" charset="0"/>
                <a:ea typeface="Times New Roman" panose="02020603050405020304" pitchFamily="18" charset="0"/>
                <a:cs typeface="Arial" panose="020B0604020202020204" pitchFamily="34" charset="0"/>
              </a:rPr>
              <a:t>March 2021: Dissertation committee assignment and approval of the project.</a:t>
            </a:r>
            <a:endParaRPr lang="en-US" sz="3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3000" dirty="0">
                <a:solidFill>
                  <a:srgbClr val="0E101A"/>
                </a:solidFill>
                <a:effectLst/>
                <a:latin typeface="Arial" panose="020B0604020202020204" pitchFamily="34" charset="0"/>
                <a:ea typeface="Times New Roman" panose="02020603050405020304" pitchFamily="18" charset="0"/>
                <a:cs typeface="Arial" panose="020B0604020202020204" pitchFamily="34" charset="0"/>
              </a:rPr>
              <a:t>May 2021: Committee review research proposal.</a:t>
            </a:r>
            <a:endParaRPr lang="en-US" sz="3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3000" dirty="0">
                <a:solidFill>
                  <a:srgbClr val="0E101A"/>
                </a:solidFill>
                <a:effectLst/>
                <a:latin typeface="Arial" panose="020B0604020202020204" pitchFamily="34" charset="0"/>
                <a:ea typeface="Times New Roman" panose="02020603050405020304" pitchFamily="18" charset="0"/>
                <a:cs typeface="Arial" panose="020B0604020202020204" pitchFamily="34" charset="0"/>
              </a:rPr>
              <a:t>June 2022- August 2022: Data collection and preparation.</a:t>
            </a:r>
            <a:endParaRPr lang="en-US" sz="3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3000" dirty="0">
                <a:solidFill>
                  <a:srgbClr val="0E101A"/>
                </a:solidFill>
                <a:effectLst/>
                <a:latin typeface="Arial" panose="020B0604020202020204" pitchFamily="34" charset="0"/>
                <a:ea typeface="Times New Roman" panose="02020603050405020304" pitchFamily="18" charset="0"/>
                <a:cs typeface="Arial" panose="020B0604020202020204" pitchFamily="34" charset="0"/>
              </a:rPr>
              <a:t>September 2022- May 2023: Data analyses.</a:t>
            </a:r>
            <a:endParaRPr lang="en-US" sz="3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3000" dirty="0">
                <a:solidFill>
                  <a:srgbClr val="0E101A"/>
                </a:solidFill>
                <a:effectLst/>
                <a:latin typeface="Arial" panose="020B0604020202020204" pitchFamily="34" charset="0"/>
                <a:ea typeface="Times New Roman" panose="02020603050405020304" pitchFamily="18" charset="0"/>
                <a:cs typeface="Arial" panose="020B0604020202020204" pitchFamily="34" charset="0"/>
              </a:rPr>
              <a:t>November 2024: Finalize study report.</a:t>
            </a:r>
            <a:endParaRPr lang="en-US" sz="3000" dirty="0">
              <a:solidFill>
                <a:srgbClr val="000000"/>
              </a:solidFill>
              <a:latin typeface="Arial" panose="020B0604020202020204" pitchFamily="34" charset="0"/>
              <a:cs typeface="Arial" panose="020B0604020202020204" pitchFamily="34" charset="0"/>
            </a:endParaRPr>
          </a:p>
        </p:txBody>
      </p:sp>
      <p:pic>
        <p:nvPicPr>
          <p:cNvPr id="11" name="Picture 10" descr="Diagram, map&#10;&#10;Description automatically generated">
            <a:extLst>
              <a:ext uri="{FF2B5EF4-FFF2-40B4-BE49-F238E27FC236}">
                <a16:creationId xmlns:a16="http://schemas.microsoft.com/office/drawing/2014/main" id="{F78DDC50-8F0A-4428-BDA2-AEF9548E9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42841" y="9030296"/>
            <a:ext cx="16438823" cy="13285620"/>
          </a:xfrm>
          <a:prstGeom prst="rect">
            <a:avLst/>
          </a:prstGeom>
        </p:spPr>
      </p:pic>
      <p:sp>
        <p:nvSpPr>
          <p:cNvPr id="12" name="TextBox 11">
            <a:extLst>
              <a:ext uri="{FF2B5EF4-FFF2-40B4-BE49-F238E27FC236}">
                <a16:creationId xmlns:a16="http://schemas.microsoft.com/office/drawing/2014/main" id="{52B4A9C6-25AF-4169-A767-77E56791B5B2}"/>
              </a:ext>
            </a:extLst>
          </p:cNvPr>
          <p:cNvSpPr txBox="1"/>
          <p:nvPr/>
        </p:nvSpPr>
        <p:spPr>
          <a:xfrm>
            <a:off x="18261608" y="23643772"/>
            <a:ext cx="15913919" cy="492443"/>
          </a:xfrm>
          <a:prstGeom prst="rect">
            <a:avLst/>
          </a:prstGeom>
          <a:noFill/>
        </p:spPr>
        <p:txBody>
          <a:bodyPr wrap="square" rtlCol="0">
            <a:spAutoFit/>
          </a:bodyPr>
          <a:lstStyle/>
          <a:p>
            <a:pPr algn="l"/>
            <a:r>
              <a:rPr lang="en-US" sz="2600" b="1" i="1" dirty="0">
                <a:latin typeface="Arial" panose="020B0604020202020204" pitchFamily="34" charset="0"/>
                <a:cs typeface="Arial" panose="020B0604020202020204" pitchFamily="34" charset="0"/>
              </a:rPr>
              <a:t>Figure 1. </a:t>
            </a:r>
            <a:r>
              <a:rPr lang="en-US" sz="2600" i="1" dirty="0">
                <a:latin typeface="Arial" panose="020B0604020202020204" pitchFamily="34" charset="0"/>
                <a:cs typeface="Arial" panose="020B0604020202020204" pitchFamily="34" charset="0"/>
              </a:rPr>
              <a:t>Map of</a:t>
            </a:r>
            <a:r>
              <a:rPr lang="en-US" sz="2600" i="1" dirty="0">
                <a:solidFill>
                  <a:srgbClr val="000000"/>
                </a:solidFill>
                <a:latin typeface="Arial" panose="020B0604020202020204" pitchFamily="34" charset="0"/>
                <a:cs typeface="Arial" panose="020B0604020202020204" pitchFamily="34" charset="0"/>
              </a:rPr>
              <a:t> West Fork White River. Source: Indiana Water Monitoring Council</a:t>
            </a:r>
            <a:endParaRPr lang="en-US" sz="2600" i="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34632894-5F27-4E28-8615-ED423C50F65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356801" y="9071280"/>
            <a:ext cx="15163798" cy="3827620"/>
          </a:xfrm>
          <a:prstGeom prst="rect">
            <a:avLst/>
          </a:prstGeom>
        </p:spPr>
      </p:pic>
      <p:pic>
        <p:nvPicPr>
          <p:cNvPr id="14" name="Picture 13">
            <a:extLst>
              <a:ext uri="{FF2B5EF4-FFF2-40B4-BE49-F238E27FC236}">
                <a16:creationId xmlns:a16="http://schemas.microsoft.com/office/drawing/2014/main" id="{A478C906-BB7D-4040-8F01-3ECC3197E64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294764" y="13310679"/>
            <a:ext cx="15163798" cy="4436203"/>
          </a:xfrm>
          <a:prstGeom prst="rect">
            <a:avLst/>
          </a:prstGeom>
        </p:spPr>
      </p:pic>
      <p:pic>
        <p:nvPicPr>
          <p:cNvPr id="15" name="Picture 14" descr="Chart, bar chart&#10;&#10;Description automatically generated">
            <a:extLst>
              <a:ext uri="{FF2B5EF4-FFF2-40B4-BE49-F238E27FC236}">
                <a16:creationId xmlns:a16="http://schemas.microsoft.com/office/drawing/2014/main" id="{85D05F7F-F81E-433D-97B3-2DE17E30DF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56799" y="17923578"/>
            <a:ext cx="15101763" cy="4392338"/>
          </a:xfrm>
          <a:prstGeom prst="rect">
            <a:avLst/>
          </a:prstGeom>
        </p:spPr>
      </p:pic>
      <p:sp>
        <p:nvSpPr>
          <p:cNvPr id="16" name="TextBox 15">
            <a:extLst>
              <a:ext uri="{FF2B5EF4-FFF2-40B4-BE49-F238E27FC236}">
                <a16:creationId xmlns:a16="http://schemas.microsoft.com/office/drawing/2014/main" id="{C196ED17-B031-47AE-9E5F-9192142EEEA3}"/>
              </a:ext>
            </a:extLst>
          </p:cNvPr>
          <p:cNvSpPr txBox="1"/>
          <p:nvPr/>
        </p:nvSpPr>
        <p:spPr>
          <a:xfrm>
            <a:off x="35294764" y="22930030"/>
            <a:ext cx="15066603" cy="1692771"/>
          </a:xfrm>
          <a:prstGeom prst="rect">
            <a:avLst/>
          </a:prstGeom>
          <a:noFill/>
        </p:spPr>
        <p:txBody>
          <a:bodyPr wrap="square" rtlCol="0">
            <a:spAutoFit/>
          </a:bodyPr>
          <a:lstStyle/>
          <a:p>
            <a:pPr algn="just"/>
            <a:r>
              <a:rPr lang="en-US" sz="2600" b="1" i="1" dirty="0">
                <a:latin typeface="Arial" panose="020B0604020202020204" pitchFamily="34" charset="0"/>
                <a:cs typeface="Arial" panose="020B0604020202020204" pitchFamily="34" charset="0"/>
              </a:rPr>
              <a:t>Figure 2. </a:t>
            </a:r>
            <a:r>
              <a:rPr lang="en-US" sz="2600" i="1" dirty="0">
                <a:latin typeface="Arial" panose="020B0604020202020204" pitchFamily="34" charset="0"/>
                <a:cs typeface="Arial" panose="020B0604020202020204" pitchFamily="34" charset="0"/>
              </a:rPr>
              <a:t>Water quality texting. Source: Solitude Lake Management (</a:t>
            </a:r>
            <a:r>
              <a:rPr lang="en-US" sz="2600" b="1" i="1" dirty="0">
                <a:latin typeface="Arial" panose="020B0604020202020204" pitchFamily="34" charset="0"/>
                <a:cs typeface="Arial" panose="020B0604020202020204" pitchFamily="34" charset="0"/>
              </a:rPr>
              <a:t>top</a:t>
            </a:r>
            <a:r>
              <a:rPr lang="en-US" sz="2600" i="1" dirty="0">
                <a:latin typeface="Arial" panose="020B0604020202020204" pitchFamily="34" charset="0"/>
                <a:cs typeface="Arial" panose="020B0604020202020204" pitchFamily="34" charset="0"/>
              </a:rPr>
              <a:t>), West Fork in 1999 experienced a massive fish kill. Source: So Fly (</a:t>
            </a:r>
            <a:r>
              <a:rPr lang="en-US" sz="2600" b="1" i="1" dirty="0">
                <a:latin typeface="Arial" panose="020B0604020202020204" pitchFamily="34" charset="0"/>
                <a:cs typeface="Arial" panose="020B0604020202020204" pitchFamily="34" charset="0"/>
              </a:rPr>
              <a:t>center</a:t>
            </a:r>
            <a:r>
              <a:rPr lang="en-US" sz="2600" i="1" dirty="0">
                <a:latin typeface="Arial" panose="020B0604020202020204" pitchFamily="34" charset="0"/>
                <a:cs typeface="Arial" panose="020B0604020202020204" pitchFamily="34" charset="0"/>
              </a:rPr>
              <a:t>), and </a:t>
            </a:r>
            <a:r>
              <a:rPr lang="en-US" sz="2600" i="1" dirty="0">
                <a:solidFill>
                  <a:srgbClr val="010101"/>
                </a:solidFill>
                <a:latin typeface="Arial" panose="020B0604020202020204" pitchFamily="34" charset="0"/>
                <a:cs typeface="Arial" panose="020B0604020202020204" pitchFamily="34" charset="0"/>
              </a:rPr>
              <a:t>t</a:t>
            </a:r>
            <a:r>
              <a:rPr lang="en-US" sz="2600" i="1"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he graphs below display changes that have taken place as measured just downstream from Muncie. Source: </a:t>
            </a:r>
            <a:r>
              <a:rPr lang="en-US" sz="2600" i="1"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r>
              <a:rPr lang="en-US" sz="2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uncie</a:t>
            </a:r>
            <a:r>
              <a:rPr lang="en-US" sz="2600" i="1"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a:t>
            </a:r>
            <a:r>
              <a:rPr lang="en-US" sz="2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anitary District</a:t>
            </a:r>
            <a:r>
              <a:rPr lang="en-US" sz="26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i="1" dirty="0">
                <a:latin typeface="Arial" panose="020B0604020202020204" pitchFamily="34" charset="0"/>
                <a:cs typeface="Arial" panose="020B0604020202020204" pitchFamily="34" charset="0"/>
              </a:rPr>
              <a:t>(</a:t>
            </a:r>
            <a:r>
              <a:rPr lang="en-US" sz="2600" b="1" i="1" dirty="0">
                <a:latin typeface="Arial" panose="020B0604020202020204" pitchFamily="34" charset="0"/>
                <a:cs typeface="Arial" panose="020B0604020202020204" pitchFamily="34" charset="0"/>
              </a:rPr>
              <a:t>bottom</a:t>
            </a:r>
            <a:r>
              <a:rPr lang="en-US" sz="2600" i="1" dirty="0">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9F713EE6-1526-4D31-9154-E66F9A9B1894}"/>
              </a:ext>
            </a:extLst>
          </p:cNvPr>
          <p:cNvSpPr txBox="1">
            <a:spLocks/>
          </p:cNvSpPr>
          <p:nvPr/>
        </p:nvSpPr>
        <p:spPr>
          <a:xfrm>
            <a:off x="17242729" y="24865055"/>
            <a:ext cx="33215833" cy="4092274"/>
          </a:xfrm>
          <a:prstGeom prst="rect">
            <a:avLst/>
          </a:prstGeom>
          <a:solidFill>
            <a:schemeClr val="accent6">
              <a:lumMod val="40000"/>
              <a:lumOff val="60000"/>
            </a:schemeClr>
          </a:solidFill>
          <a:ln w="152400" cmpd="dbl">
            <a:solidFill>
              <a:schemeClr val="bg1"/>
            </a:solidFill>
          </a:ln>
        </p:spPr>
        <p:txBody>
          <a:bodyPr wrap="square" tIns="91440" bIns="91440" rtlCol="0">
            <a:spAutoFit/>
          </a:bodyPr>
          <a:lstStyle/>
          <a:p>
            <a:pPr algn="l"/>
            <a:endParaRPr lang="en-US" dirty="0">
              <a:solidFill>
                <a:srgbClr val="000000"/>
              </a:solidFill>
              <a:latin typeface="Arial" panose="020B0604020202020204" pitchFamily="34" charset="0"/>
            </a:endParaRPr>
          </a:p>
          <a:p>
            <a:r>
              <a:rPr lang="en-US" sz="7200" dirty="0">
                <a:solidFill>
                  <a:srgbClr val="000000"/>
                </a:solidFill>
                <a:latin typeface="Arial" panose="020B0604020202020204" pitchFamily="34" charset="0"/>
              </a:rPr>
              <a:t> </a:t>
            </a:r>
            <a:r>
              <a:rPr lang="en-US" sz="7200" b="1" dirty="0">
                <a:solidFill>
                  <a:srgbClr val="000000"/>
                </a:solidFill>
                <a:latin typeface="Arial" panose="020B0604020202020204" pitchFamily="34" charset="0"/>
              </a:rPr>
              <a:t>Conclusion</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3000" dirty="0">
              <a:latin typeface="Arial" panose="020B0604020202020204" pitchFamily="34" charset="0"/>
              <a:ea typeface="Calibri" panose="020F0502020204030204" pitchFamily="34" charset="0"/>
              <a:cs typeface="Arial" panose="020B0604020202020204" pitchFamily="34" charset="0"/>
            </a:endParaRPr>
          </a:p>
          <a:p>
            <a:pPr marL="457200" indent="-457200" algn="just">
              <a:buFont typeface="Wingdings" panose="05000000000000000000" pitchFamily="2" charset="2"/>
              <a:buChar char="§"/>
            </a:pPr>
            <a:r>
              <a:rPr lang="en-US" sz="3000" dirty="0">
                <a:solidFill>
                  <a:srgbClr val="0E101A"/>
                </a:solidFill>
                <a:latin typeface="Arial" panose="020B0604020202020204" pitchFamily="34" charset="0"/>
                <a:ea typeface="Times New Roman" panose="02020603050405020304" pitchFamily="18" charset="0"/>
                <a:cs typeface="Arial" panose="020B0604020202020204" pitchFamily="34" charset="0"/>
              </a:rPr>
              <a:t>I will provide recommendations</a:t>
            </a:r>
            <a:r>
              <a:rPr lang="en-US" sz="3000" b="1" dirty="0">
                <a:solidFill>
                  <a:srgbClr val="0E101A"/>
                </a:solidFill>
                <a:latin typeface="Arial" panose="020B0604020202020204" pitchFamily="34" charset="0"/>
                <a:ea typeface="Times New Roman" panose="02020603050405020304" pitchFamily="18" charset="0"/>
                <a:cs typeface="Arial" panose="020B0604020202020204" pitchFamily="34" charset="0"/>
              </a:rPr>
              <a:t> </a:t>
            </a:r>
            <a:r>
              <a:rPr lang="en-US" sz="3000" dirty="0">
                <a:solidFill>
                  <a:srgbClr val="0E101A"/>
                </a:solidFill>
                <a:latin typeface="Arial" panose="020B0604020202020204" pitchFamily="34" charset="0"/>
                <a:ea typeface="Times New Roman" panose="02020603050405020304" pitchFamily="18" charset="0"/>
                <a:cs typeface="Arial" panose="020B0604020202020204" pitchFamily="34" charset="0"/>
              </a:rPr>
              <a:t>to improve ecological health and water quality.</a:t>
            </a:r>
            <a:endParaRPr lang="en-US" sz="3000" dirty="0">
              <a:latin typeface="Arial" panose="020B0604020202020204" pitchFamily="34" charset="0"/>
              <a:ea typeface="Times New Roman" panose="02020603050405020304" pitchFamily="18" charset="0"/>
              <a:cs typeface="Arial" panose="020B0604020202020204" pitchFamily="34" charset="0"/>
            </a:endParaRPr>
          </a:p>
          <a:p>
            <a:pPr marL="457200" indent="-457200" algn="just">
              <a:buFont typeface="Wingdings" panose="05000000000000000000" pitchFamily="2" charset="2"/>
              <a:buChar char="§"/>
            </a:pPr>
            <a:r>
              <a:rPr lang="en-US" sz="3000" dirty="0">
                <a:solidFill>
                  <a:srgbClr val="0E101A"/>
                </a:solidFill>
                <a:latin typeface="Arial" panose="020B0604020202020204" pitchFamily="34" charset="0"/>
                <a:ea typeface="Times New Roman" panose="02020603050405020304" pitchFamily="18" charset="0"/>
                <a:cs typeface="Arial" panose="020B0604020202020204" pitchFamily="34" charset="0"/>
              </a:rPr>
              <a:t>I will provide insight on how to a</a:t>
            </a:r>
            <a:r>
              <a:rPr lang="en-US" sz="3000" dirty="0">
                <a:latin typeface="Arial" panose="020B0604020202020204" pitchFamily="34" charset="0"/>
                <a:ea typeface="Times New Roman" panose="02020603050405020304" pitchFamily="18" charset="0"/>
                <a:cs typeface="Arial" panose="020B0604020202020204" pitchFamily="34" charset="0"/>
              </a:rPr>
              <a:t>dapt to impacts from climate change. The White River is expected to experience increased discharge with heavy rain events resulting in flooding. </a:t>
            </a:r>
          </a:p>
          <a:p>
            <a:pPr marL="457200" indent="-457200" algn="just">
              <a:buFont typeface="Wingdings" panose="05000000000000000000" pitchFamily="2" charset="2"/>
              <a:buChar char="§"/>
            </a:pPr>
            <a:r>
              <a:rPr lang="en-US" sz="3000" dirty="0">
                <a:solidFill>
                  <a:srgbClr val="0E101A"/>
                </a:solidFill>
                <a:latin typeface="Arial" panose="020B0604020202020204" pitchFamily="34" charset="0"/>
                <a:ea typeface="Times New Roman" panose="02020603050405020304" pitchFamily="18" charset="0"/>
                <a:cs typeface="Arial" panose="020B0604020202020204" pitchFamily="34" charset="0"/>
              </a:rPr>
              <a:t>I will also provide suggestions </a:t>
            </a:r>
            <a:r>
              <a:rPr lang="en-US" sz="3000" dirty="0">
                <a:latin typeface="Arial" panose="020B0604020202020204" pitchFamily="34" charset="0"/>
                <a:ea typeface="Times New Roman" panose="02020603050405020304" pitchFamily="18" charset="0"/>
                <a:cs typeface="Arial" panose="020B0604020202020204" pitchFamily="34" charset="0"/>
              </a:rPr>
              <a:t>to limit flooding and maintain reduced nutrient concentrations.</a:t>
            </a:r>
          </a:p>
          <a:p>
            <a:pPr marL="457200" indent="-457200">
              <a:buFont typeface="Wingdings" panose="05000000000000000000" pitchFamily="2" charset="2"/>
              <a:buChar char="§"/>
            </a:pPr>
            <a:r>
              <a:rPr lang="en-US" sz="3000" dirty="0">
                <a:solidFill>
                  <a:srgbClr val="0E101A"/>
                </a:solidFill>
                <a:latin typeface="Arial" panose="020B0604020202020204" pitchFamily="34" charset="0"/>
                <a:ea typeface="Times New Roman" panose="02020603050405020304" pitchFamily="18" charset="0"/>
                <a:cs typeface="Arial" panose="020B0604020202020204" pitchFamily="34" charset="0"/>
              </a:rPr>
              <a:t>I will </a:t>
            </a:r>
            <a:r>
              <a:rPr lang="en-US" sz="3000">
                <a:solidFill>
                  <a:srgbClr val="0E101A"/>
                </a:solidFill>
                <a:latin typeface="Arial" panose="020B0604020202020204" pitchFamily="34" charset="0"/>
                <a:ea typeface="Times New Roman" panose="02020603050405020304" pitchFamily="18" charset="0"/>
                <a:cs typeface="Arial" panose="020B0604020202020204" pitchFamily="34" charset="0"/>
              </a:rPr>
              <a:t>s</a:t>
            </a:r>
            <a:r>
              <a:rPr lang="en-US" sz="3000">
                <a:latin typeface="Arial" panose="020B0604020202020204" pitchFamily="34" charset="0"/>
                <a:ea typeface="Times New Roman" panose="02020603050405020304" pitchFamily="18" charset="0"/>
                <a:cs typeface="Arial" panose="020B0604020202020204" pitchFamily="34" charset="0"/>
              </a:rPr>
              <a:t>eek</a:t>
            </a:r>
            <a:r>
              <a:rPr lang="en-US" sz="3000" b="1">
                <a:latin typeface="Arial" panose="020B0604020202020204" pitchFamily="34" charset="0"/>
                <a:ea typeface="Times New Roman" panose="02020603050405020304" pitchFamily="18" charset="0"/>
                <a:cs typeface="Arial" panose="020B0604020202020204" pitchFamily="34" charset="0"/>
              </a:rPr>
              <a:t> </a:t>
            </a:r>
            <a:r>
              <a:rPr lang="en-US" sz="3000">
                <a:latin typeface="Arial" panose="020B0604020202020204" pitchFamily="34" charset="0"/>
                <a:ea typeface="Times New Roman" panose="02020603050405020304" pitchFamily="18" charset="0"/>
                <a:cs typeface="Arial" panose="020B0604020202020204" pitchFamily="34" charset="0"/>
              </a:rPr>
              <a:t>promote </a:t>
            </a:r>
            <a:r>
              <a:rPr lang="en-US" sz="3000" dirty="0">
                <a:latin typeface="Arial" panose="020B0604020202020204" pitchFamily="34" charset="0"/>
                <a:ea typeface="Times New Roman" panose="02020603050405020304" pitchFamily="18" charset="0"/>
                <a:cs typeface="Arial" panose="020B0604020202020204" pitchFamily="34" charset="0"/>
              </a:rPr>
              <a:t>recreational experiences along the waterway.  </a:t>
            </a:r>
            <a:endParaRPr lang="en-US" sz="3000" dirty="0">
              <a:latin typeface="Arial" panose="020B0604020202020204" pitchFamily="34" charset="0"/>
              <a:ea typeface="Calibri" panose="020F0502020204030204" pitchFamily="34" charset="0"/>
              <a:cs typeface="Arial" panose="020B0604020202020204" pitchFamily="34" charset="0"/>
            </a:endParaRPr>
          </a:p>
          <a:p>
            <a:pPr marL="114300" indent="-114300" algn="just"/>
            <a:r>
              <a:rPr lang="en-US" dirty="0">
                <a:solidFill>
                  <a:srgbClr val="0E101A"/>
                </a:solidFill>
                <a:latin typeface="Arial" panose="020B0604020202020204" pitchFamily="34" charset="0"/>
                <a:ea typeface="Times New Roman" panose="02020603050405020304" pitchFamily="18" charset="0"/>
                <a:cs typeface="Arial" panose="020B0604020202020204" pitchFamily="34" charset="0"/>
              </a:rPr>
              <a:t> </a:t>
            </a:r>
            <a:endParaRPr lang="en-US" sz="3000" dirty="0">
              <a:solidFill>
                <a:srgbClr val="00000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950F9B32-568F-4552-80D3-FB873FBF33D7}"/>
              </a:ext>
            </a:extLst>
          </p:cNvPr>
          <p:cNvSpPr txBox="1"/>
          <p:nvPr/>
        </p:nvSpPr>
        <p:spPr>
          <a:xfrm>
            <a:off x="17442841" y="29500087"/>
            <a:ext cx="25122479" cy="3164969"/>
          </a:xfrm>
          <a:prstGeom prst="rect">
            <a:avLst/>
          </a:prstGeom>
          <a:noFill/>
          <a:ln w="152400" cmpd="dbl">
            <a:solidFill>
              <a:schemeClr val="bg1"/>
            </a:solidFill>
          </a:ln>
        </p:spPr>
        <p:txBody>
          <a:bodyPr wrap="square" tIns="91440" bIns="91440" rtlCol="0">
            <a:spAutoFit/>
          </a:bodyPr>
          <a:lstStyle/>
          <a:p>
            <a:pPr marL="465138" indent="-465138"/>
            <a:r>
              <a:rPr lang="en-US" sz="4000" b="1" dirty="0"/>
              <a:t>References</a:t>
            </a:r>
          </a:p>
          <a:p>
            <a:pPr marL="342900" marR="0" indent="-342900" algn="just">
              <a:lnSpc>
                <a:spcPct val="107000"/>
              </a:lnSpc>
              <a:spcBef>
                <a:spcPts val="0"/>
              </a:spcBef>
              <a:spcAft>
                <a:spcPts val="800"/>
              </a:spcAft>
              <a:buFont typeface="Arial" panose="020B0604020202020204" pitchFamily="34" charset="0"/>
              <a:buChar char="•"/>
            </a:pPr>
            <a:r>
              <a:rPr lang="en-US" sz="2000" dirty="0"/>
              <a:t> </a:t>
            </a:r>
            <a:r>
              <a:rPr lang="en-US" sz="2000" dirty="0">
                <a:solidFill>
                  <a:srgbClr val="222222"/>
                </a:solidFill>
                <a:effectLst/>
                <a:latin typeface="Arial" panose="020B0604020202020204" pitchFamily="34" charset="0"/>
                <a:ea typeface="Calibri" panose="020F0502020204030204" pitchFamily="34" charset="0"/>
                <a:cs typeface="Arial" panose="020B0604020202020204" pitchFamily="34" charset="0"/>
              </a:rPr>
              <a:t>Fenelon, J. M. (1998). </a:t>
            </a:r>
            <a:r>
              <a:rPr lang="en-US" sz="2000" i="1" dirty="0">
                <a:effectLst/>
                <a:latin typeface="Arial" panose="020B0604020202020204" pitchFamily="34" charset="0"/>
                <a:ea typeface="Calibri" panose="020F0502020204030204" pitchFamily="34" charset="0"/>
                <a:cs typeface="Arial" panose="020B0604020202020204" pitchFamily="34" charset="0"/>
              </a:rPr>
              <a:t>Water quality in the White River basin, Indiana, 1992-96</a:t>
            </a:r>
            <a:r>
              <a:rPr lang="en-US" sz="2000" dirty="0">
                <a:effectLst/>
                <a:latin typeface="Arial" panose="020B0604020202020204" pitchFamily="34" charset="0"/>
                <a:ea typeface="Calibri" panose="020F0502020204030204" pitchFamily="34" charset="0"/>
                <a:cs typeface="Arial" panose="020B0604020202020204" pitchFamily="34" charset="0"/>
              </a:rPr>
              <a:t> (Vol. 1150). US Geological Survey.</a:t>
            </a:r>
          </a:p>
          <a:p>
            <a:pPr marL="342900" marR="0" indent="-342900" algn="just">
              <a:lnSpc>
                <a:spcPct val="107000"/>
              </a:lnSpc>
              <a:spcBef>
                <a:spcPts val="0"/>
              </a:spcBef>
              <a:spcAft>
                <a:spcPts val="800"/>
              </a:spcAft>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Bowman, S. (2019).  Guide Corp. purposely cut corners and discharged toxic chemicals into the White River. Indianapolis Star. </a:t>
            </a:r>
          </a:p>
          <a:p>
            <a:pPr marL="342900" marR="0" indent="-342900" algn="just">
              <a:lnSpc>
                <a:spcPct val="107000"/>
              </a:lnSpc>
              <a:spcBef>
                <a:spcPts val="0"/>
              </a:spcBef>
              <a:spcAft>
                <a:spcPts val="800"/>
              </a:spcAft>
              <a:buFont typeface="Arial" panose="020B0604020202020204" pitchFamily="34" charset="0"/>
              <a:buChar char="•"/>
            </a:pPr>
            <a:r>
              <a:rPr lang="en-US" sz="2000" dirty="0">
                <a:solidFill>
                  <a:srgbClr val="222222"/>
                </a:solidFill>
                <a:effectLst/>
                <a:latin typeface="Arial" panose="020B0604020202020204" pitchFamily="34" charset="0"/>
                <a:ea typeface="Calibri" panose="020F0502020204030204" pitchFamily="34" charset="0"/>
                <a:cs typeface="Arial" panose="020B0604020202020204" pitchFamily="34" charset="0"/>
              </a:rPr>
              <a:t>Holloway, D., Doll, J., &amp; Shields, R. (2018). The temporal effects of heavy metal contamination on the fish community of the West Fork White River, Delaware County, Indiana, USA. </a:t>
            </a:r>
            <a:r>
              <a:rPr lang="en-US" sz="2000" i="1" dirty="0">
                <a:effectLst/>
                <a:latin typeface="Arial" panose="020B0604020202020204" pitchFamily="34" charset="0"/>
                <a:ea typeface="Calibri" panose="020F0502020204030204" pitchFamily="34" charset="0"/>
                <a:cs typeface="Arial" panose="020B0604020202020204" pitchFamily="34" charset="0"/>
              </a:rPr>
              <a:t>Environmental monitoring and assessment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i="1" dirty="0">
                <a:effectLst/>
                <a:latin typeface="Arial" panose="020B0604020202020204" pitchFamily="34" charset="0"/>
                <a:ea typeface="Calibri" panose="020F0502020204030204" pitchFamily="34" charset="0"/>
                <a:cs typeface="Arial" panose="020B0604020202020204" pitchFamily="34" charset="0"/>
              </a:rPr>
              <a:t>190</a:t>
            </a:r>
            <a:r>
              <a:rPr lang="en-US" sz="2000" dirty="0">
                <a:effectLst/>
                <a:latin typeface="Arial" panose="020B0604020202020204" pitchFamily="34" charset="0"/>
                <a:ea typeface="Calibri" panose="020F0502020204030204" pitchFamily="34" charset="0"/>
                <a:cs typeface="Arial" panose="020B0604020202020204" pitchFamily="34" charset="0"/>
              </a:rPr>
              <a:t>(12), 1-11.</a:t>
            </a:r>
          </a:p>
          <a:p>
            <a:pPr marL="342900" marR="0" indent="-342900" algn="just">
              <a:lnSpc>
                <a:spcPct val="107000"/>
              </a:lnSpc>
              <a:spcBef>
                <a:spcPts val="0"/>
              </a:spcBef>
              <a:spcAft>
                <a:spcPts val="800"/>
              </a:spcAft>
              <a:buFont typeface="Arial" panose="020B0604020202020204" pitchFamily="34" charset="0"/>
              <a:buChar char="•"/>
            </a:pPr>
            <a:r>
              <a:rPr lang="en-US" sz="20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Jacquemin</a:t>
            </a:r>
            <a:r>
              <a:rPr lang="en-US" sz="2000" dirty="0">
                <a:solidFill>
                  <a:srgbClr val="222222"/>
                </a:solidFill>
                <a:effectLst/>
                <a:latin typeface="Arial" panose="020B0604020202020204" pitchFamily="34" charset="0"/>
                <a:ea typeface="Calibri" panose="020F0502020204030204" pitchFamily="34" charset="0"/>
                <a:cs typeface="Arial" panose="020B0604020202020204" pitchFamily="34" charset="0"/>
              </a:rPr>
              <a:t>, S. J., &amp; Doll, J. C. (2013). Long‐term fish assemblages respond to habitat and niche breadth in the West Fork White River, Indiana. </a:t>
            </a:r>
            <a:r>
              <a:rPr lang="en-US" sz="2000" i="1" dirty="0">
                <a:effectLst/>
                <a:latin typeface="Arial" panose="020B0604020202020204" pitchFamily="34" charset="0"/>
                <a:ea typeface="Calibri" panose="020F0502020204030204" pitchFamily="34" charset="0"/>
                <a:cs typeface="Arial" panose="020B0604020202020204" pitchFamily="34" charset="0"/>
              </a:rPr>
              <a:t>Ecology of Freshwater Fish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i="1" dirty="0">
                <a:effectLst/>
                <a:latin typeface="Arial" panose="020B0604020202020204" pitchFamily="34" charset="0"/>
                <a:ea typeface="Calibri" panose="020F0502020204030204" pitchFamily="34" charset="0"/>
                <a:cs typeface="Arial" panose="020B0604020202020204" pitchFamily="34" charset="0"/>
              </a:rPr>
              <a:t>22</a:t>
            </a:r>
            <a:r>
              <a:rPr lang="en-US" sz="2000" dirty="0">
                <a:effectLst/>
                <a:latin typeface="Arial" panose="020B0604020202020204" pitchFamily="34" charset="0"/>
                <a:ea typeface="Calibri" panose="020F0502020204030204" pitchFamily="34" charset="0"/>
                <a:cs typeface="Arial" panose="020B0604020202020204" pitchFamily="34" charset="0"/>
              </a:rPr>
              <a:t>(2), 280-294.</a:t>
            </a:r>
          </a:p>
          <a:p>
            <a:pPr marL="465138" indent="-465138"/>
            <a:endParaRPr lang="en-US" sz="2000" dirty="0"/>
          </a:p>
        </p:txBody>
      </p:sp>
    </p:spTree>
    <p:extLst>
      <p:ext uri="{BB962C8B-B14F-4D97-AF65-F5344CB8AC3E}">
        <p14:creationId xmlns:p14="http://schemas.microsoft.com/office/powerpoint/2010/main" val="17570766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TotalTime>
  <Words>972</Words>
  <Application>Microsoft Office PowerPoint</Application>
  <PresentationFormat>Custom</PresentationFormat>
  <Paragraphs>41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Sans MS</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A45yaahu@outlook.com</dc:creator>
  <cp:lastModifiedBy>Pyron, Mark</cp:lastModifiedBy>
  <cp:revision>5</cp:revision>
  <dcterms:created xsi:type="dcterms:W3CDTF">2021-03-03T14:37:01Z</dcterms:created>
  <dcterms:modified xsi:type="dcterms:W3CDTF">2021-03-03T18:59:28Z</dcterms:modified>
</cp:coreProperties>
</file>