
<file path=[Content_Types].xml><?xml version="1.0" encoding="utf-8"?>
<Types xmlns="http://schemas.openxmlformats.org/package/2006/content-types">
  <Default Extension="bmp" ContentType="image/bmp"/>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1"/>
  </p:notesMasterIdLst>
  <p:sldIdLst>
    <p:sldId id="321" r:id="rId5"/>
    <p:sldId id="326" r:id="rId6"/>
    <p:sldId id="319" r:id="rId7"/>
    <p:sldId id="322" r:id="rId8"/>
    <p:sldId id="316" r:id="rId9"/>
    <p:sldId id="32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303" autoAdjust="0"/>
  </p:normalViewPr>
  <p:slideViewPr>
    <p:cSldViewPr snapToGrid="0">
      <p:cViewPr>
        <p:scale>
          <a:sx n="53" d="100"/>
          <a:sy n="53" d="100"/>
        </p:scale>
        <p:origin x="11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A6278-B429-4A39-89D4-125ED9EB115D}"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609FB03F-7D4A-426F-AAF5-F5B6C07C2929}">
      <dgm:prSet/>
      <dgm:spPr/>
      <dgm:t>
        <a:bodyPr/>
        <a:lstStyle/>
        <a:p>
          <a:r>
            <a:rPr lang="en-US" dirty="0"/>
            <a:t>No significant effect of Text Type on guilt, F (1) = 1.68, p = .19 or on empathy, F (1) = .49, p = .48. </a:t>
          </a:r>
        </a:p>
      </dgm:t>
    </dgm:pt>
    <dgm:pt modelId="{6D55AB0B-ECF4-497A-86DE-EC97038B8710}" type="parTrans" cxnId="{B59D1144-2615-4205-84CE-89290394F39F}">
      <dgm:prSet/>
      <dgm:spPr/>
      <dgm:t>
        <a:bodyPr/>
        <a:lstStyle/>
        <a:p>
          <a:endParaRPr lang="en-US"/>
        </a:p>
      </dgm:t>
    </dgm:pt>
    <dgm:pt modelId="{FC681B59-F530-4DFA-AAEE-E108147B25A1}" type="sibTrans" cxnId="{B59D1144-2615-4205-84CE-89290394F39F}">
      <dgm:prSet/>
      <dgm:spPr/>
      <dgm:t>
        <a:bodyPr/>
        <a:lstStyle/>
        <a:p>
          <a:endParaRPr lang="en-US"/>
        </a:p>
      </dgm:t>
    </dgm:pt>
    <dgm:pt modelId="{0B78D705-AAD1-4AC6-B0D5-8B7F1008983F}">
      <dgm:prSet/>
      <dgm:spPr/>
      <dgm:t>
        <a:bodyPr/>
        <a:lstStyle/>
        <a:p>
          <a:r>
            <a:rPr lang="en-US" dirty="0"/>
            <a:t>No significant effect of Crime Type on participants’ ratings of guilt, F (1) = 2.13, p = .15.</a:t>
          </a:r>
        </a:p>
      </dgm:t>
    </dgm:pt>
    <dgm:pt modelId="{53C78CCB-0678-4C13-887B-CCD649EB294D}" type="parTrans" cxnId="{6A547611-1EF4-49DA-A480-6AC9CAD4A641}">
      <dgm:prSet/>
      <dgm:spPr/>
      <dgm:t>
        <a:bodyPr/>
        <a:lstStyle/>
        <a:p>
          <a:endParaRPr lang="en-US"/>
        </a:p>
      </dgm:t>
    </dgm:pt>
    <dgm:pt modelId="{77A9F495-9E23-4228-A828-CC3B78CACFF6}" type="sibTrans" cxnId="{6A547611-1EF4-49DA-A480-6AC9CAD4A641}">
      <dgm:prSet/>
      <dgm:spPr/>
      <dgm:t>
        <a:bodyPr/>
        <a:lstStyle/>
        <a:p>
          <a:endParaRPr lang="en-US"/>
        </a:p>
      </dgm:t>
    </dgm:pt>
    <dgm:pt modelId="{38712B09-9CBA-4D71-BC7C-C7BD3E747763}">
      <dgm:prSet/>
      <dgm:spPr/>
      <dgm:t>
        <a:bodyPr/>
        <a:lstStyle/>
        <a:p>
          <a:r>
            <a:rPr lang="en-US" dirty="0"/>
            <a:t>Significant effect of Crime type on empathy, F (1) = 11.20, p &lt; .001.</a:t>
          </a:r>
        </a:p>
      </dgm:t>
    </dgm:pt>
    <dgm:pt modelId="{7E8B2A98-477C-45FA-9AA8-DD3715BB9251}" type="parTrans" cxnId="{1D26065D-0717-4FB9-8EA7-B68D181122C3}">
      <dgm:prSet/>
      <dgm:spPr/>
      <dgm:t>
        <a:bodyPr/>
        <a:lstStyle/>
        <a:p>
          <a:endParaRPr lang="en-US"/>
        </a:p>
      </dgm:t>
    </dgm:pt>
    <dgm:pt modelId="{1625B30E-6345-40CA-9723-247805FF511B}" type="sibTrans" cxnId="{1D26065D-0717-4FB9-8EA7-B68D181122C3}">
      <dgm:prSet/>
      <dgm:spPr/>
      <dgm:t>
        <a:bodyPr/>
        <a:lstStyle/>
        <a:p>
          <a:endParaRPr lang="en-US"/>
        </a:p>
      </dgm:t>
    </dgm:pt>
    <dgm:pt modelId="{81A68EA6-A4BD-4409-825D-D0887A17479C}">
      <dgm:prSet/>
      <dgm:spPr/>
      <dgm:t>
        <a:bodyPr/>
        <a:lstStyle/>
        <a:p>
          <a:r>
            <a:rPr lang="en-US" dirty="0"/>
            <a:t>No significant effect of gender on guilt (between male and female), F (60) = 2.43, p = .12 or on empathy, F (60) = 1.25, p = .27.</a:t>
          </a:r>
        </a:p>
      </dgm:t>
    </dgm:pt>
    <dgm:pt modelId="{0A6708B6-5DEC-42A3-9383-5BDF4799BA05}" type="parTrans" cxnId="{E42ABC65-71DA-44CE-B987-F2A09FCC596F}">
      <dgm:prSet/>
      <dgm:spPr/>
      <dgm:t>
        <a:bodyPr/>
        <a:lstStyle/>
        <a:p>
          <a:endParaRPr lang="en-US"/>
        </a:p>
      </dgm:t>
    </dgm:pt>
    <dgm:pt modelId="{FAEAA5F2-74DD-4CD0-80B1-6DA398747E79}" type="sibTrans" cxnId="{E42ABC65-71DA-44CE-B987-F2A09FCC596F}">
      <dgm:prSet/>
      <dgm:spPr/>
      <dgm:t>
        <a:bodyPr/>
        <a:lstStyle/>
        <a:p>
          <a:endParaRPr lang="en-US"/>
        </a:p>
      </dgm:t>
    </dgm:pt>
    <dgm:pt modelId="{A91CD8E7-EBC4-4FAF-86B2-FB1E152CDC73}">
      <dgm:prSet/>
      <dgm:spPr/>
      <dgm:t>
        <a:bodyPr/>
        <a:lstStyle/>
        <a:p>
          <a:r>
            <a:rPr lang="en-US" dirty="0"/>
            <a:t>Significant effect of gender on justification, F (60) = 5.36, p = .02.</a:t>
          </a:r>
        </a:p>
      </dgm:t>
    </dgm:pt>
    <dgm:pt modelId="{F3277273-8608-4268-B770-9D36EA10DF78}" type="parTrans" cxnId="{EBAFCBAB-47F2-48C0-9556-53B156050BF3}">
      <dgm:prSet/>
      <dgm:spPr/>
      <dgm:t>
        <a:bodyPr/>
        <a:lstStyle/>
        <a:p>
          <a:endParaRPr lang="en-US"/>
        </a:p>
      </dgm:t>
    </dgm:pt>
    <dgm:pt modelId="{81106AD8-6804-4735-87A7-DDFD29E39E68}" type="sibTrans" cxnId="{EBAFCBAB-47F2-48C0-9556-53B156050BF3}">
      <dgm:prSet/>
      <dgm:spPr/>
      <dgm:t>
        <a:bodyPr/>
        <a:lstStyle/>
        <a:p>
          <a:endParaRPr lang="en-US"/>
        </a:p>
      </dgm:t>
    </dgm:pt>
    <dgm:pt modelId="{1C77FB07-3BAB-4D0C-9918-F9BB6163AF2B}">
      <dgm:prSet/>
      <dgm:spPr/>
      <dgm:t>
        <a:bodyPr/>
        <a:lstStyle/>
        <a:p>
          <a:r>
            <a:rPr lang="en-US" dirty="0"/>
            <a:t>Significant effect of Crime type on justification, F (1) = 4.61, p = .03.</a:t>
          </a:r>
        </a:p>
      </dgm:t>
    </dgm:pt>
    <dgm:pt modelId="{F7CDAA17-7524-4051-A8BB-56F0008DF6C3}" type="parTrans" cxnId="{BEC2F648-C01E-4F87-8A1E-E62ADEEC7FC8}">
      <dgm:prSet/>
      <dgm:spPr/>
      <dgm:t>
        <a:bodyPr/>
        <a:lstStyle/>
        <a:p>
          <a:endParaRPr lang="en-US"/>
        </a:p>
      </dgm:t>
    </dgm:pt>
    <dgm:pt modelId="{D525332C-5319-48BC-9AE0-6F5406A7AD2A}" type="sibTrans" cxnId="{BEC2F648-C01E-4F87-8A1E-E62ADEEC7FC8}">
      <dgm:prSet/>
      <dgm:spPr/>
      <dgm:t>
        <a:bodyPr/>
        <a:lstStyle/>
        <a:p>
          <a:endParaRPr lang="en-US"/>
        </a:p>
      </dgm:t>
    </dgm:pt>
    <dgm:pt modelId="{52171761-7BB4-41BD-9653-E0F70E0F4AE6}" type="pres">
      <dgm:prSet presAssocID="{BABA6278-B429-4A39-89D4-125ED9EB115D}" presName="vert0" presStyleCnt="0">
        <dgm:presLayoutVars>
          <dgm:dir/>
          <dgm:animOne val="branch"/>
          <dgm:animLvl val="lvl"/>
        </dgm:presLayoutVars>
      </dgm:prSet>
      <dgm:spPr/>
    </dgm:pt>
    <dgm:pt modelId="{708EA4E8-9F02-44F8-A34D-A38D2479D39A}" type="pres">
      <dgm:prSet presAssocID="{609FB03F-7D4A-426F-AAF5-F5B6C07C2929}" presName="thickLine" presStyleLbl="alignNode1" presStyleIdx="0" presStyleCnt="6"/>
      <dgm:spPr/>
    </dgm:pt>
    <dgm:pt modelId="{A70BF00D-79CA-4222-8D4E-4BB25A3565FC}" type="pres">
      <dgm:prSet presAssocID="{609FB03F-7D4A-426F-AAF5-F5B6C07C2929}" presName="horz1" presStyleCnt="0"/>
      <dgm:spPr/>
    </dgm:pt>
    <dgm:pt modelId="{E057B643-C250-4E3F-A65E-99EB844D834A}" type="pres">
      <dgm:prSet presAssocID="{609FB03F-7D4A-426F-AAF5-F5B6C07C2929}" presName="tx1" presStyleLbl="revTx" presStyleIdx="0" presStyleCnt="6"/>
      <dgm:spPr/>
    </dgm:pt>
    <dgm:pt modelId="{920A548D-9807-4F8F-AF59-007E9E42C3FA}" type="pres">
      <dgm:prSet presAssocID="{609FB03F-7D4A-426F-AAF5-F5B6C07C2929}" presName="vert1" presStyleCnt="0"/>
      <dgm:spPr/>
    </dgm:pt>
    <dgm:pt modelId="{43D38605-6AD2-4C60-90BC-627ADCEAC084}" type="pres">
      <dgm:prSet presAssocID="{0B78D705-AAD1-4AC6-B0D5-8B7F1008983F}" presName="thickLine" presStyleLbl="alignNode1" presStyleIdx="1" presStyleCnt="6"/>
      <dgm:spPr/>
    </dgm:pt>
    <dgm:pt modelId="{4D3BFBC5-34BC-4FC3-B0FD-B226C85B84E8}" type="pres">
      <dgm:prSet presAssocID="{0B78D705-AAD1-4AC6-B0D5-8B7F1008983F}" presName="horz1" presStyleCnt="0"/>
      <dgm:spPr/>
    </dgm:pt>
    <dgm:pt modelId="{2B4CD081-F5A9-4066-A046-FFDD90DB031A}" type="pres">
      <dgm:prSet presAssocID="{0B78D705-AAD1-4AC6-B0D5-8B7F1008983F}" presName="tx1" presStyleLbl="revTx" presStyleIdx="1" presStyleCnt="6"/>
      <dgm:spPr/>
    </dgm:pt>
    <dgm:pt modelId="{9284ABD0-2F6F-4A9E-8F8D-621CC44F688B}" type="pres">
      <dgm:prSet presAssocID="{0B78D705-AAD1-4AC6-B0D5-8B7F1008983F}" presName="vert1" presStyleCnt="0"/>
      <dgm:spPr/>
    </dgm:pt>
    <dgm:pt modelId="{B3E5AEC1-4151-4802-861F-1C73C29AF6AD}" type="pres">
      <dgm:prSet presAssocID="{38712B09-9CBA-4D71-BC7C-C7BD3E747763}" presName="thickLine" presStyleLbl="alignNode1" presStyleIdx="2" presStyleCnt="6"/>
      <dgm:spPr/>
    </dgm:pt>
    <dgm:pt modelId="{D9948671-820E-47EE-A073-F2D07254DCAC}" type="pres">
      <dgm:prSet presAssocID="{38712B09-9CBA-4D71-BC7C-C7BD3E747763}" presName="horz1" presStyleCnt="0"/>
      <dgm:spPr/>
    </dgm:pt>
    <dgm:pt modelId="{45029127-4197-41F4-83C1-A41C529F29C8}" type="pres">
      <dgm:prSet presAssocID="{38712B09-9CBA-4D71-BC7C-C7BD3E747763}" presName="tx1" presStyleLbl="revTx" presStyleIdx="2" presStyleCnt="6"/>
      <dgm:spPr/>
    </dgm:pt>
    <dgm:pt modelId="{CCBDC0ED-5984-457E-941A-0744747591BC}" type="pres">
      <dgm:prSet presAssocID="{38712B09-9CBA-4D71-BC7C-C7BD3E747763}" presName="vert1" presStyleCnt="0"/>
      <dgm:spPr/>
    </dgm:pt>
    <dgm:pt modelId="{034D8216-9C55-4E49-88FB-E62A41D0849E}" type="pres">
      <dgm:prSet presAssocID="{81A68EA6-A4BD-4409-825D-D0887A17479C}" presName="thickLine" presStyleLbl="alignNode1" presStyleIdx="3" presStyleCnt="6"/>
      <dgm:spPr/>
    </dgm:pt>
    <dgm:pt modelId="{AB6DCC18-0D3B-41F1-A212-1DEC58560580}" type="pres">
      <dgm:prSet presAssocID="{81A68EA6-A4BD-4409-825D-D0887A17479C}" presName="horz1" presStyleCnt="0"/>
      <dgm:spPr/>
    </dgm:pt>
    <dgm:pt modelId="{6C031DB7-0855-4E4C-9907-4CD3BBF28D95}" type="pres">
      <dgm:prSet presAssocID="{81A68EA6-A4BD-4409-825D-D0887A17479C}" presName="tx1" presStyleLbl="revTx" presStyleIdx="3" presStyleCnt="6"/>
      <dgm:spPr/>
    </dgm:pt>
    <dgm:pt modelId="{A919E1C3-D7AD-4F6C-B606-D56345FB94E7}" type="pres">
      <dgm:prSet presAssocID="{81A68EA6-A4BD-4409-825D-D0887A17479C}" presName="vert1" presStyleCnt="0"/>
      <dgm:spPr/>
    </dgm:pt>
    <dgm:pt modelId="{80544708-984C-43BF-8C2E-DCF72B52B85A}" type="pres">
      <dgm:prSet presAssocID="{A91CD8E7-EBC4-4FAF-86B2-FB1E152CDC73}" presName="thickLine" presStyleLbl="alignNode1" presStyleIdx="4" presStyleCnt="6"/>
      <dgm:spPr/>
    </dgm:pt>
    <dgm:pt modelId="{B805D219-2CAC-43E8-845D-B71F9087CE65}" type="pres">
      <dgm:prSet presAssocID="{A91CD8E7-EBC4-4FAF-86B2-FB1E152CDC73}" presName="horz1" presStyleCnt="0"/>
      <dgm:spPr/>
    </dgm:pt>
    <dgm:pt modelId="{75BA2894-DD10-4BD8-AF2F-E4103BF75615}" type="pres">
      <dgm:prSet presAssocID="{A91CD8E7-EBC4-4FAF-86B2-FB1E152CDC73}" presName="tx1" presStyleLbl="revTx" presStyleIdx="4" presStyleCnt="6"/>
      <dgm:spPr/>
    </dgm:pt>
    <dgm:pt modelId="{BBDD1BC0-3C2B-424B-A312-00A2A711F05F}" type="pres">
      <dgm:prSet presAssocID="{A91CD8E7-EBC4-4FAF-86B2-FB1E152CDC73}" presName="vert1" presStyleCnt="0"/>
      <dgm:spPr/>
    </dgm:pt>
    <dgm:pt modelId="{426DEFA2-75B6-4C22-A523-6C72CFD76BBE}" type="pres">
      <dgm:prSet presAssocID="{1C77FB07-3BAB-4D0C-9918-F9BB6163AF2B}" presName="thickLine" presStyleLbl="alignNode1" presStyleIdx="5" presStyleCnt="6"/>
      <dgm:spPr/>
    </dgm:pt>
    <dgm:pt modelId="{85B97FC8-853A-409D-A952-EBC8CAC31893}" type="pres">
      <dgm:prSet presAssocID="{1C77FB07-3BAB-4D0C-9918-F9BB6163AF2B}" presName="horz1" presStyleCnt="0"/>
      <dgm:spPr/>
    </dgm:pt>
    <dgm:pt modelId="{1C56EB22-A25D-4B18-86B6-49E780EBE149}" type="pres">
      <dgm:prSet presAssocID="{1C77FB07-3BAB-4D0C-9918-F9BB6163AF2B}" presName="tx1" presStyleLbl="revTx" presStyleIdx="5" presStyleCnt="6"/>
      <dgm:spPr/>
    </dgm:pt>
    <dgm:pt modelId="{E3DCC274-E242-4EE4-A8CE-22F17A824401}" type="pres">
      <dgm:prSet presAssocID="{1C77FB07-3BAB-4D0C-9918-F9BB6163AF2B}" presName="vert1" presStyleCnt="0"/>
      <dgm:spPr/>
    </dgm:pt>
  </dgm:ptLst>
  <dgm:cxnLst>
    <dgm:cxn modelId="{3377E208-C44A-4F10-9831-B480A449439C}" type="presOf" srcId="{1C77FB07-3BAB-4D0C-9918-F9BB6163AF2B}" destId="{1C56EB22-A25D-4B18-86B6-49E780EBE149}" srcOrd="0" destOrd="0" presId="urn:microsoft.com/office/officeart/2008/layout/LinedList"/>
    <dgm:cxn modelId="{6A547611-1EF4-49DA-A480-6AC9CAD4A641}" srcId="{BABA6278-B429-4A39-89D4-125ED9EB115D}" destId="{0B78D705-AAD1-4AC6-B0D5-8B7F1008983F}" srcOrd="1" destOrd="0" parTransId="{53C78CCB-0678-4C13-887B-CCD649EB294D}" sibTransId="{77A9F495-9E23-4228-A828-CC3B78CACFF6}"/>
    <dgm:cxn modelId="{1D26065D-0717-4FB9-8EA7-B68D181122C3}" srcId="{BABA6278-B429-4A39-89D4-125ED9EB115D}" destId="{38712B09-9CBA-4D71-BC7C-C7BD3E747763}" srcOrd="2" destOrd="0" parTransId="{7E8B2A98-477C-45FA-9AA8-DD3715BB9251}" sibTransId="{1625B30E-6345-40CA-9723-247805FF511B}"/>
    <dgm:cxn modelId="{7E404841-5E51-4AD9-80BD-D993CA6A0C62}" type="presOf" srcId="{0B78D705-AAD1-4AC6-B0D5-8B7F1008983F}" destId="{2B4CD081-F5A9-4066-A046-FFDD90DB031A}" srcOrd="0" destOrd="0" presId="urn:microsoft.com/office/officeart/2008/layout/LinedList"/>
    <dgm:cxn modelId="{B59D1144-2615-4205-84CE-89290394F39F}" srcId="{BABA6278-B429-4A39-89D4-125ED9EB115D}" destId="{609FB03F-7D4A-426F-AAF5-F5B6C07C2929}" srcOrd="0" destOrd="0" parTransId="{6D55AB0B-ECF4-497A-86DE-EC97038B8710}" sibTransId="{FC681B59-F530-4DFA-AAEE-E108147B25A1}"/>
    <dgm:cxn modelId="{E42ABC65-71DA-44CE-B987-F2A09FCC596F}" srcId="{BABA6278-B429-4A39-89D4-125ED9EB115D}" destId="{81A68EA6-A4BD-4409-825D-D0887A17479C}" srcOrd="3" destOrd="0" parTransId="{0A6708B6-5DEC-42A3-9383-5BDF4799BA05}" sibTransId="{FAEAA5F2-74DD-4CD0-80B1-6DA398747E79}"/>
    <dgm:cxn modelId="{BEC2F648-C01E-4F87-8A1E-E62ADEEC7FC8}" srcId="{BABA6278-B429-4A39-89D4-125ED9EB115D}" destId="{1C77FB07-3BAB-4D0C-9918-F9BB6163AF2B}" srcOrd="5" destOrd="0" parTransId="{F7CDAA17-7524-4051-A8BB-56F0008DF6C3}" sibTransId="{D525332C-5319-48BC-9AE0-6F5406A7AD2A}"/>
    <dgm:cxn modelId="{3C3A7D55-B7AA-4355-8304-352411BA55B1}" type="presOf" srcId="{609FB03F-7D4A-426F-AAF5-F5B6C07C2929}" destId="{E057B643-C250-4E3F-A65E-99EB844D834A}" srcOrd="0" destOrd="0" presId="urn:microsoft.com/office/officeart/2008/layout/LinedList"/>
    <dgm:cxn modelId="{DF0E2D79-F480-43EA-BA78-DF8E4936696C}" type="presOf" srcId="{81A68EA6-A4BD-4409-825D-D0887A17479C}" destId="{6C031DB7-0855-4E4C-9907-4CD3BBF28D95}" srcOrd="0" destOrd="0" presId="urn:microsoft.com/office/officeart/2008/layout/LinedList"/>
    <dgm:cxn modelId="{88F67988-91F5-4661-A829-2ACF9285454D}" type="presOf" srcId="{A91CD8E7-EBC4-4FAF-86B2-FB1E152CDC73}" destId="{75BA2894-DD10-4BD8-AF2F-E4103BF75615}" srcOrd="0" destOrd="0" presId="urn:microsoft.com/office/officeart/2008/layout/LinedList"/>
    <dgm:cxn modelId="{EBAFCBAB-47F2-48C0-9556-53B156050BF3}" srcId="{BABA6278-B429-4A39-89D4-125ED9EB115D}" destId="{A91CD8E7-EBC4-4FAF-86B2-FB1E152CDC73}" srcOrd="4" destOrd="0" parTransId="{F3277273-8608-4268-B770-9D36EA10DF78}" sibTransId="{81106AD8-6804-4735-87A7-DDFD29E39E68}"/>
    <dgm:cxn modelId="{ED4B5FD2-7613-4219-9397-7D5F6BFC1C97}" type="presOf" srcId="{38712B09-9CBA-4D71-BC7C-C7BD3E747763}" destId="{45029127-4197-41F4-83C1-A41C529F29C8}" srcOrd="0" destOrd="0" presId="urn:microsoft.com/office/officeart/2008/layout/LinedList"/>
    <dgm:cxn modelId="{E426CAFB-3B48-4306-9C14-4BE76EF53911}" type="presOf" srcId="{BABA6278-B429-4A39-89D4-125ED9EB115D}" destId="{52171761-7BB4-41BD-9653-E0F70E0F4AE6}" srcOrd="0" destOrd="0" presId="urn:microsoft.com/office/officeart/2008/layout/LinedList"/>
    <dgm:cxn modelId="{E87FA5AB-DAF9-4493-9146-1FABF8144DCE}" type="presParOf" srcId="{52171761-7BB4-41BD-9653-E0F70E0F4AE6}" destId="{708EA4E8-9F02-44F8-A34D-A38D2479D39A}" srcOrd="0" destOrd="0" presId="urn:microsoft.com/office/officeart/2008/layout/LinedList"/>
    <dgm:cxn modelId="{0F957972-F0A8-4802-B253-562BCC951E6D}" type="presParOf" srcId="{52171761-7BB4-41BD-9653-E0F70E0F4AE6}" destId="{A70BF00D-79CA-4222-8D4E-4BB25A3565FC}" srcOrd="1" destOrd="0" presId="urn:microsoft.com/office/officeart/2008/layout/LinedList"/>
    <dgm:cxn modelId="{5875B8DB-39FC-4615-BA32-C402E1514CEB}" type="presParOf" srcId="{A70BF00D-79CA-4222-8D4E-4BB25A3565FC}" destId="{E057B643-C250-4E3F-A65E-99EB844D834A}" srcOrd="0" destOrd="0" presId="urn:microsoft.com/office/officeart/2008/layout/LinedList"/>
    <dgm:cxn modelId="{BA91A3FB-1DA1-48E3-B0E4-E8275D58FB42}" type="presParOf" srcId="{A70BF00D-79CA-4222-8D4E-4BB25A3565FC}" destId="{920A548D-9807-4F8F-AF59-007E9E42C3FA}" srcOrd="1" destOrd="0" presId="urn:microsoft.com/office/officeart/2008/layout/LinedList"/>
    <dgm:cxn modelId="{0FF7F57C-BCE1-4B04-BCD3-8FABE47F4EBF}" type="presParOf" srcId="{52171761-7BB4-41BD-9653-E0F70E0F4AE6}" destId="{43D38605-6AD2-4C60-90BC-627ADCEAC084}" srcOrd="2" destOrd="0" presId="urn:microsoft.com/office/officeart/2008/layout/LinedList"/>
    <dgm:cxn modelId="{6A2FD26E-ADFC-4D91-88BA-B90BBE903CB3}" type="presParOf" srcId="{52171761-7BB4-41BD-9653-E0F70E0F4AE6}" destId="{4D3BFBC5-34BC-4FC3-B0FD-B226C85B84E8}" srcOrd="3" destOrd="0" presId="urn:microsoft.com/office/officeart/2008/layout/LinedList"/>
    <dgm:cxn modelId="{D4568AB9-8C75-456E-B07E-65F91C06BE27}" type="presParOf" srcId="{4D3BFBC5-34BC-4FC3-B0FD-B226C85B84E8}" destId="{2B4CD081-F5A9-4066-A046-FFDD90DB031A}" srcOrd="0" destOrd="0" presId="urn:microsoft.com/office/officeart/2008/layout/LinedList"/>
    <dgm:cxn modelId="{D9268753-7DC0-43ED-A240-99FE70C2F081}" type="presParOf" srcId="{4D3BFBC5-34BC-4FC3-B0FD-B226C85B84E8}" destId="{9284ABD0-2F6F-4A9E-8F8D-621CC44F688B}" srcOrd="1" destOrd="0" presId="urn:microsoft.com/office/officeart/2008/layout/LinedList"/>
    <dgm:cxn modelId="{2B2605E5-9D31-412D-88E1-F8CC1970431D}" type="presParOf" srcId="{52171761-7BB4-41BD-9653-E0F70E0F4AE6}" destId="{B3E5AEC1-4151-4802-861F-1C73C29AF6AD}" srcOrd="4" destOrd="0" presId="urn:microsoft.com/office/officeart/2008/layout/LinedList"/>
    <dgm:cxn modelId="{B6C4889A-80D7-478E-BBA5-DFA778D6195A}" type="presParOf" srcId="{52171761-7BB4-41BD-9653-E0F70E0F4AE6}" destId="{D9948671-820E-47EE-A073-F2D07254DCAC}" srcOrd="5" destOrd="0" presId="urn:microsoft.com/office/officeart/2008/layout/LinedList"/>
    <dgm:cxn modelId="{ECDAB262-CE85-424D-B8A3-742A6FA9E3CA}" type="presParOf" srcId="{D9948671-820E-47EE-A073-F2D07254DCAC}" destId="{45029127-4197-41F4-83C1-A41C529F29C8}" srcOrd="0" destOrd="0" presId="urn:microsoft.com/office/officeart/2008/layout/LinedList"/>
    <dgm:cxn modelId="{1E894FFF-F906-4CE1-A3B2-2816415A044C}" type="presParOf" srcId="{D9948671-820E-47EE-A073-F2D07254DCAC}" destId="{CCBDC0ED-5984-457E-941A-0744747591BC}" srcOrd="1" destOrd="0" presId="urn:microsoft.com/office/officeart/2008/layout/LinedList"/>
    <dgm:cxn modelId="{23929C10-829B-4B91-B370-27B7BD871D30}" type="presParOf" srcId="{52171761-7BB4-41BD-9653-E0F70E0F4AE6}" destId="{034D8216-9C55-4E49-88FB-E62A41D0849E}" srcOrd="6" destOrd="0" presId="urn:microsoft.com/office/officeart/2008/layout/LinedList"/>
    <dgm:cxn modelId="{8E18C9DD-3DA4-49B0-8185-6909F83DF5F6}" type="presParOf" srcId="{52171761-7BB4-41BD-9653-E0F70E0F4AE6}" destId="{AB6DCC18-0D3B-41F1-A212-1DEC58560580}" srcOrd="7" destOrd="0" presId="urn:microsoft.com/office/officeart/2008/layout/LinedList"/>
    <dgm:cxn modelId="{4EA5FD36-2A42-4C56-9D1A-F4FBC9E4BBB2}" type="presParOf" srcId="{AB6DCC18-0D3B-41F1-A212-1DEC58560580}" destId="{6C031DB7-0855-4E4C-9907-4CD3BBF28D95}" srcOrd="0" destOrd="0" presId="urn:microsoft.com/office/officeart/2008/layout/LinedList"/>
    <dgm:cxn modelId="{741677FC-1A85-4C3D-B801-3945B5C7FD5C}" type="presParOf" srcId="{AB6DCC18-0D3B-41F1-A212-1DEC58560580}" destId="{A919E1C3-D7AD-4F6C-B606-D56345FB94E7}" srcOrd="1" destOrd="0" presId="urn:microsoft.com/office/officeart/2008/layout/LinedList"/>
    <dgm:cxn modelId="{CBDE6A70-9408-4805-B484-403098FC71A5}" type="presParOf" srcId="{52171761-7BB4-41BD-9653-E0F70E0F4AE6}" destId="{80544708-984C-43BF-8C2E-DCF72B52B85A}" srcOrd="8" destOrd="0" presId="urn:microsoft.com/office/officeart/2008/layout/LinedList"/>
    <dgm:cxn modelId="{C8235C0C-1887-477B-B0CC-1E8E4DD9082A}" type="presParOf" srcId="{52171761-7BB4-41BD-9653-E0F70E0F4AE6}" destId="{B805D219-2CAC-43E8-845D-B71F9087CE65}" srcOrd="9" destOrd="0" presId="urn:microsoft.com/office/officeart/2008/layout/LinedList"/>
    <dgm:cxn modelId="{09ED58E3-F569-406A-AE3D-6BC4C1173243}" type="presParOf" srcId="{B805D219-2CAC-43E8-845D-B71F9087CE65}" destId="{75BA2894-DD10-4BD8-AF2F-E4103BF75615}" srcOrd="0" destOrd="0" presId="urn:microsoft.com/office/officeart/2008/layout/LinedList"/>
    <dgm:cxn modelId="{C661ED64-90C7-4549-8C01-7280D31FE6E7}" type="presParOf" srcId="{B805D219-2CAC-43E8-845D-B71F9087CE65}" destId="{BBDD1BC0-3C2B-424B-A312-00A2A711F05F}" srcOrd="1" destOrd="0" presId="urn:microsoft.com/office/officeart/2008/layout/LinedList"/>
    <dgm:cxn modelId="{E3B8FBAE-8CA4-4C36-B099-F4966C268A01}" type="presParOf" srcId="{52171761-7BB4-41BD-9653-E0F70E0F4AE6}" destId="{426DEFA2-75B6-4C22-A523-6C72CFD76BBE}" srcOrd="10" destOrd="0" presId="urn:microsoft.com/office/officeart/2008/layout/LinedList"/>
    <dgm:cxn modelId="{A6067A91-0F55-4EFD-A507-92FF92FA9025}" type="presParOf" srcId="{52171761-7BB4-41BD-9653-E0F70E0F4AE6}" destId="{85B97FC8-853A-409D-A952-EBC8CAC31893}" srcOrd="11" destOrd="0" presId="urn:microsoft.com/office/officeart/2008/layout/LinedList"/>
    <dgm:cxn modelId="{9E4CF83F-5C1D-442E-991F-07283CE64977}" type="presParOf" srcId="{85B97FC8-853A-409D-A952-EBC8CAC31893}" destId="{1C56EB22-A25D-4B18-86B6-49E780EBE149}" srcOrd="0" destOrd="0" presId="urn:microsoft.com/office/officeart/2008/layout/LinedList"/>
    <dgm:cxn modelId="{B414B921-B08F-4F2D-BB1D-5A946AAF472D}" type="presParOf" srcId="{85B97FC8-853A-409D-A952-EBC8CAC31893}" destId="{E3DCC274-E242-4EE4-A8CE-22F17A82440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EF57A-B790-4CF6-B07B-9D2D0882F306}"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00BE90BB-41E0-4B38-A3E1-076B1EB0550A}">
      <dgm:prSet/>
      <dgm:spPr/>
      <dgm:t>
        <a:bodyPr/>
        <a:lstStyle/>
        <a:p>
          <a:pPr>
            <a:lnSpc>
              <a:spcPct val="100000"/>
            </a:lnSpc>
            <a:defRPr b="1"/>
          </a:pPr>
          <a:r>
            <a:rPr lang="en-US" b="1"/>
            <a:t>Results</a:t>
          </a:r>
          <a:endParaRPr lang="en-US"/>
        </a:p>
      </dgm:t>
    </dgm:pt>
    <dgm:pt modelId="{6984D67D-9942-452D-9FB8-59F60B7B9BF4}" type="parTrans" cxnId="{BFFC8A8B-2C85-4743-9201-E2B348F5B12D}">
      <dgm:prSet/>
      <dgm:spPr/>
      <dgm:t>
        <a:bodyPr/>
        <a:lstStyle/>
        <a:p>
          <a:endParaRPr lang="en-US"/>
        </a:p>
      </dgm:t>
    </dgm:pt>
    <dgm:pt modelId="{82D9EF67-E7E3-4D51-A98B-7DC47A084901}" type="sibTrans" cxnId="{BFFC8A8B-2C85-4743-9201-E2B348F5B12D}">
      <dgm:prSet/>
      <dgm:spPr/>
      <dgm:t>
        <a:bodyPr/>
        <a:lstStyle/>
        <a:p>
          <a:endParaRPr lang="en-US"/>
        </a:p>
      </dgm:t>
    </dgm:pt>
    <dgm:pt modelId="{DCE1253C-ED59-48CF-B476-7339696ECB0B}">
      <dgm:prSet/>
      <dgm:spPr/>
      <dgm:t>
        <a:bodyPr/>
        <a:lstStyle/>
        <a:p>
          <a:pPr>
            <a:lnSpc>
              <a:spcPct val="100000"/>
            </a:lnSpc>
          </a:pPr>
          <a:r>
            <a:rPr lang="en-US" dirty="0"/>
            <a:t>Those previously mentioned</a:t>
          </a:r>
        </a:p>
        <a:p>
          <a:pPr>
            <a:lnSpc>
              <a:spcPct val="100000"/>
            </a:lnSpc>
          </a:pPr>
          <a:r>
            <a:rPr lang="en-US" dirty="0"/>
            <a:t>Not all analyses are complete yet</a:t>
          </a:r>
        </a:p>
      </dgm:t>
    </dgm:pt>
    <dgm:pt modelId="{FE2D0721-9A7D-4137-A3EC-2459827C0D62}" type="parTrans" cxnId="{03F9C4E5-D34E-42F0-B057-2E2BDF079818}">
      <dgm:prSet/>
      <dgm:spPr/>
      <dgm:t>
        <a:bodyPr/>
        <a:lstStyle/>
        <a:p>
          <a:endParaRPr lang="en-US"/>
        </a:p>
      </dgm:t>
    </dgm:pt>
    <dgm:pt modelId="{CAE07239-E7A8-4757-9A6F-A95F239707E4}" type="sibTrans" cxnId="{03F9C4E5-D34E-42F0-B057-2E2BDF079818}">
      <dgm:prSet/>
      <dgm:spPr/>
      <dgm:t>
        <a:bodyPr/>
        <a:lstStyle/>
        <a:p>
          <a:endParaRPr lang="en-US"/>
        </a:p>
      </dgm:t>
    </dgm:pt>
    <dgm:pt modelId="{0FAD21A2-28B7-4AAB-A7A5-DAEED02B4891}">
      <dgm:prSet/>
      <dgm:spPr/>
      <dgm:t>
        <a:bodyPr/>
        <a:lstStyle/>
        <a:p>
          <a:pPr>
            <a:lnSpc>
              <a:spcPct val="100000"/>
            </a:lnSpc>
            <a:defRPr b="1"/>
          </a:pPr>
          <a:r>
            <a:rPr lang="en-US" b="1"/>
            <a:t>Limitations</a:t>
          </a:r>
          <a:endParaRPr lang="en-US"/>
        </a:p>
      </dgm:t>
    </dgm:pt>
    <dgm:pt modelId="{16A282FB-E0C5-4DD8-86F7-6A3519A4F4AD}" type="parTrans" cxnId="{76FC6483-3FAB-442D-B6D2-B2FE8CC4F60D}">
      <dgm:prSet/>
      <dgm:spPr/>
      <dgm:t>
        <a:bodyPr/>
        <a:lstStyle/>
        <a:p>
          <a:endParaRPr lang="en-US"/>
        </a:p>
      </dgm:t>
    </dgm:pt>
    <dgm:pt modelId="{3AA6B178-B12E-4AFF-9200-BFE94F86ADDF}" type="sibTrans" cxnId="{76FC6483-3FAB-442D-B6D2-B2FE8CC4F60D}">
      <dgm:prSet/>
      <dgm:spPr/>
      <dgm:t>
        <a:bodyPr/>
        <a:lstStyle/>
        <a:p>
          <a:endParaRPr lang="en-US"/>
        </a:p>
      </dgm:t>
    </dgm:pt>
    <dgm:pt modelId="{2AFF74C8-693B-4C3D-AB43-D1C75AFC8DC2}">
      <dgm:prSet/>
      <dgm:spPr/>
      <dgm:t>
        <a:bodyPr/>
        <a:lstStyle/>
        <a:p>
          <a:pPr>
            <a:lnSpc>
              <a:spcPct val="100000"/>
            </a:lnSpc>
          </a:pPr>
          <a:r>
            <a:rPr lang="en-US"/>
            <a:t>Small same size (N = 71)</a:t>
          </a:r>
        </a:p>
      </dgm:t>
    </dgm:pt>
    <dgm:pt modelId="{54C85C69-D714-4EF8-98C3-F49B9561B670}" type="parTrans" cxnId="{09D0E976-55AF-4386-9AB3-5E759911139C}">
      <dgm:prSet/>
      <dgm:spPr/>
      <dgm:t>
        <a:bodyPr/>
        <a:lstStyle/>
        <a:p>
          <a:endParaRPr lang="en-US"/>
        </a:p>
      </dgm:t>
    </dgm:pt>
    <dgm:pt modelId="{1DD48E81-E551-487C-BBA3-97E0B3F76CFE}" type="sibTrans" cxnId="{09D0E976-55AF-4386-9AB3-5E759911139C}">
      <dgm:prSet/>
      <dgm:spPr/>
      <dgm:t>
        <a:bodyPr/>
        <a:lstStyle/>
        <a:p>
          <a:endParaRPr lang="en-US"/>
        </a:p>
      </dgm:t>
    </dgm:pt>
    <dgm:pt modelId="{8CB3DE32-EC5F-43EB-8F72-126BC3AFE7C9}">
      <dgm:prSet/>
      <dgm:spPr/>
      <dgm:t>
        <a:bodyPr/>
        <a:lstStyle/>
        <a:p>
          <a:pPr>
            <a:lnSpc>
              <a:spcPct val="100000"/>
            </a:lnSpc>
          </a:pPr>
          <a:r>
            <a:rPr lang="en-US"/>
            <a:t>Text creation</a:t>
          </a:r>
        </a:p>
      </dgm:t>
    </dgm:pt>
    <dgm:pt modelId="{B168CAE2-8D52-4FAF-85F3-3F4940854A88}" type="parTrans" cxnId="{0E07603C-5CEB-498D-8865-A3C56C6A314F}">
      <dgm:prSet/>
      <dgm:spPr/>
      <dgm:t>
        <a:bodyPr/>
        <a:lstStyle/>
        <a:p>
          <a:endParaRPr lang="en-US"/>
        </a:p>
      </dgm:t>
    </dgm:pt>
    <dgm:pt modelId="{9DADBE13-64D1-48CC-8ACD-0B97973DFC38}" type="sibTrans" cxnId="{0E07603C-5CEB-498D-8865-A3C56C6A314F}">
      <dgm:prSet/>
      <dgm:spPr/>
      <dgm:t>
        <a:bodyPr/>
        <a:lstStyle/>
        <a:p>
          <a:endParaRPr lang="en-US"/>
        </a:p>
      </dgm:t>
    </dgm:pt>
    <dgm:pt modelId="{45384B0E-804C-4416-9C3A-4CD91152FAEE}">
      <dgm:prSet/>
      <dgm:spPr/>
      <dgm:t>
        <a:bodyPr/>
        <a:lstStyle/>
        <a:p>
          <a:r>
            <a:rPr lang="en-US"/>
            <a:t>More detail/length = more time needed</a:t>
          </a:r>
        </a:p>
      </dgm:t>
    </dgm:pt>
    <dgm:pt modelId="{9053D53E-8A44-4F13-8215-38A7E1F981C8}" type="parTrans" cxnId="{B734947C-6CB5-4C18-906F-AFB6E77962EB}">
      <dgm:prSet/>
      <dgm:spPr/>
      <dgm:t>
        <a:bodyPr/>
        <a:lstStyle/>
        <a:p>
          <a:endParaRPr lang="en-US"/>
        </a:p>
      </dgm:t>
    </dgm:pt>
    <dgm:pt modelId="{2F74FE0D-9AB4-41E0-AABF-CB74B0C8164D}" type="sibTrans" cxnId="{B734947C-6CB5-4C18-906F-AFB6E77962EB}">
      <dgm:prSet/>
      <dgm:spPr/>
      <dgm:t>
        <a:bodyPr/>
        <a:lstStyle/>
        <a:p>
          <a:endParaRPr lang="en-US"/>
        </a:p>
      </dgm:t>
    </dgm:pt>
    <dgm:pt modelId="{DB13B312-B712-4E95-A585-8887C17453B7}">
      <dgm:prSet/>
      <dgm:spPr/>
      <dgm:t>
        <a:bodyPr/>
        <a:lstStyle/>
        <a:p>
          <a:pPr>
            <a:lnSpc>
              <a:spcPct val="100000"/>
            </a:lnSpc>
          </a:pPr>
          <a:r>
            <a:rPr lang="en-US"/>
            <a:t>Crime type and stigma</a:t>
          </a:r>
        </a:p>
      </dgm:t>
    </dgm:pt>
    <dgm:pt modelId="{9D1C7AEF-8347-43B9-B65D-9EA0184F1F35}" type="parTrans" cxnId="{D52F0A45-8F7D-4F74-A999-7914B6AD859E}">
      <dgm:prSet/>
      <dgm:spPr/>
      <dgm:t>
        <a:bodyPr/>
        <a:lstStyle/>
        <a:p>
          <a:endParaRPr lang="en-US"/>
        </a:p>
      </dgm:t>
    </dgm:pt>
    <dgm:pt modelId="{8D8F95EF-DE23-436B-A729-CA223363B679}" type="sibTrans" cxnId="{D52F0A45-8F7D-4F74-A999-7914B6AD859E}">
      <dgm:prSet/>
      <dgm:spPr/>
      <dgm:t>
        <a:bodyPr/>
        <a:lstStyle/>
        <a:p>
          <a:endParaRPr lang="en-US"/>
        </a:p>
      </dgm:t>
    </dgm:pt>
    <dgm:pt modelId="{CFEC12B3-4423-443A-A8DD-904EDCD43DF2}">
      <dgm:prSet/>
      <dgm:spPr/>
      <dgm:t>
        <a:bodyPr/>
        <a:lstStyle/>
        <a:p>
          <a:pPr>
            <a:lnSpc>
              <a:spcPct val="100000"/>
            </a:lnSpc>
            <a:defRPr b="1"/>
          </a:pPr>
          <a:r>
            <a:rPr lang="en-US" b="1"/>
            <a:t>Future Research</a:t>
          </a:r>
          <a:endParaRPr lang="en-US"/>
        </a:p>
      </dgm:t>
    </dgm:pt>
    <dgm:pt modelId="{884EE16C-5A81-46B6-A703-BF8BAF38E276}" type="parTrans" cxnId="{6B104F7B-2B7C-46B8-AD33-BAB5C6D32B4D}">
      <dgm:prSet/>
      <dgm:spPr/>
      <dgm:t>
        <a:bodyPr/>
        <a:lstStyle/>
        <a:p>
          <a:endParaRPr lang="en-US"/>
        </a:p>
      </dgm:t>
    </dgm:pt>
    <dgm:pt modelId="{E304662D-55D8-437A-BD3A-E5EDBC29009A}" type="sibTrans" cxnId="{6B104F7B-2B7C-46B8-AD33-BAB5C6D32B4D}">
      <dgm:prSet/>
      <dgm:spPr/>
      <dgm:t>
        <a:bodyPr/>
        <a:lstStyle/>
        <a:p>
          <a:endParaRPr lang="en-US"/>
        </a:p>
      </dgm:t>
    </dgm:pt>
    <dgm:pt modelId="{A3C8D3EC-00F4-4306-9276-6E8C3922DE4E}">
      <dgm:prSet/>
      <dgm:spPr/>
      <dgm:t>
        <a:bodyPr/>
        <a:lstStyle/>
        <a:p>
          <a:pPr>
            <a:lnSpc>
              <a:spcPct val="100000"/>
            </a:lnSpc>
          </a:pPr>
          <a:r>
            <a:rPr lang="en-US"/>
            <a:t>Larger sample size</a:t>
          </a:r>
        </a:p>
      </dgm:t>
    </dgm:pt>
    <dgm:pt modelId="{58DF659D-E097-4EB9-B4C5-6069A2915A91}" type="parTrans" cxnId="{FE72E07A-8DD8-4B89-9058-0125D673BD49}">
      <dgm:prSet/>
      <dgm:spPr/>
      <dgm:t>
        <a:bodyPr/>
        <a:lstStyle/>
        <a:p>
          <a:endParaRPr lang="en-US"/>
        </a:p>
      </dgm:t>
    </dgm:pt>
    <dgm:pt modelId="{618816D6-2286-4962-A1BF-6B97BB60EDA4}" type="sibTrans" cxnId="{FE72E07A-8DD8-4B89-9058-0125D673BD49}">
      <dgm:prSet/>
      <dgm:spPr/>
      <dgm:t>
        <a:bodyPr/>
        <a:lstStyle/>
        <a:p>
          <a:endParaRPr lang="en-US"/>
        </a:p>
      </dgm:t>
    </dgm:pt>
    <dgm:pt modelId="{567ACD7E-85E7-4494-80C7-7DB4C8CF8BAA}">
      <dgm:prSet/>
      <dgm:spPr/>
      <dgm:t>
        <a:bodyPr/>
        <a:lstStyle/>
        <a:p>
          <a:pPr>
            <a:lnSpc>
              <a:spcPct val="100000"/>
            </a:lnSpc>
          </a:pPr>
          <a:r>
            <a:rPr lang="en-US"/>
            <a:t>Use different crime types</a:t>
          </a:r>
        </a:p>
      </dgm:t>
    </dgm:pt>
    <dgm:pt modelId="{34DCF162-89E8-440B-B52C-46DAEC68136F}" type="parTrans" cxnId="{EA4780BA-822A-4EFF-85BD-0DA9C2411DFA}">
      <dgm:prSet/>
      <dgm:spPr/>
      <dgm:t>
        <a:bodyPr/>
        <a:lstStyle/>
        <a:p>
          <a:endParaRPr lang="en-US"/>
        </a:p>
      </dgm:t>
    </dgm:pt>
    <dgm:pt modelId="{C10A1182-5919-4C00-BD53-CCC1F2053A3A}" type="sibTrans" cxnId="{EA4780BA-822A-4EFF-85BD-0DA9C2411DFA}">
      <dgm:prSet/>
      <dgm:spPr/>
      <dgm:t>
        <a:bodyPr/>
        <a:lstStyle/>
        <a:p>
          <a:endParaRPr lang="en-US"/>
        </a:p>
      </dgm:t>
    </dgm:pt>
    <dgm:pt modelId="{AF43BDDD-8CEF-4717-BEB7-9C30FDC6D0D1}">
      <dgm:prSet/>
      <dgm:spPr/>
      <dgm:t>
        <a:bodyPr/>
        <a:lstStyle/>
        <a:p>
          <a:r>
            <a:rPr lang="en-US"/>
            <a:t>Less stigmatized options</a:t>
          </a:r>
        </a:p>
      </dgm:t>
    </dgm:pt>
    <dgm:pt modelId="{23E6292D-442C-46E4-84F1-71EA5DE49DD8}" type="parTrans" cxnId="{217D3CD3-C719-4516-A0E8-E70F145AE9C3}">
      <dgm:prSet/>
      <dgm:spPr/>
      <dgm:t>
        <a:bodyPr/>
        <a:lstStyle/>
        <a:p>
          <a:endParaRPr lang="en-US"/>
        </a:p>
      </dgm:t>
    </dgm:pt>
    <dgm:pt modelId="{8A44C95E-91A4-413E-A522-D6FFDC48396A}" type="sibTrans" cxnId="{217D3CD3-C719-4516-A0E8-E70F145AE9C3}">
      <dgm:prSet/>
      <dgm:spPr/>
      <dgm:t>
        <a:bodyPr/>
        <a:lstStyle/>
        <a:p>
          <a:endParaRPr lang="en-US"/>
        </a:p>
      </dgm:t>
    </dgm:pt>
    <dgm:pt modelId="{BB7D3448-2C36-46CB-98ED-0F696A117098}" type="pres">
      <dgm:prSet presAssocID="{4C7EF57A-B790-4CF6-B07B-9D2D0882F306}" presName="root" presStyleCnt="0">
        <dgm:presLayoutVars>
          <dgm:dir/>
          <dgm:resizeHandles val="exact"/>
        </dgm:presLayoutVars>
      </dgm:prSet>
      <dgm:spPr/>
    </dgm:pt>
    <dgm:pt modelId="{397A6BC0-F740-4742-AFA3-839579B19728}" type="pres">
      <dgm:prSet presAssocID="{00BE90BB-41E0-4B38-A3E1-076B1EB0550A}" presName="compNode" presStyleCnt="0"/>
      <dgm:spPr/>
    </dgm:pt>
    <dgm:pt modelId="{99717362-4FDF-4FDA-BCE5-931B17185AB8}" type="pres">
      <dgm:prSet presAssocID="{00BE90BB-41E0-4B38-A3E1-076B1EB055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74B37D4-1514-402D-B32F-91B9A250DC2E}" type="pres">
      <dgm:prSet presAssocID="{00BE90BB-41E0-4B38-A3E1-076B1EB0550A}" presName="iconSpace" presStyleCnt="0"/>
      <dgm:spPr/>
    </dgm:pt>
    <dgm:pt modelId="{D85CAB05-81DF-471B-8835-8B30923759F9}" type="pres">
      <dgm:prSet presAssocID="{00BE90BB-41E0-4B38-A3E1-076B1EB0550A}" presName="parTx" presStyleLbl="revTx" presStyleIdx="0" presStyleCnt="6">
        <dgm:presLayoutVars>
          <dgm:chMax val="0"/>
          <dgm:chPref val="0"/>
        </dgm:presLayoutVars>
      </dgm:prSet>
      <dgm:spPr/>
    </dgm:pt>
    <dgm:pt modelId="{357C208B-0978-4789-9493-1FD347225FC1}" type="pres">
      <dgm:prSet presAssocID="{00BE90BB-41E0-4B38-A3E1-076B1EB0550A}" presName="txSpace" presStyleCnt="0"/>
      <dgm:spPr/>
    </dgm:pt>
    <dgm:pt modelId="{1804E370-37F1-4AD6-B19F-F539E960CDFB}" type="pres">
      <dgm:prSet presAssocID="{00BE90BB-41E0-4B38-A3E1-076B1EB0550A}" presName="desTx" presStyleLbl="revTx" presStyleIdx="1" presStyleCnt="6">
        <dgm:presLayoutVars/>
      </dgm:prSet>
      <dgm:spPr/>
    </dgm:pt>
    <dgm:pt modelId="{2379E3A2-DF8F-43C9-ADE3-000488BEE45B}" type="pres">
      <dgm:prSet presAssocID="{82D9EF67-E7E3-4D51-A98B-7DC47A084901}" presName="sibTrans" presStyleCnt="0"/>
      <dgm:spPr/>
    </dgm:pt>
    <dgm:pt modelId="{240D9132-F96D-467E-A7E7-5A2880124C06}" type="pres">
      <dgm:prSet presAssocID="{0FAD21A2-28B7-4AAB-A7A5-DAEED02B4891}" presName="compNode" presStyleCnt="0"/>
      <dgm:spPr/>
    </dgm:pt>
    <dgm:pt modelId="{D2E36D48-96BB-4170-BE93-D5F39CBE19B5}" type="pres">
      <dgm:prSet presAssocID="{0FAD21A2-28B7-4AAB-A7A5-DAEED02B489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6511BC87-17E4-481D-8607-050062837E02}" type="pres">
      <dgm:prSet presAssocID="{0FAD21A2-28B7-4AAB-A7A5-DAEED02B4891}" presName="iconSpace" presStyleCnt="0"/>
      <dgm:spPr/>
    </dgm:pt>
    <dgm:pt modelId="{D1701A25-4FC4-4CA7-A27A-9ACE1223D3C2}" type="pres">
      <dgm:prSet presAssocID="{0FAD21A2-28B7-4AAB-A7A5-DAEED02B4891}" presName="parTx" presStyleLbl="revTx" presStyleIdx="2" presStyleCnt="6">
        <dgm:presLayoutVars>
          <dgm:chMax val="0"/>
          <dgm:chPref val="0"/>
        </dgm:presLayoutVars>
      </dgm:prSet>
      <dgm:spPr/>
    </dgm:pt>
    <dgm:pt modelId="{F515D1C7-36E8-4757-B50D-9DA2900ACBAE}" type="pres">
      <dgm:prSet presAssocID="{0FAD21A2-28B7-4AAB-A7A5-DAEED02B4891}" presName="txSpace" presStyleCnt="0"/>
      <dgm:spPr/>
    </dgm:pt>
    <dgm:pt modelId="{95A2240A-7078-4A8F-9E16-92F78461BB32}" type="pres">
      <dgm:prSet presAssocID="{0FAD21A2-28B7-4AAB-A7A5-DAEED02B4891}" presName="desTx" presStyleLbl="revTx" presStyleIdx="3" presStyleCnt="6">
        <dgm:presLayoutVars/>
      </dgm:prSet>
      <dgm:spPr/>
    </dgm:pt>
    <dgm:pt modelId="{2D1BB7FB-98A3-459D-B5FC-0F07E2069DAF}" type="pres">
      <dgm:prSet presAssocID="{3AA6B178-B12E-4AFF-9200-BFE94F86ADDF}" presName="sibTrans" presStyleCnt="0"/>
      <dgm:spPr/>
    </dgm:pt>
    <dgm:pt modelId="{3CE838B8-DE27-4E2F-BD82-1D907E875CAF}" type="pres">
      <dgm:prSet presAssocID="{CFEC12B3-4423-443A-A8DD-904EDCD43DF2}" presName="compNode" presStyleCnt="0"/>
      <dgm:spPr/>
    </dgm:pt>
    <dgm:pt modelId="{17FEA37A-CFD1-44A3-B663-C3061867ACB8}" type="pres">
      <dgm:prSet presAssocID="{CFEC12B3-4423-443A-A8DD-904EDCD43D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BE2D50D9-7FAA-4803-885D-552A303499AB}" type="pres">
      <dgm:prSet presAssocID="{CFEC12B3-4423-443A-A8DD-904EDCD43DF2}" presName="iconSpace" presStyleCnt="0"/>
      <dgm:spPr/>
    </dgm:pt>
    <dgm:pt modelId="{4AA44262-AE99-4ABD-8638-CBD7E98498DB}" type="pres">
      <dgm:prSet presAssocID="{CFEC12B3-4423-443A-A8DD-904EDCD43DF2}" presName="parTx" presStyleLbl="revTx" presStyleIdx="4" presStyleCnt="6">
        <dgm:presLayoutVars>
          <dgm:chMax val="0"/>
          <dgm:chPref val="0"/>
        </dgm:presLayoutVars>
      </dgm:prSet>
      <dgm:spPr/>
    </dgm:pt>
    <dgm:pt modelId="{F7DF5197-ABFF-4E34-9173-6914D0B166CE}" type="pres">
      <dgm:prSet presAssocID="{CFEC12B3-4423-443A-A8DD-904EDCD43DF2}" presName="txSpace" presStyleCnt="0"/>
      <dgm:spPr/>
    </dgm:pt>
    <dgm:pt modelId="{F407DBA8-23CE-4AA6-8A43-1DDBBB496A7C}" type="pres">
      <dgm:prSet presAssocID="{CFEC12B3-4423-443A-A8DD-904EDCD43DF2}" presName="desTx" presStyleLbl="revTx" presStyleIdx="5" presStyleCnt="6">
        <dgm:presLayoutVars/>
      </dgm:prSet>
      <dgm:spPr/>
    </dgm:pt>
  </dgm:ptLst>
  <dgm:cxnLst>
    <dgm:cxn modelId="{EFB0BB23-3AED-4F7C-BDE4-577DA8BCD09E}" type="presOf" srcId="{DB13B312-B712-4E95-A585-8887C17453B7}" destId="{95A2240A-7078-4A8F-9E16-92F78461BB32}" srcOrd="0" destOrd="3" presId="urn:microsoft.com/office/officeart/2018/2/layout/IconLabelDescriptionList"/>
    <dgm:cxn modelId="{EBB58532-5D2B-4714-B12A-04C2F69DC4F8}" type="presOf" srcId="{DCE1253C-ED59-48CF-B476-7339696ECB0B}" destId="{1804E370-37F1-4AD6-B19F-F539E960CDFB}" srcOrd="0" destOrd="0" presId="urn:microsoft.com/office/officeart/2018/2/layout/IconLabelDescriptionList"/>
    <dgm:cxn modelId="{0E07603C-5CEB-498D-8865-A3C56C6A314F}" srcId="{0FAD21A2-28B7-4AAB-A7A5-DAEED02B4891}" destId="{8CB3DE32-EC5F-43EB-8F72-126BC3AFE7C9}" srcOrd="1" destOrd="0" parTransId="{B168CAE2-8D52-4FAF-85F3-3F4940854A88}" sibTransId="{9DADBE13-64D1-48CC-8ACD-0B97973DFC38}"/>
    <dgm:cxn modelId="{BCF4B55E-C34A-435B-89C9-004D5B3F70AA}" type="presOf" srcId="{8CB3DE32-EC5F-43EB-8F72-126BC3AFE7C9}" destId="{95A2240A-7078-4A8F-9E16-92F78461BB32}" srcOrd="0" destOrd="1" presId="urn:microsoft.com/office/officeart/2018/2/layout/IconLabelDescriptionList"/>
    <dgm:cxn modelId="{36CB3162-0836-4FD5-8419-D24669BD5C4A}" type="presOf" srcId="{AF43BDDD-8CEF-4717-BEB7-9C30FDC6D0D1}" destId="{F407DBA8-23CE-4AA6-8A43-1DDBBB496A7C}" srcOrd="0" destOrd="2" presId="urn:microsoft.com/office/officeart/2018/2/layout/IconLabelDescriptionList"/>
    <dgm:cxn modelId="{D52F0A45-8F7D-4F74-A999-7914B6AD859E}" srcId="{0FAD21A2-28B7-4AAB-A7A5-DAEED02B4891}" destId="{DB13B312-B712-4E95-A585-8887C17453B7}" srcOrd="2" destOrd="0" parTransId="{9D1C7AEF-8347-43B9-B65D-9EA0184F1F35}" sibTransId="{8D8F95EF-DE23-436B-A729-CA223363B679}"/>
    <dgm:cxn modelId="{9A6CDD55-718A-45A0-A9AE-790ED16DDDF6}" type="presOf" srcId="{0FAD21A2-28B7-4AAB-A7A5-DAEED02B4891}" destId="{D1701A25-4FC4-4CA7-A27A-9ACE1223D3C2}" srcOrd="0" destOrd="0" presId="urn:microsoft.com/office/officeart/2018/2/layout/IconLabelDescriptionList"/>
    <dgm:cxn modelId="{D4537456-AC4A-4531-9BF4-CC36F54D9A68}" type="presOf" srcId="{4C7EF57A-B790-4CF6-B07B-9D2D0882F306}" destId="{BB7D3448-2C36-46CB-98ED-0F696A117098}" srcOrd="0" destOrd="0" presId="urn:microsoft.com/office/officeart/2018/2/layout/IconLabelDescriptionList"/>
    <dgm:cxn modelId="{441B9876-4CA1-4016-97A1-B5181C56A371}" type="presOf" srcId="{2AFF74C8-693B-4C3D-AB43-D1C75AFC8DC2}" destId="{95A2240A-7078-4A8F-9E16-92F78461BB32}" srcOrd="0" destOrd="0" presId="urn:microsoft.com/office/officeart/2018/2/layout/IconLabelDescriptionList"/>
    <dgm:cxn modelId="{09D0E976-55AF-4386-9AB3-5E759911139C}" srcId="{0FAD21A2-28B7-4AAB-A7A5-DAEED02B4891}" destId="{2AFF74C8-693B-4C3D-AB43-D1C75AFC8DC2}" srcOrd="0" destOrd="0" parTransId="{54C85C69-D714-4EF8-98C3-F49B9561B670}" sibTransId="{1DD48E81-E551-487C-BBA3-97E0B3F76CFE}"/>
    <dgm:cxn modelId="{381E485A-D610-4DE9-AE00-5697A7CEFD0A}" type="presOf" srcId="{00BE90BB-41E0-4B38-A3E1-076B1EB0550A}" destId="{D85CAB05-81DF-471B-8835-8B30923759F9}" srcOrd="0" destOrd="0" presId="urn:microsoft.com/office/officeart/2018/2/layout/IconLabelDescriptionList"/>
    <dgm:cxn modelId="{FE72E07A-8DD8-4B89-9058-0125D673BD49}" srcId="{CFEC12B3-4423-443A-A8DD-904EDCD43DF2}" destId="{A3C8D3EC-00F4-4306-9276-6E8C3922DE4E}" srcOrd="0" destOrd="0" parTransId="{58DF659D-E097-4EB9-B4C5-6069A2915A91}" sibTransId="{618816D6-2286-4962-A1BF-6B97BB60EDA4}"/>
    <dgm:cxn modelId="{6B104F7B-2B7C-46B8-AD33-BAB5C6D32B4D}" srcId="{4C7EF57A-B790-4CF6-B07B-9D2D0882F306}" destId="{CFEC12B3-4423-443A-A8DD-904EDCD43DF2}" srcOrd="2" destOrd="0" parTransId="{884EE16C-5A81-46B6-A703-BF8BAF38E276}" sibTransId="{E304662D-55D8-437A-BD3A-E5EDBC29009A}"/>
    <dgm:cxn modelId="{B734947C-6CB5-4C18-906F-AFB6E77962EB}" srcId="{8CB3DE32-EC5F-43EB-8F72-126BC3AFE7C9}" destId="{45384B0E-804C-4416-9C3A-4CD91152FAEE}" srcOrd="0" destOrd="0" parTransId="{9053D53E-8A44-4F13-8215-38A7E1F981C8}" sibTransId="{2F74FE0D-9AB4-41E0-AABF-CB74B0C8164D}"/>
    <dgm:cxn modelId="{76FC6483-3FAB-442D-B6D2-B2FE8CC4F60D}" srcId="{4C7EF57A-B790-4CF6-B07B-9D2D0882F306}" destId="{0FAD21A2-28B7-4AAB-A7A5-DAEED02B4891}" srcOrd="1" destOrd="0" parTransId="{16A282FB-E0C5-4DD8-86F7-6A3519A4F4AD}" sibTransId="{3AA6B178-B12E-4AFF-9200-BFE94F86ADDF}"/>
    <dgm:cxn modelId="{BFFC8A8B-2C85-4743-9201-E2B348F5B12D}" srcId="{4C7EF57A-B790-4CF6-B07B-9D2D0882F306}" destId="{00BE90BB-41E0-4B38-A3E1-076B1EB0550A}" srcOrd="0" destOrd="0" parTransId="{6984D67D-9942-452D-9FB8-59F60B7B9BF4}" sibTransId="{82D9EF67-E7E3-4D51-A98B-7DC47A084901}"/>
    <dgm:cxn modelId="{73DE4C9A-371B-465C-BB5C-48407CF196A5}" type="presOf" srcId="{45384B0E-804C-4416-9C3A-4CD91152FAEE}" destId="{95A2240A-7078-4A8F-9E16-92F78461BB32}" srcOrd="0" destOrd="2" presId="urn:microsoft.com/office/officeart/2018/2/layout/IconLabelDescriptionList"/>
    <dgm:cxn modelId="{72D1CBB0-EDCC-4BB6-95F3-8A95ABBB3192}" type="presOf" srcId="{567ACD7E-85E7-4494-80C7-7DB4C8CF8BAA}" destId="{F407DBA8-23CE-4AA6-8A43-1DDBBB496A7C}" srcOrd="0" destOrd="1" presId="urn:microsoft.com/office/officeart/2018/2/layout/IconLabelDescriptionList"/>
    <dgm:cxn modelId="{23BB9EB5-5C9F-4176-A991-A228FBE70367}" type="presOf" srcId="{CFEC12B3-4423-443A-A8DD-904EDCD43DF2}" destId="{4AA44262-AE99-4ABD-8638-CBD7E98498DB}" srcOrd="0" destOrd="0" presId="urn:microsoft.com/office/officeart/2018/2/layout/IconLabelDescriptionList"/>
    <dgm:cxn modelId="{EA4780BA-822A-4EFF-85BD-0DA9C2411DFA}" srcId="{CFEC12B3-4423-443A-A8DD-904EDCD43DF2}" destId="{567ACD7E-85E7-4494-80C7-7DB4C8CF8BAA}" srcOrd="1" destOrd="0" parTransId="{34DCF162-89E8-440B-B52C-46DAEC68136F}" sibTransId="{C10A1182-5919-4C00-BD53-CCC1F2053A3A}"/>
    <dgm:cxn modelId="{217D3CD3-C719-4516-A0E8-E70F145AE9C3}" srcId="{567ACD7E-85E7-4494-80C7-7DB4C8CF8BAA}" destId="{AF43BDDD-8CEF-4717-BEB7-9C30FDC6D0D1}" srcOrd="0" destOrd="0" parTransId="{23E6292D-442C-46E4-84F1-71EA5DE49DD8}" sibTransId="{8A44C95E-91A4-413E-A522-D6FFDC48396A}"/>
    <dgm:cxn modelId="{47C484DC-8AA5-499B-BC09-B9238B6811DF}" type="presOf" srcId="{A3C8D3EC-00F4-4306-9276-6E8C3922DE4E}" destId="{F407DBA8-23CE-4AA6-8A43-1DDBBB496A7C}" srcOrd="0" destOrd="0" presId="urn:microsoft.com/office/officeart/2018/2/layout/IconLabelDescriptionList"/>
    <dgm:cxn modelId="{03F9C4E5-D34E-42F0-B057-2E2BDF079818}" srcId="{00BE90BB-41E0-4B38-A3E1-076B1EB0550A}" destId="{DCE1253C-ED59-48CF-B476-7339696ECB0B}" srcOrd="0" destOrd="0" parTransId="{FE2D0721-9A7D-4137-A3EC-2459827C0D62}" sibTransId="{CAE07239-E7A8-4757-9A6F-A95F239707E4}"/>
    <dgm:cxn modelId="{FA68B39C-B581-4CEC-936F-5BAA61BED886}" type="presParOf" srcId="{BB7D3448-2C36-46CB-98ED-0F696A117098}" destId="{397A6BC0-F740-4742-AFA3-839579B19728}" srcOrd="0" destOrd="0" presId="urn:microsoft.com/office/officeart/2018/2/layout/IconLabelDescriptionList"/>
    <dgm:cxn modelId="{8FC64CB2-8583-4491-934F-BF56C3FB756E}" type="presParOf" srcId="{397A6BC0-F740-4742-AFA3-839579B19728}" destId="{99717362-4FDF-4FDA-BCE5-931B17185AB8}" srcOrd="0" destOrd="0" presId="urn:microsoft.com/office/officeart/2018/2/layout/IconLabelDescriptionList"/>
    <dgm:cxn modelId="{4FAE6196-E207-402D-BC5A-9F85B540CAF1}" type="presParOf" srcId="{397A6BC0-F740-4742-AFA3-839579B19728}" destId="{674B37D4-1514-402D-B32F-91B9A250DC2E}" srcOrd="1" destOrd="0" presId="urn:microsoft.com/office/officeart/2018/2/layout/IconLabelDescriptionList"/>
    <dgm:cxn modelId="{EA066874-56FC-4308-B196-4C5C9D85A173}" type="presParOf" srcId="{397A6BC0-F740-4742-AFA3-839579B19728}" destId="{D85CAB05-81DF-471B-8835-8B30923759F9}" srcOrd="2" destOrd="0" presId="urn:microsoft.com/office/officeart/2018/2/layout/IconLabelDescriptionList"/>
    <dgm:cxn modelId="{7BC46949-A0D6-4D8C-915F-CCF36367E969}" type="presParOf" srcId="{397A6BC0-F740-4742-AFA3-839579B19728}" destId="{357C208B-0978-4789-9493-1FD347225FC1}" srcOrd="3" destOrd="0" presId="urn:microsoft.com/office/officeart/2018/2/layout/IconLabelDescriptionList"/>
    <dgm:cxn modelId="{4458D2C7-5541-444A-841E-1EA1247E968E}" type="presParOf" srcId="{397A6BC0-F740-4742-AFA3-839579B19728}" destId="{1804E370-37F1-4AD6-B19F-F539E960CDFB}" srcOrd="4" destOrd="0" presId="urn:microsoft.com/office/officeart/2018/2/layout/IconLabelDescriptionList"/>
    <dgm:cxn modelId="{82A5B34F-7AB2-472E-AC6B-A47B28D5D180}" type="presParOf" srcId="{BB7D3448-2C36-46CB-98ED-0F696A117098}" destId="{2379E3A2-DF8F-43C9-ADE3-000488BEE45B}" srcOrd="1" destOrd="0" presId="urn:microsoft.com/office/officeart/2018/2/layout/IconLabelDescriptionList"/>
    <dgm:cxn modelId="{3362536E-3DFE-4B1F-ADBF-0EFE9D15B4A2}" type="presParOf" srcId="{BB7D3448-2C36-46CB-98ED-0F696A117098}" destId="{240D9132-F96D-467E-A7E7-5A2880124C06}" srcOrd="2" destOrd="0" presId="urn:microsoft.com/office/officeart/2018/2/layout/IconLabelDescriptionList"/>
    <dgm:cxn modelId="{FC1FE2DA-53FF-4776-B4A4-BE24CD981B7F}" type="presParOf" srcId="{240D9132-F96D-467E-A7E7-5A2880124C06}" destId="{D2E36D48-96BB-4170-BE93-D5F39CBE19B5}" srcOrd="0" destOrd="0" presId="urn:microsoft.com/office/officeart/2018/2/layout/IconLabelDescriptionList"/>
    <dgm:cxn modelId="{8DD3FD2B-C027-45D5-A4E3-5960B8DEAA52}" type="presParOf" srcId="{240D9132-F96D-467E-A7E7-5A2880124C06}" destId="{6511BC87-17E4-481D-8607-050062837E02}" srcOrd="1" destOrd="0" presId="urn:microsoft.com/office/officeart/2018/2/layout/IconLabelDescriptionList"/>
    <dgm:cxn modelId="{BBFF440F-5348-4910-B767-291CC12868E6}" type="presParOf" srcId="{240D9132-F96D-467E-A7E7-5A2880124C06}" destId="{D1701A25-4FC4-4CA7-A27A-9ACE1223D3C2}" srcOrd="2" destOrd="0" presId="urn:microsoft.com/office/officeart/2018/2/layout/IconLabelDescriptionList"/>
    <dgm:cxn modelId="{5B90C2A0-BAE3-4FB9-B83D-C6D005F95FB6}" type="presParOf" srcId="{240D9132-F96D-467E-A7E7-5A2880124C06}" destId="{F515D1C7-36E8-4757-B50D-9DA2900ACBAE}" srcOrd="3" destOrd="0" presId="urn:microsoft.com/office/officeart/2018/2/layout/IconLabelDescriptionList"/>
    <dgm:cxn modelId="{1E4EF97A-9BD4-40EB-88CA-6F94FEB19799}" type="presParOf" srcId="{240D9132-F96D-467E-A7E7-5A2880124C06}" destId="{95A2240A-7078-4A8F-9E16-92F78461BB32}" srcOrd="4" destOrd="0" presId="urn:microsoft.com/office/officeart/2018/2/layout/IconLabelDescriptionList"/>
    <dgm:cxn modelId="{F4FF5A56-96AD-42E0-AC11-A240DCEF0F9A}" type="presParOf" srcId="{BB7D3448-2C36-46CB-98ED-0F696A117098}" destId="{2D1BB7FB-98A3-459D-B5FC-0F07E2069DAF}" srcOrd="3" destOrd="0" presId="urn:microsoft.com/office/officeart/2018/2/layout/IconLabelDescriptionList"/>
    <dgm:cxn modelId="{09B8EA5D-0CF7-4A7F-A088-9553AEEE4939}" type="presParOf" srcId="{BB7D3448-2C36-46CB-98ED-0F696A117098}" destId="{3CE838B8-DE27-4E2F-BD82-1D907E875CAF}" srcOrd="4" destOrd="0" presId="urn:microsoft.com/office/officeart/2018/2/layout/IconLabelDescriptionList"/>
    <dgm:cxn modelId="{6E0A4E57-F238-4F83-8B90-E0B32F117B1F}" type="presParOf" srcId="{3CE838B8-DE27-4E2F-BD82-1D907E875CAF}" destId="{17FEA37A-CFD1-44A3-B663-C3061867ACB8}" srcOrd="0" destOrd="0" presId="urn:microsoft.com/office/officeart/2018/2/layout/IconLabelDescriptionList"/>
    <dgm:cxn modelId="{738D8400-4EEB-43D6-97B2-9C9DE308F716}" type="presParOf" srcId="{3CE838B8-DE27-4E2F-BD82-1D907E875CAF}" destId="{BE2D50D9-7FAA-4803-885D-552A303499AB}" srcOrd="1" destOrd="0" presId="urn:microsoft.com/office/officeart/2018/2/layout/IconLabelDescriptionList"/>
    <dgm:cxn modelId="{000EDBE9-C3D4-4E09-9869-2658AFA3E532}" type="presParOf" srcId="{3CE838B8-DE27-4E2F-BD82-1D907E875CAF}" destId="{4AA44262-AE99-4ABD-8638-CBD7E98498DB}" srcOrd="2" destOrd="0" presId="urn:microsoft.com/office/officeart/2018/2/layout/IconLabelDescriptionList"/>
    <dgm:cxn modelId="{16395276-13BB-4C41-B4D5-4CA865AB9929}" type="presParOf" srcId="{3CE838B8-DE27-4E2F-BD82-1D907E875CAF}" destId="{F7DF5197-ABFF-4E34-9173-6914D0B166CE}" srcOrd="3" destOrd="0" presId="urn:microsoft.com/office/officeart/2018/2/layout/IconLabelDescriptionList"/>
    <dgm:cxn modelId="{BBAC6C6B-A49D-401E-B6C4-1FB6B85CF6B9}" type="presParOf" srcId="{3CE838B8-DE27-4E2F-BD82-1D907E875CAF}" destId="{F407DBA8-23CE-4AA6-8A43-1DDBBB496A7C}"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EA4E8-9F02-44F8-A34D-A38D2479D39A}">
      <dsp:nvSpPr>
        <dsp:cNvPr id="0" name=""/>
        <dsp:cNvSpPr/>
      </dsp:nvSpPr>
      <dsp:spPr>
        <a:xfrm>
          <a:off x="0" y="2310"/>
          <a:ext cx="56097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057B643-C250-4E3F-A65E-99EB844D834A}">
      <dsp:nvSpPr>
        <dsp:cNvPr id="0" name=""/>
        <dsp:cNvSpPr/>
      </dsp:nvSpPr>
      <dsp:spPr>
        <a:xfrm>
          <a:off x="0" y="2310"/>
          <a:ext cx="5609771" cy="78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No significant effect of Text Type on guilt, F (1) = 1.68, p = .19 or on empathy, F (1) = .49, p = .48. </a:t>
          </a:r>
        </a:p>
      </dsp:txBody>
      <dsp:txXfrm>
        <a:off x="0" y="2310"/>
        <a:ext cx="5609771" cy="787839"/>
      </dsp:txXfrm>
    </dsp:sp>
    <dsp:sp modelId="{43D38605-6AD2-4C60-90BC-627ADCEAC084}">
      <dsp:nvSpPr>
        <dsp:cNvPr id="0" name=""/>
        <dsp:cNvSpPr/>
      </dsp:nvSpPr>
      <dsp:spPr>
        <a:xfrm>
          <a:off x="0" y="790149"/>
          <a:ext cx="56097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B4CD081-F5A9-4066-A046-FFDD90DB031A}">
      <dsp:nvSpPr>
        <dsp:cNvPr id="0" name=""/>
        <dsp:cNvSpPr/>
      </dsp:nvSpPr>
      <dsp:spPr>
        <a:xfrm>
          <a:off x="0" y="790149"/>
          <a:ext cx="5609771" cy="78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No significant effect of Crime Type on participants’ ratings of guilt, F (1) = 2.13, p = .15.</a:t>
          </a:r>
        </a:p>
      </dsp:txBody>
      <dsp:txXfrm>
        <a:off x="0" y="790149"/>
        <a:ext cx="5609771" cy="787839"/>
      </dsp:txXfrm>
    </dsp:sp>
    <dsp:sp modelId="{B3E5AEC1-4151-4802-861F-1C73C29AF6AD}">
      <dsp:nvSpPr>
        <dsp:cNvPr id="0" name=""/>
        <dsp:cNvSpPr/>
      </dsp:nvSpPr>
      <dsp:spPr>
        <a:xfrm>
          <a:off x="0" y="1577989"/>
          <a:ext cx="56097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5029127-4197-41F4-83C1-A41C529F29C8}">
      <dsp:nvSpPr>
        <dsp:cNvPr id="0" name=""/>
        <dsp:cNvSpPr/>
      </dsp:nvSpPr>
      <dsp:spPr>
        <a:xfrm>
          <a:off x="0" y="1577989"/>
          <a:ext cx="5609771" cy="78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Significant effect of Crime type on empathy, F (1) = 11.20, p &lt; .001.</a:t>
          </a:r>
        </a:p>
      </dsp:txBody>
      <dsp:txXfrm>
        <a:off x="0" y="1577989"/>
        <a:ext cx="5609771" cy="787839"/>
      </dsp:txXfrm>
    </dsp:sp>
    <dsp:sp modelId="{034D8216-9C55-4E49-88FB-E62A41D0849E}">
      <dsp:nvSpPr>
        <dsp:cNvPr id="0" name=""/>
        <dsp:cNvSpPr/>
      </dsp:nvSpPr>
      <dsp:spPr>
        <a:xfrm>
          <a:off x="0" y="2365828"/>
          <a:ext cx="56097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C031DB7-0855-4E4C-9907-4CD3BBF28D95}">
      <dsp:nvSpPr>
        <dsp:cNvPr id="0" name=""/>
        <dsp:cNvSpPr/>
      </dsp:nvSpPr>
      <dsp:spPr>
        <a:xfrm>
          <a:off x="0" y="2365828"/>
          <a:ext cx="5609771" cy="78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No significant effect of gender on guilt (between male and female), F (60) = 2.43, p = .12 or on empathy, F (60) = 1.25, p = .27.</a:t>
          </a:r>
        </a:p>
      </dsp:txBody>
      <dsp:txXfrm>
        <a:off x="0" y="2365828"/>
        <a:ext cx="5609771" cy="787839"/>
      </dsp:txXfrm>
    </dsp:sp>
    <dsp:sp modelId="{80544708-984C-43BF-8C2E-DCF72B52B85A}">
      <dsp:nvSpPr>
        <dsp:cNvPr id="0" name=""/>
        <dsp:cNvSpPr/>
      </dsp:nvSpPr>
      <dsp:spPr>
        <a:xfrm>
          <a:off x="0" y="3153667"/>
          <a:ext cx="56097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5BA2894-DD10-4BD8-AF2F-E4103BF75615}">
      <dsp:nvSpPr>
        <dsp:cNvPr id="0" name=""/>
        <dsp:cNvSpPr/>
      </dsp:nvSpPr>
      <dsp:spPr>
        <a:xfrm>
          <a:off x="0" y="3153667"/>
          <a:ext cx="5609771" cy="78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Significant effect of gender on justification, F (60) = 5.36, p = .02.</a:t>
          </a:r>
        </a:p>
      </dsp:txBody>
      <dsp:txXfrm>
        <a:off x="0" y="3153667"/>
        <a:ext cx="5609771" cy="787839"/>
      </dsp:txXfrm>
    </dsp:sp>
    <dsp:sp modelId="{426DEFA2-75B6-4C22-A523-6C72CFD76BBE}">
      <dsp:nvSpPr>
        <dsp:cNvPr id="0" name=""/>
        <dsp:cNvSpPr/>
      </dsp:nvSpPr>
      <dsp:spPr>
        <a:xfrm>
          <a:off x="0" y="3941507"/>
          <a:ext cx="56097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C56EB22-A25D-4B18-86B6-49E780EBE149}">
      <dsp:nvSpPr>
        <dsp:cNvPr id="0" name=""/>
        <dsp:cNvSpPr/>
      </dsp:nvSpPr>
      <dsp:spPr>
        <a:xfrm>
          <a:off x="0" y="3941507"/>
          <a:ext cx="5609771" cy="78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Significant effect of Crime type on justification, F (1) = 4.61, p = .03.</a:t>
          </a:r>
        </a:p>
      </dsp:txBody>
      <dsp:txXfrm>
        <a:off x="0" y="3941507"/>
        <a:ext cx="5609771" cy="787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17362-4FDF-4FDA-BCE5-931B17185AB8}">
      <dsp:nvSpPr>
        <dsp:cNvPr id="0" name=""/>
        <dsp:cNvSpPr/>
      </dsp:nvSpPr>
      <dsp:spPr>
        <a:xfrm>
          <a:off x="9891" y="166016"/>
          <a:ext cx="1048810" cy="1048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5CAB05-81DF-471B-8835-8B30923759F9}">
      <dsp:nvSpPr>
        <dsp:cNvPr id="0" name=""/>
        <dsp:cNvSpPr/>
      </dsp:nvSpPr>
      <dsp:spPr>
        <a:xfrm>
          <a:off x="9891" y="1352365"/>
          <a:ext cx="2996602" cy="4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a:t>Results</a:t>
          </a:r>
          <a:endParaRPr lang="en-US" sz="2800" kern="1200"/>
        </a:p>
      </dsp:txBody>
      <dsp:txXfrm>
        <a:off x="9891" y="1352365"/>
        <a:ext cx="2996602" cy="449490"/>
      </dsp:txXfrm>
    </dsp:sp>
    <dsp:sp modelId="{1804E370-37F1-4AD6-B19F-F539E960CDFB}">
      <dsp:nvSpPr>
        <dsp:cNvPr id="0" name=""/>
        <dsp:cNvSpPr/>
      </dsp:nvSpPr>
      <dsp:spPr>
        <a:xfrm>
          <a:off x="9891" y="1865827"/>
          <a:ext cx="2996602" cy="149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Those previously mentioned</a:t>
          </a:r>
        </a:p>
        <a:p>
          <a:pPr marL="0" lvl="0" indent="0" algn="l" defTabSz="755650">
            <a:lnSpc>
              <a:spcPct val="100000"/>
            </a:lnSpc>
            <a:spcBef>
              <a:spcPct val="0"/>
            </a:spcBef>
            <a:spcAft>
              <a:spcPct val="35000"/>
            </a:spcAft>
            <a:buNone/>
          </a:pPr>
          <a:r>
            <a:rPr lang="en-US" sz="1700" kern="1200" dirty="0"/>
            <a:t>Not all analyses are complete yet</a:t>
          </a:r>
        </a:p>
      </dsp:txBody>
      <dsp:txXfrm>
        <a:off x="9891" y="1865827"/>
        <a:ext cx="2996602" cy="1498755"/>
      </dsp:txXfrm>
    </dsp:sp>
    <dsp:sp modelId="{D2E36D48-96BB-4170-BE93-D5F39CBE19B5}">
      <dsp:nvSpPr>
        <dsp:cNvPr id="0" name=""/>
        <dsp:cNvSpPr/>
      </dsp:nvSpPr>
      <dsp:spPr>
        <a:xfrm>
          <a:off x="3530898" y="166016"/>
          <a:ext cx="1048810" cy="1048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701A25-4FC4-4CA7-A27A-9ACE1223D3C2}">
      <dsp:nvSpPr>
        <dsp:cNvPr id="0" name=""/>
        <dsp:cNvSpPr/>
      </dsp:nvSpPr>
      <dsp:spPr>
        <a:xfrm>
          <a:off x="3530898" y="1352365"/>
          <a:ext cx="2996602" cy="4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a:t>Limitations</a:t>
          </a:r>
          <a:endParaRPr lang="en-US" sz="2800" kern="1200"/>
        </a:p>
      </dsp:txBody>
      <dsp:txXfrm>
        <a:off x="3530898" y="1352365"/>
        <a:ext cx="2996602" cy="449490"/>
      </dsp:txXfrm>
    </dsp:sp>
    <dsp:sp modelId="{95A2240A-7078-4A8F-9E16-92F78461BB32}">
      <dsp:nvSpPr>
        <dsp:cNvPr id="0" name=""/>
        <dsp:cNvSpPr/>
      </dsp:nvSpPr>
      <dsp:spPr>
        <a:xfrm>
          <a:off x="3530898" y="1865827"/>
          <a:ext cx="2996602" cy="149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Small same size (N = 71)</a:t>
          </a:r>
        </a:p>
        <a:p>
          <a:pPr marL="0" lvl="0" indent="0" algn="l" defTabSz="755650">
            <a:lnSpc>
              <a:spcPct val="100000"/>
            </a:lnSpc>
            <a:spcBef>
              <a:spcPct val="0"/>
            </a:spcBef>
            <a:spcAft>
              <a:spcPct val="35000"/>
            </a:spcAft>
            <a:buNone/>
          </a:pPr>
          <a:r>
            <a:rPr lang="en-US" sz="1700" kern="1200"/>
            <a:t>Text creation</a:t>
          </a:r>
        </a:p>
        <a:p>
          <a:pPr marL="171450" lvl="1" indent="-171450" algn="l" defTabSz="755650">
            <a:lnSpc>
              <a:spcPct val="90000"/>
            </a:lnSpc>
            <a:spcBef>
              <a:spcPct val="0"/>
            </a:spcBef>
            <a:spcAft>
              <a:spcPct val="15000"/>
            </a:spcAft>
            <a:buChar char="•"/>
          </a:pPr>
          <a:r>
            <a:rPr lang="en-US" sz="1700" kern="1200"/>
            <a:t>More detail/length = more time needed</a:t>
          </a:r>
        </a:p>
        <a:p>
          <a:pPr marL="0" lvl="0" indent="0" algn="l" defTabSz="755650">
            <a:lnSpc>
              <a:spcPct val="100000"/>
            </a:lnSpc>
            <a:spcBef>
              <a:spcPct val="0"/>
            </a:spcBef>
            <a:spcAft>
              <a:spcPct val="35000"/>
            </a:spcAft>
            <a:buNone/>
          </a:pPr>
          <a:r>
            <a:rPr lang="en-US" sz="1700" kern="1200"/>
            <a:t>Crime type and stigma</a:t>
          </a:r>
        </a:p>
      </dsp:txBody>
      <dsp:txXfrm>
        <a:off x="3530898" y="1865827"/>
        <a:ext cx="2996602" cy="1498755"/>
      </dsp:txXfrm>
    </dsp:sp>
    <dsp:sp modelId="{17FEA37A-CFD1-44A3-B663-C3061867ACB8}">
      <dsp:nvSpPr>
        <dsp:cNvPr id="0" name=""/>
        <dsp:cNvSpPr/>
      </dsp:nvSpPr>
      <dsp:spPr>
        <a:xfrm>
          <a:off x="7051906" y="166016"/>
          <a:ext cx="1048810" cy="1048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A44262-AE99-4ABD-8638-CBD7E98498DB}">
      <dsp:nvSpPr>
        <dsp:cNvPr id="0" name=""/>
        <dsp:cNvSpPr/>
      </dsp:nvSpPr>
      <dsp:spPr>
        <a:xfrm>
          <a:off x="7051906" y="1352365"/>
          <a:ext cx="2996602" cy="4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a:t>Future Research</a:t>
          </a:r>
          <a:endParaRPr lang="en-US" sz="2800" kern="1200"/>
        </a:p>
      </dsp:txBody>
      <dsp:txXfrm>
        <a:off x="7051906" y="1352365"/>
        <a:ext cx="2996602" cy="449490"/>
      </dsp:txXfrm>
    </dsp:sp>
    <dsp:sp modelId="{F407DBA8-23CE-4AA6-8A43-1DDBBB496A7C}">
      <dsp:nvSpPr>
        <dsp:cNvPr id="0" name=""/>
        <dsp:cNvSpPr/>
      </dsp:nvSpPr>
      <dsp:spPr>
        <a:xfrm>
          <a:off x="7051906" y="1865827"/>
          <a:ext cx="2996602" cy="1498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Larger sample size</a:t>
          </a:r>
        </a:p>
        <a:p>
          <a:pPr marL="0" lvl="0" indent="0" algn="l" defTabSz="755650">
            <a:lnSpc>
              <a:spcPct val="100000"/>
            </a:lnSpc>
            <a:spcBef>
              <a:spcPct val="0"/>
            </a:spcBef>
            <a:spcAft>
              <a:spcPct val="35000"/>
            </a:spcAft>
            <a:buNone/>
          </a:pPr>
          <a:r>
            <a:rPr lang="en-US" sz="1700" kern="1200"/>
            <a:t>Use different crime types</a:t>
          </a:r>
        </a:p>
        <a:p>
          <a:pPr marL="171450" lvl="1" indent="-171450" algn="l" defTabSz="755650">
            <a:lnSpc>
              <a:spcPct val="90000"/>
            </a:lnSpc>
            <a:spcBef>
              <a:spcPct val="0"/>
            </a:spcBef>
            <a:spcAft>
              <a:spcPct val="15000"/>
            </a:spcAft>
            <a:buChar char="•"/>
          </a:pPr>
          <a:r>
            <a:rPr lang="en-US" sz="1700" kern="1200"/>
            <a:t>Less stigmatized options</a:t>
          </a:r>
        </a:p>
      </dsp:txBody>
      <dsp:txXfrm>
        <a:off x="7051906" y="1865827"/>
        <a:ext cx="2996602" cy="14987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4/3/2021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x.doi.org/10.1037/xge000039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56DE3-4E01-4AFD-AD42-42312842ED89}" type="slidenum">
              <a:rPr lang="en-US" smtClean="0"/>
              <a:t>2</a:t>
            </a:fld>
            <a:endParaRPr lang="en-US" dirty="0"/>
          </a:p>
        </p:txBody>
      </p:sp>
    </p:spTree>
    <p:extLst>
      <p:ext uri="{BB962C8B-B14F-4D97-AF65-F5344CB8AC3E}">
        <p14:creationId xmlns:p14="http://schemas.microsoft.com/office/powerpoint/2010/main" val="2461357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was no significant effect of Text Type on guilt, F (1) = 1.68, p = .19 or on empathy, F (1) = .49, p = .48.  Also, Crime Type did not affect participants’ ratings of guilt, F (1) = 2.13, p = .15. However, crime type did affect ratings of empathy, F (1) = 11.20, p &lt; .001.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was no significant effect of gender on guilt (between male and female), F (60) = 2.43, p = .12 or on empathy, F (60) = 1.25, p = .27, but there was a significant effect of gender on justification, F (60) = 5.36, p = .02.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Crime type significantly effected justification, F (1) = 4.61, - = .03.</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6456DE3-4E01-4AFD-AD42-42312842ED89}" type="slidenum">
              <a:rPr lang="en-US" smtClean="0"/>
              <a:t>3</a:t>
            </a:fld>
            <a:endParaRPr lang="en-US" dirty="0"/>
          </a:p>
        </p:txBody>
      </p:sp>
    </p:spTree>
    <p:extLst>
      <p:ext uri="{BB962C8B-B14F-4D97-AF65-F5344CB8AC3E}">
        <p14:creationId xmlns:p14="http://schemas.microsoft.com/office/powerpoint/2010/main" val="369139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456DE3-4E01-4AFD-AD42-42312842ED89}" type="slidenum">
              <a:rPr lang="en-US" smtClean="0"/>
              <a:t>4</a:t>
            </a:fld>
            <a:endParaRPr lang="en-US" dirty="0"/>
          </a:p>
        </p:txBody>
      </p:sp>
    </p:spTree>
    <p:extLst>
      <p:ext uri="{BB962C8B-B14F-4D97-AF65-F5344CB8AC3E}">
        <p14:creationId xmlns:p14="http://schemas.microsoft.com/office/powerpoint/2010/main" val="259566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of my analyses are complete yet, but some limitations I have noticed so far include the small sample size and the texts included in the study. More detailed texts may have been more effective, but would increase the amount of time needed to take the assessment, which could decrease the number of participants. The two types of crimes analyzed also differed greatly in stigma; so I would likely replace the drug abuse texts with another crime like theft which explains my goals for future research.</a:t>
            </a:r>
          </a:p>
        </p:txBody>
      </p:sp>
      <p:sp>
        <p:nvSpPr>
          <p:cNvPr id="4" name="Slide Number Placeholder 3"/>
          <p:cNvSpPr>
            <a:spLocks noGrp="1"/>
          </p:cNvSpPr>
          <p:nvPr>
            <p:ph type="sldNum" sz="quarter" idx="5"/>
          </p:nvPr>
        </p:nvSpPr>
        <p:spPr/>
        <p:txBody>
          <a:bodyPr/>
          <a:lstStyle/>
          <a:p>
            <a:fld id="{86456DE3-4E01-4AFD-AD42-42312842ED89}" type="slidenum">
              <a:rPr lang="en-US" smtClean="0"/>
              <a:t>5</a:t>
            </a:fld>
            <a:endParaRPr lang="en-US" dirty="0"/>
          </a:p>
        </p:txBody>
      </p:sp>
    </p:spTree>
    <p:extLst>
      <p:ext uri="{BB962C8B-B14F-4D97-AF65-F5344CB8AC3E}">
        <p14:creationId xmlns:p14="http://schemas.microsoft.com/office/powerpoint/2010/main" val="39185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List of the Fables. (n.d.). Retrieved December 16, 2020, from http://read.gov/aesop/001.html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Agnew, R. (2012). A Revised Strain Theory of Delinquency.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Special Forces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91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33-38.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Alford, D. (2016). Opioid Prescribing for Chronic Pain – Achieving the Right Balance through Education.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New England Journal of Medicine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374</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 301-303. DOI: 10.1056/NEJMp1512932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Apel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R.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Ramakers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A.A.T. (2018), Impact of incarceration on employment prospects. In: Huebner B.M., Frost N.A. (Eds.) Handbook on the Consequences of Sentencing and Punishment Decisions. ASC Division on Corrections &amp; Sentencing Handbook Series no. 3 New York: Routledge. 85-104. Doi (van het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boek</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10.4324/9780429466380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Aslan, D.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Köksal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Akyol, A. (2019). Impact of an Empathy Training Program on Children’s Perspective-Taking Abilities.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Psychological Reports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123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(6), 2394-2409. https://doi.org/10.1177/0033294119868785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Bal, M. P.,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Veltkamp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 (2013). How does fiction reading influence empathy? An experimental investigation on the role of emotional transportation. </a:t>
            </a:r>
            <a:r>
              <a:rPr lang="en-US" sz="1200" i="1" dirty="0" err="1">
                <a:effectLst/>
                <a:latin typeface="Times New Roman" panose="02020603050405020304" pitchFamily="18" charset="0"/>
                <a:ea typeface="Calibri" panose="020F0502020204030204" pitchFamily="34" charset="0"/>
                <a:cs typeface="Times New Roman" panose="02020603050405020304" pitchFamily="18" charset="0"/>
              </a:rPr>
              <a:t>PLoS</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ONE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1-12. https://doi.org/10.1371/journal.pone.0055341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Berkowitz, M. W. (2002). The science of character education. In W. Damon (Ed.), Bringing in a new era in character education (pp. 43-63). Stanford, CA: Hoover Institution Press.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Berry, M. C., &amp; Wiener, R. L. (2020).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Exoffender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housing stigma and discrimination.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Psychology, Public Policy, and Law</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26</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 213–232. https://doi-org.proxy.bsu.edu/10.1037/law0000225.supp (Supplemental)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Brown, P., Corrigan, M., Higgins-D’Alessandro, A. (2012). Case Study: Reading For Life.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Handbook of Prosocial Education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186-188. Retrieved from https://books.google.com/books?id=w9Oyfz8UD4kC&amp;pg=PA186&amp;lpg=PA186&amp;dq=Seroczynski+%E2%80%9CCase+Study:+Reading+for+Life.%E2%80%9D&amp;source=bl&amp;ots=KXHNRLawyy&amp;sig=ACfU3U0w5kmHjigzoAyqlq2gmxhaEn5LTA&amp;hl=en&amp;sa=X&amp;ved=2ahUKEwiugcbzjd3oAhWWWc0KHQOoA18Q6AEwAHoECAQQKQ#v=onepage&amp;q=Seroczynski%20%E2%80%9CCase%20Study%3A%20Reading%20for%20Life.%E2%80%9D&amp;f=fal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Bzdok</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Hartwigsen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 Reid, A., Laird, A. R., Fox, P. T., &amp; Eickhoff, S. B. (2016). Left inferior parietal lobe engagement in social cognition and language.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Neuroscience and Biobehavioral Reviews, 68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319–334. https://doi.org/10.1016/j.neubiorev.2016.02.024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Christofi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 Michael-</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Grigoriou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 and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Kyrlitsias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 (2020) A Virtual Reality Simulation of Drug Users’ Everyday Life: The Effect of Supported Sensorimotor Contingencies on Empathy.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Front. Psychol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11:1242.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10.3389/fpsyg.2020.01242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Christofi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 &amp; Michael-</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Grigoriou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 (2017). Virtual reality for inducing empathy and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edicing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prejudice towards stigmatized groups: A survey. 2017 23rd International Conference on Virtual System &amp; Multimedia, 1-8,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10.1109/VSMM.2017.8346252.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Corno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 &amp; Anderman, E. (2015). Character Education, Moral Education, and Moral-Character Education.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Handbook of Educational Psychology,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213-219. Retrieved from https://books.google.com/books?hl=en&amp;lr=&amp;id=cvAsCgAAQBAJ&amp;oi=fnd&amp;pg=PA213&amp;dq=moral+education+and+character+education&amp;ots=I1qZATBunB&amp;sig=tF1_773fVih4YF5XHtHWSzV3e98#v=onepage&amp;q&amp;f=false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Cuzzo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 S. W., Larson, M. R.,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Mattsson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L.M. &amp; McGlasson, T.D. (2017). How Do You Effectively Teach Empathy to Students?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New Directions for Teaching and Learning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151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61-78. https://doi.org/10.1002/tl.20249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Dodell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-Feder, D. &amp; Tamir, D. I. (2018). Fiction Reading Has a Small Positive Impact on Social Cognition: A Meta-Analysis.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Journal of Experimental Psychology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147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(11), 1713-1727. DOI: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http://dx.doi.org/10.1037/xge0000395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Evans, D. 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Szkola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J., &amp; St. John, V. (2019). Going Back to College? Criminal Stigma in Higher Education Admissions in Northeastern U.S.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Critical Criminology, 27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291-304. </a:t>
            </a:r>
            <a:r>
              <a:rPr lang="en-US" sz="1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https://doi.org/10.1007/s10612-019-09443-x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Goodwin, G.P., Piazza, J.,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Rozin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P. (2014). Moral character predominates in person perception and evaluation</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Journal of Personality and Social Psychology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106</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148- 168. https://doi.org/10.1037/a0034726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Kaufman, G. F., &amp; Libby, K. L. (2012). Changing beliefs through experience-taking.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Journal of Personality and Social Psychology,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103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1-19.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doi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10.1037/a0027525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Martinez, A. G.,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Stuewig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J., &amp; Tangney, J. P. (2014). Can perspective-taking reduce crime? Examining a pathway through empathic-concern and guilt-proneness</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Personality &amp; social psychology bulletin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40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(12), 1659–1667. https://doi.org/10.1177/0146167214554915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Pardo-Vazquez, J. L., Padron, I., Fernandez-Rey, J.,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Acuña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 (2011). Decision-Making in the Ventral Premotor Cortex Harbinger of Action.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Frontiers in Integrative Neuroscience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(54). https://doi.org/10.3389/fnint.2011.00054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Pfattheicher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Nockur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 B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öhm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R.,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Sassenrath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 &amp; Petersen, M. B. (2020). The emotional path to action: Empathy promotes physical distancing and wearing of face masks during the COVID-19 pandemic.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Psychological Science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31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(11), 1363-1373. https://doi.org/10.1177/0956797620964422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Piaget, J. and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Inhelder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B. 1956. The Child's Conception of Space, London: Routledge &amp; Kegan Paul.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Pitts-Taylor, V. (2013). I Feel Your Pain: Embodied Knowledges and Situated Neurons.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Hypatia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28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 852-869. DOI: 10.1111/hypa.12049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Riess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H. (2017). The Science of Empathy</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Journal of Patient Experience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 74-77. DOI: 10.1177/2374373517699267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Rizzolatti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Craighero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 (2005). Mirror Neuron: A Neurological Approach to Empathy. Neurobiology of Human Values.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Rumble, A. C., Van Lange, P. A. M., &amp; Parks, C. D. (2010). The benefits of empathy: When empathy may sustain cooperation in social dilemmas.</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European Journal of Social Psychology, 40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 856–866.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Seidel, E. M.,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Pfabigan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 M.,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Keckeis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K.,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Wucherer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 M., Jahn, 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Lamm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Derntl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B. (2013). Empathic competencies in violent offenders.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Psychiatry research, 210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 1168–1175. https://doi.org/10.1016/j.psychres.2013.08.027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Seroczynski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 Evans, W., Jobst, A., Horvath, L.,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Carozza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 (2015). Reading For Life and Adolescent Re-Arrest: Evaluating a Unique Juvenile Diversion Program. Retrieved from https://www3.nd.edu/~wevans1/working_papers/RFL%20Paper%20for%20NBER.pdf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Stansfield, J.,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Bune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 (2014). The relationships between empathy and reading fiction: Students,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 9-18. DOI: http://dx.doi.org/10.5334/jeps.ca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Strang, E. (2015). Teaching Compassion in Prison: A Key to Learning.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Journal of Prison Education and Reentry. 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 50-59. DOI: 10.15845/jper.v2i2.867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Strelkova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L.P. (2020). Development of Empathy through Stories.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Journal of Russian &amp; East European Psychology, 57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(2-3), 133-164. https://doi.org/10.1080/10610405.2020.1760763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Van Lissa, C. J.,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Caracciolo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 van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Duuren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 &amp; van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Leuveren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B. (2016). Difficult empathy: The effect of narrative perspective on readers’ engagement with a first-person narrator.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Diegesis, 5</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43-63. https://www.researchgate.net/publication/313611409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Zilles, K. (2004). The Human Nervous System (Second Edition). Ch. 27 Architecture of the Human Cerebral Cortex: Regional and Laminar Organization. 997-1055. https://doi.org/10.1016/B978-012547626-3/50028-4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6456DE3-4E01-4AFD-AD42-42312842ED89}" type="slidenum">
              <a:rPr lang="en-US" smtClean="0"/>
              <a:t>6</a:t>
            </a:fld>
            <a:endParaRPr lang="en-US" dirty="0"/>
          </a:p>
        </p:txBody>
      </p:sp>
    </p:spTree>
    <p:extLst>
      <p:ext uri="{BB962C8B-B14F-4D97-AF65-F5344CB8AC3E}">
        <p14:creationId xmlns:p14="http://schemas.microsoft.com/office/powerpoint/2010/main" val="963178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EA0C0817-A112-4847-8014-A94B7D2A4EA3}" type="datetime1">
              <a:rPr lang="en-US" smtClean="0"/>
              <a:t>4/3/2021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74752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6FA2B21-3FCD-4721-B95C-427943F61125}" type="datetime1">
              <a:rPr lang="en-US" smtClean="0"/>
              <a:t>4/3/2021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8865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6FA2B21-3FCD-4721-B95C-427943F61125}" type="datetime1">
              <a:rPr lang="en-US" smtClean="0"/>
              <a:t>4/3/2021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105547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7332B432-ACDA-4023-A761-2BAB76577B62}" type="datetime1">
              <a:rPr lang="en-US" smtClean="0"/>
              <a:t>4/3/2021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7893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4/3/2021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2657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9186D26-FA5F-4637-B602-B7C2DC34CFD4}" type="datetime1">
              <a:rPr lang="en-US" smtClean="0"/>
              <a:t>4/3/2021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5536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8A7F15D8-96D1-4781-BC50-CA8A088B2FE4}" type="datetime1">
              <a:rPr lang="en-US" smtClean="0"/>
              <a:t>4/3/2021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518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F9A96C99-B8F8-4528-BD05-0E16E943DC09}" type="datetime1">
              <a:rPr lang="en-US" smtClean="0"/>
              <a:t>4/3/2021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5774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3636942-C211-4B28-8DBD-C953E00AF71B}" type="datetime1">
              <a:rPr lang="en-US" smtClean="0"/>
              <a:t>4/3/2021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82568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7E8D12A6-918A-48BD-8CB9-CA713993B0EA}" type="datetime1">
              <a:rPr lang="en-US" smtClean="0"/>
              <a:t>4/3/2021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34B7E4EF-A1BD-40F4-AB7B-04F084DD991D}" type="slidenum">
              <a:rPr lang="en-US" smtClean="0"/>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033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4/3/2021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8845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F6FA2B21-3FCD-4721-B95C-427943F61125}" type="datetime1">
              <a:rPr lang="en-US" smtClean="0"/>
              <a:t>4/3/2021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01656963"/>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11" Type="http://schemas.microsoft.com/office/2007/relationships/hdphoto" Target="../media/hdphoto1.wdp"/><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2.bmp"/><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7FBE2-F77C-4A34-BC76-49D8B3EACF4B}"/>
              </a:ext>
            </a:extLst>
          </p:cNvPr>
          <p:cNvSpPr>
            <a:spLocks noGrp="1"/>
          </p:cNvSpPr>
          <p:nvPr>
            <p:ph type="title"/>
          </p:nvPr>
        </p:nvSpPr>
        <p:spPr/>
        <p:txBody>
          <a:bodyPr/>
          <a:lstStyle/>
          <a:p>
            <a:r>
              <a:rPr lang="en-US" b="1" dirty="0"/>
              <a:t>Method</a:t>
            </a:r>
          </a:p>
        </p:txBody>
      </p:sp>
      <p:sp>
        <p:nvSpPr>
          <p:cNvPr id="3" name="Content Placeholder 2">
            <a:extLst>
              <a:ext uri="{FF2B5EF4-FFF2-40B4-BE49-F238E27FC236}">
                <a16:creationId xmlns:a16="http://schemas.microsoft.com/office/drawing/2014/main" id="{F39ED88E-748C-4057-B062-E0EE7EDCED6B}"/>
              </a:ext>
            </a:extLst>
          </p:cNvPr>
          <p:cNvSpPr>
            <a:spLocks noGrp="1"/>
          </p:cNvSpPr>
          <p:nvPr>
            <p:ph idx="1"/>
          </p:nvPr>
        </p:nvSpPr>
        <p:spPr/>
        <p:txBody>
          <a:bodyPr/>
          <a:lstStyle/>
          <a:p>
            <a:r>
              <a:rPr lang="en-US" sz="2000" b="1" dirty="0"/>
              <a:t>Materials/Procedure</a:t>
            </a:r>
            <a:endParaRPr lang="en-US" sz="1800" b="1" dirty="0"/>
          </a:p>
          <a:p>
            <a:pPr lvl="1"/>
            <a:r>
              <a:rPr lang="en-US" sz="2000" dirty="0"/>
              <a:t>Demographic questions (Age, Gender, Race, Position)</a:t>
            </a:r>
          </a:p>
          <a:p>
            <a:pPr lvl="1"/>
            <a:r>
              <a:rPr lang="en-US" sz="2000" dirty="0"/>
              <a:t>Four stories (Report Drug, Report Theft, Story Drug, Story Theft)</a:t>
            </a:r>
          </a:p>
          <a:p>
            <a:pPr lvl="1"/>
            <a:r>
              <a:rPr lang="en-US" sz="2000" dirty="0"/>
              <a:t>3 multiple-choice reading comprehension questions</a:t>
            </a:r>
          </a:p>
          <a:p>
            <a:pPr lvl="1"/>
            <a:r>
              <a:rPr lang="en-US" sz="2000" dirty="0"/>
              <a:t>4 5-point Likert-scale questions (Guiltiness, Empathy, Justification, Transportation)</a:t>
            </a:r>
          </a:p>
          <a:p>
            <a:pPr lvl="1"/>
            <a:r>
              <a:rPr lang="en-US" sz="2000" dirty="0"/>
              <a:t>4 general reading questions</a:t>
            </a:r>
          </a:p>
          <a:p>
            <a:endParaRPr lang="en-US" dirty="0"/>
          </a:p>
        </p:txBody>
      </p:sp>
      <p:pic>
        <p:nvPicPr>
          <p:cNvPr id="8" name="Recorded Sound">
            <a:hlinkClick r:id="" action="ppaction://media"/>
            <a:extLst>
              <a:ext uri="{FF2B5EF4-FFF2-40B4-BE49-F238E27FC236}">
                <a16:creationId xmlns:a16="http://schemas.microsoft.com/office/drawing/2014/main" id="{9EE8A914-D500-4B3A-A128-080B6F33E6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76896" y="4911725"/>
            <a:ext cx="487363" cy="487363"/>
          </a:xfrm>
          <a:prstGeom prst="rect">
            <a:avLst/>
          </a:prstGeom>
        </p:spPr>
      </p:pic>
    </p:spTree>
    <p:extLst>
      <p:ext uri="{BB962C8B-B14F-4D97-AF65-F5344CB8AC3E}">
        <p14:creationId xmlns:p14="http://schemas.microsoft.com/office/powerpoint/2010/main" val="393788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1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F98B2A-60D1-41BF-BDF0-C659E018F69F}"/>
              </a:ext>
            </a:extLst>
          </p:cNvPr>
          <p:cNvSpPr>
            <a:spLocks noGrp="1"/>
          </p:cNvSpPr>
          <p:nvPr>
            <p:ph type="body" idx="1"/>
          </p:nvPr>
        </p:nvSpPr>
        <p:spPr/>
        <p:txBody>
          <a:bodyPr/>
          <a:lstStyle/>
          <a:p>
            <a:endParaRPr lang="en-US"/>
          </a:p>
        </p:txBody>
      </p:sp>
      <p:pic>
        <p:nvPicPr>
          <p:cNvPr id="8" name="Content Placeholder 7" descr="Graphical user interface, text, email&#10;&#10;Description automatically generated">
            <a:extLst>
              <a:ext uri="{FF2B5EF4-FFF2-40B4-BE49-F238E27FC236}">
                <a16:creationId xmlns:a16="http://schemas.microsoft.com/office/drawing/2014/main" id="{6EFEE7AA-901F-460E-A1C2-3CEB512A6181}"/>
              </a:ext>
            </a:extLst>
          </p:cNvPr>
          <p:cNvPicPr>
            <a:picLocks noGrp="1" noChangeAspect="1"/>
          </p:cNvPicPr>
          <p:nvPr>
            <p:ph sz="half" idx="2"/>
          </p:nvPr>
        </p:nvPicPr>
        <p:blipFill>
          <a:blip r:embed="rId5"/>
          <a:stretch>
            <a:fillRect/>
          </a:stretch>
        </p:blipFill>
        <p:spPr>
          <a:xfrm>
            <a:off x="458991" y="442509"/>
            <a:ext cx="6934128" cy="2998348"/>
          </a:xfrm>
        </p:spPr>
      </p:pic>
      <p:pic>
        <p:nvPicPr>
          <p:cNvPr id="10" name="Content Placeholder 9" descr="Text&#10;&#10;Description automatically generated">
            <a:extLst>
              <a:ext uri="{FF2B5EF4-FFF2-40B4-BE49-F238E27FC236}">
                <a16:creationId xmlns:a16="http://schemas.microsoft.com/office/drawing/2014/main" id="{CFE5776A-FC16-463C-98F1-37FB0F8F36C8}"/>
              </a:ext>
            </a:extLst>
          </p:cNvPr>
          <p:cNvPicPr>
            <a:picLocks noGrp="1" noChangeAspect="1"/>
          </p:cNvPicPr>
          <p:nvPr>
            <p:ph sz="quarter" idx="4"/>
          </p:nvPr>
        </p:nvPicPr>
        <p:blipFill>
          <a:blip r:embed="rId6"/>
          <a:stretch>
            <a:fillRect/>
          </a:stretch>
        </p:blipFill>
        <p:spPr>
          <a:xfrm>
            <a:off x="4827792" y="3496838"/>
            <a:ext cx="6934128" cy="2918653"/>
          </a:xfrm>
        </p:spPr>
      </p:pic>
      <p:sp>
        <p:nvSpPr>
          <p:cNvPr id="11" name="TextBox 10">
            <a:extLst>
              <a:ext uri="{FF2B5EF4-FFF2-40B4-BE49-F238E27FC236}">
                <a16:creationId xmlns:a16="http://schemas.microsoft.com/office/drawing/2014/main" id="{9AD88E22-A6D7-4176-885C-6D4CC3B2ED4F}"/>
              </a:ext>
            </a:extLst>
          </p:cNvPr>
          <p:cNvSpPr txBox="1"/>
          <p:nvPr/>
        </p:nvSpPr>
        <p:spPr>
          <a:xfrm>
            <a:off x="7532914" y="580571"/>
            <a:ext cx="3120572" cy="461665"/>
          </a:xfrm>
          <a:prstGeom prst="rect">
            <a:avLst/>
          </a:prstGeom>
          <a:noFill/>
        </p:spPr>
        <p:txBody>
          <a:bodyPr wrap="square" rtlCol="0">
            <a:spAutoFit/>
          </a:bodyPr>
          <a:lstStyle/>
          <a:p>
            <a:r>
              <a:rPr lang="en-US" sz="2400" dirty="0">
                <a:sym typeface="Wingdings" panose="05000000000000000000" pitchFamily="2" charset="2"/>
              </a:rPr>
              <a:t> </a:t>
            </a:r>
            <a:r>
              <a:rPr lang="en-US" sz="2400" dirty="0"/>
              <a:t>Report on Drugs</a:t>
            </a:r>
          </a:p>
        </p:txBody>
      </p:sp>
      <p:sp>
        <p:nvSpPr>
          <p:cNvPr id="12" name="TextBox 11">
            <a:extLst>
              <a:ext uri="{FF2B5EF4-FFF2-40B4-BE49-F238E27FC236}">
                <a16:creationId xmlns:a16="http://schemas.microsoft.com/office/drawing/2014/main" id="{5E3148E4-9B62-408B-9B90-55A3D610B045}"/>
              </a:ext>
            </a:extLst>
          </p:cNvPr>
          <p:cNvSpPr txBox="1"/>
          <p:nvPr/>
        </p:nvSpPr>
        <p:spPr>
          <a:xfrm>
            <a:off x="2024888" y="3884574"/>
            <a:ext cx="2844800" cy="461665"/>
          </a:xfrm>
          <a:prstGeom prst="rect">
            <a:avLst/>
          </a:prstGeom>
          <a:noFill/>
        </p:spPr>
        <p:txBody>
          <a:bodyPr wrap="square" rtlCol="0">
            <a:spAutoFit/>
          </a:bodyPr>
          <a:lstStyle/>
          <a:p>
            <a:r>
              <a:rPr lang="en-US" sz="2400" dirty="0"/>
              <a:t>Story on Theft </a:t>
            </a:r>
            <a:r>
              <a:rPr lang="en-US" sz="2400" dirty="0">
                <a:sym typeface="Wingdings" panose="05000000000000000000" pitchFamily="2" charset="2"/>
              </a:rPr>
              <a:t></a:t>
            </a:r>
            <a:endParaRPr lang="en-US" sz="2400" dirty="0"/>
          </a:p>
        </p:txBody>
      </p:sp>
      <p:sp>
        <p:nvSpPr>
          <p:cNvPr id="13" name="TextBox 12">
            <a:extLst>
              <a:ext uri="{FF2B5EF4-FFF2-40B4-BE49-F238E27FC236}">
                <a16:creationId xmlns:a16="http://schemas.microsoft.com/office/drawing/2014/main" id="{DB294319-CF47-48A8-912C-EC1E6DCBCD5E}"/>
              </a:ext>
            </a:extLst>
          </p:cNvPr>
          <p:cNvSpPr txBox="1"/>
          <p:nvPr/>
        </p:nvSpPr>
        <p:spPr>
          <a:xfrm>
            <a:off x="8423752" y="1098217"/>
            <a:ext cx="3309257" cy="646331"/>
          </a:xfrm>
          <a:prstGeom prst="rect">
            <a:avLst/>
          </a:prstGeom>
          <a:noFill/>
        </p:spPr>
        <p:txBody>
          <a:bodyPr wrap="square" rtlCol="0">
            <a:spAutoFit/>
          </a:bodyPr>
          <a:lstStyle/>
          <a:p>
            <a:r>
              <a:rPr lang="en-US" dirty="0"/>
              <a:t>Not shown: Story on Drugs</a:t>
            </a:r>
          </a:p>
          <a:p>
            <a:endParaRPr lang="en-US" dirty="0"/>
          </a:p>
        </p:txBody>
      </p:sp>
      <p:sp>
        <p:nvSpPr>
          <p:cNvPr id="14" name="TextBox 13">
            <a:extLst>
              <a:ext uri="{FF2B5EF4-FFF2-40B4-BE49-F238E27FC236}">
                <a16:creationId xmlns:a16="http://schemas.microsoft.com/office/drawing/2014/main" id="{2F7C5F84-665F-4DA4-BC9B-71E550E3C193}"/>
              </a:ext>
            </a:extLst>
          </p:cNvPr>
          <p:cNvSpPr txBox="1"/>
          <p:nvPr/>
        </p:nvSpPr>
        <p:spPr>
          <a:xfrm>
            <a:off x="718398" y="4420624"/>
            <a:ext cx="3207657" cy="369332"/>
          </a:xfrm>
          <a:prstGeom prst="rect">
            <a:avLst/>
          </a:prstGeom>
          <a:noFill/>
        </p:spPr>
        <p:txBody>
          <a:bodyPr wrap="square" rtlCol="0">
            <a:spAutoFit/>
          </a:bodyPr>
          <a:lstStyle/>
          <a:p>
            <a:r>
              <a:rPr lang="en-US" dirty="0"/>
              <a:t>Not shown: Report on Theft</a:t>
            </a:r>
          </a:p>
        </p:txBody>
      </p:sp>
      <p:pic>
        <p:nvPicPr>
          <p:cNvPr id="17" name="Recorded Sound">
            <a:hlinkClick r:id="" action="ppaction://media"/>
            <a:extLst>
              <a:ext uri="{FF2B5EF4-FFF2-40B4-BE49-F238E27FC236}">
                <a16:creationId xmlns:a16="http://schemas.microsoft.com/office/drawing/2014/main" id="{92DD9160-A469-4952-AA14-E648772D4BE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91017" y="2394374"/>
            <a:ext cx="487363" cy="487363"/>
          </a:xfrm>
          <a:prstGeom prst="rect">
            <a:avLst/>
          </a:prstGeom>
        </p:spPr>
      </p:pic>
      <p:sp>
        <p:nvSpPr>
          <p:cNvPr id="18" name="TextBox 17">
            <a:extLst>
              <a:ext uri="{FF2B5EF4-FFF2-40B4-BE49-F238E27FC236}">
                <a16:creationId xmlns:a16="http://schemas.microsoft.com/office/drawing/2014/main" id="{983897A4-B686-484C-80B4-8ACD64801CE1}"/>
              </a:ext>
            </a:extLst>
          </p:cNvPr>
          <p:cNvSpPr txBox="1"/>
          <p:nvPr/>
        </p:nvSpPr>
        <p:spPr>
          <a:xfrm>
            <a:off x="783857" y="5308058"/>
            <a:ext cx="3448935" cy="923330"/>
          </a:xfrm>
          <a:prstGeom prst="rect">
            <a:avLst/>
          </a:prstGeom>
          <a:noFill/>
        </p:spPr>
        <p:txBody>
          <a:bodyPr wrap="square" rtlCol="0">
            <a:spAutoFit/>
          </a:bodyPr>
          <a:lstStyle/>
          <a:p>
            <a:pPr algn="ctr"/>
            <a:r>
              <a:rPr lang="en-US" b="1" dirty="0"/>
              <a:t>The report and story versions of each texts share the same information</a:t>
            </a:r>
          </a:p>
        </p:txBody>
      </p:sp>
    </p:spTree>
    <p:extLst>
      <p:ext uri="{BB962C8B-B14F-4D97-AF65-F5344CB8AC3E}">
        <p14:creationId xmlns:p14="http://schemas.microsoft.com/office/powerpoint/2010/main" val="16229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6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274A-07C8-4168-A232-225DE5A5389D}"/>
              </a:ext>
            </a:extLst>
          </p:cNvPr>
          <p:cNvSpPr>
            <a:spLocks noGrp="1"/>
          </p:cNvSpPr>
          <p:nvPr>
            <p:ph type="title"/>
          </p:nvPr>
        </p:nvSpPr>
        <p:spPr>
          <a:xfrm>
            <a:off x="1066800" y="642594"/>
            <a:ext cx="10058400" cy="1371600"/>
          </a:xfrm>
        </p:spPr>
        <p:txBody>
          <a:bodyPr>
            <a:normAutofit/>
          </a:bodyPr>
          <a:lstStyle/>
          <a:p>
            <a:pPr algn="ctr"/>
            <a:r>
              <a:rPr lang="en-US" b="1"/>
              <a:t>Results</a:t>
            </a:r>
          </a:p>
        </p:txBody>
      </p:sp>
      <p:graphicFrame>
        <p:nvGraphicFramePr>
          <p:cNvPr id="5" name="Content Placeholder 2">
            <a:extLst>
              <a:ext uri="{FF2B5EF4-FFF2-40B4-BE49-F238E27FC236}">
                <a16:creationId xmlns:a16="http://schemas.microsoft.com/office/drawing/2014/main" id="{638CA5AB-69A4-4F5E-A097-46518E506C5A}"/>
              </a:ext>
            </a:extLst>
          </p:cNvPr>
          <p:cNvGraphicFramePr>
            <a:graphicFrameLocks noGrp="1"/>
          </p:cNvGraphicFramePr>
          <p:nvPr>
            <p:ph idx="1"/>
            <p:extLst>
              <p:ext uri="{D42A27DB-BD31-4B8C-83A1-F6EECF244321}">
                <p14:modId xmlns:p14="http://schemas.microsoft.com/office/powerpoint/2010/main" val="4280107375"/>
              </p:ext>
            </p:extLst>
          </p:nvPr>
        </p:nvGraphicFramePr>
        <p:xfrm>
          <a:off x="555304" y="1756228"/>
          <a:ext cx="5609771" cy="4731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a:extLst>
              <a:ext uri="{FF2B5EF4-FFF2-40B4-BE49-F238E27FC236}">
                <a16:creationId xmlns:a16="http://schemas.microsoft.com/office/drawing/2014/main" id="{3567ABFA-6976-489F-84C4-8A1AB9527D8F}"/>
              </a:ext>
            </a:extLst>
          </p:cNvPr>
          <p:cNvPicPr>
            <a:picLocks noChangeAspect="1"/>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11">
                    <a14:imgEffect>
                      <a14:colorTemperature colorTemp="11500"/>
                    </a14:imgEffect>
                    <a14:imgEffect>
                      <a14:saturation sat="200000"/>
                    </a14:imgEffect>
                  </a14:imgLayer>
                </a14:imgProps>
              </a:ext>
            </a:extLst>
          </a:blip>
          <a:stretch>
            <a:fillRect/>
          </a:stretch>
        </p:blipFill>
        <p:spPr>
          <a:xfrm>
            <a:off x="6458857" y="2422537"/>
            <a:ext cx="5177839" cy="3053286"/>
          </a:xfrm>
          <a:prstGeom prst="rect">
            <a:avLst/>
          </a:prstGeom>
        </p:spPr>
      </p:pic>
      <p:pic>
        <p:nvPicPr>
          <p:cNvPr id="11" name="Recorded Sound">
            <a:hlinkClick r:id="" action="ppaction://media"/>
            <a:extLst>
              <a:ext uri="{FF2B5EF4-FFF2-40B4-BE49-F238E27FC236}">
                <a16:creationId xmlns:a16="http://schemas.microsoft.com/office/drawing/2014/main" id="{F791706E-6B5E-456B-9249-7CA5BE6DB62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804094" y="942405"/>
            <a:ext cx="487363" cy="487363"/>
          </a:xfrm>
          <a:prstGeom prst="rect">
            <a:avLst/>
          </a:prstGeom>
        </p:spPr>
      </p:pic>
    </p:spTree>
    <p:extLst>
      <p:ext uri="{BB962C8B-B14F-4D97-AF65-F5344CB8AC3E}">
        <p14:creationId xmlns:p14="http://schemas.microsoft.com/office/powerpoint/2010/main" val="283241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8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B69D-5F25-4B62-B56C-6C68FC4D472A}"/>
              </a:ext>
            </a:extLst>
          </p:cNvPr>
          <p:cNvSpPr>
            <a:spLocks noGrp="1"/>
          </p:cNvSpPr>
          <p:nvPr>
            <p:ph type="title"/>
          </p:nvPr>
        </p:nvSpPr>
        <p:spPr/>
        <p:txBody>
          <a:bodyPr/>
          <a:lstStyle/>
          <a:p>
            <a:r>
              <a:rPr lang="en-US" b="1"/>
              <a:t>Results</a:t>
            </a:r>
            <a:endParaRPr lang="en-US" b="1" dirty="0"/>
          </a:p>
        </p:txBody>
      </p:sp>
      <p:graphicFrame>
        <p:nvGraphicFramePr>
          <p:cNvPr id="4" name="Table 4">
            <a:extLst>
              <a:ext uri="{FF2B5EF4-FFF2-40B4-BE49-F238E27FC236}">
                <a16:creationId xmlns:a16="http://schemas.microsoft.com/office/drawing/2014/main" id="{E3E4880B-DA87-425A-97D9-BD8518765399}"/>
              </a:ext>
            </a:extLst>
          </p:cNvPr>
          <p:cNvGraphicFramePr>
            <a:graphicFrameLocks noGrp="1"/>
          </p:cNvGraphicFramePr>
          <p:nvPr>
            <p:extLst>
              <p:ext uri="{D42A27DB-BD31-4B8C-83A1-F6EECF244321}">
                <p14:modId xmlns:p14="http://schemas.microsoft.com/office/powerpoint/2010/main" val="898549079"/>
              </p:ext>
            </p:extLst>
          </p:nvPr>
        </p:nvGraphicFramePr>
        <p:xfrm>
          <a:off x="1066800" y="2014194"/>
          <a:ext cx="10058400" cy="361360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4258747084"/>
                    </a:ext>
                  </a:extLst>
                </a:gridCol>
                <a:gridCol w="2514600">
                  <a:extLst>
                    <a:ext uri="{9D8B030D-6E8A-4147-A177-3AD203B41FA5}">
                      <a16:colId xmlns:a16="http://schemas.microsoft.com/office/drawing/2014/main" val="3298643365"/>
                    </a:ext>
                  </a:extLst>
                </a:gridCol>
                <a:gridCol w="2514600">
                  <a:extLst>
                    <a:ext uri="{9D8B030D-6E8A-4147-A177-3AD203B41FA5}">
                      <a16:colId xmlns:a16="http://schemas.microsoft.com/office/drawing/2014/main" val="2865458789"/>
                    </a:ext>
                  </a:extLst>
                </a:gridCol>
                <a:gridCol w="2514600">
                  <a:extLst>
                    <a:ext uri="{9D8B030D-6E8A-4147-A177-3AD203B41FA5}">
                      <a16:colId xmlns:a16="http://schemas.microsoft.com/office/drawing/2014/main" val="3435699370"/>
                    </a:ext>
                  </a:extLst>
                </a:gridCol>
              </a:tblGrid>
              <a:tr h="711196">
                <a:tc gridSpan="4">
                  <a:txBody>
                    <a:bodyPr/>
                    <a:lstStyle/>
                    <a:p>
                      <a:pPr algn="ctr"/>
                      <a:r>
                        <a:rPr lang="en-US" sz="1800" b="1" i="0" u="none" kern="1200">
                          <a:solidFill>
                            <a:schemeClr val="lt1"/>
                          </a:solidFill>
                          <a:effectLst/>
                          <a:latin typeface="+mn-lt"/>
                          <a:ea typeface="+mn-ea"/>
                          <a:cs typeface="+mn-cs"/>
                        </a:rPr>
                        <a:t>Ratings of Empathy for Protagonist, Guilt of Protagonist, and Justification of Protagonists’ Crime According to Text Type and Crime</a:t>
                      </a:r>
                      <a:endParaRPr lang="en-US" sz="1800" b="1" i="0" u="none" kern="1200" dirty="0">
                        <a:solidFill>
                          <a:schemeClr val="lt1"/>
                        </a:solidFill>
                        <a:effectLst/>
                        <a:latin typeface="+mn-lt"/>
                        <a:ea typeface="+mn-ea"/>
                        <a:cs typeface="+mn-c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88223442"/>
                  </a:ext>
                </a:extLst>
              </a:tr>
              <a:tr h="580482">
                <a:tc>
                  <a:txBody>
                    <a:bodyPr/>
                    <a:lstStyle/>
                    <a:p>
                      <a:endParaRPr lang="en-US" dirty="0"/>
                    </a:p>
                  </a:txBody>
                  <a:tcPr/>
                </a:tc>
                <a:tc>
                  <a:txBody>
                    <a:bodyPr/>
                    <a:lstStyle/>
                    <a:p>
                      <a:r>
                        <a:rPr lang="en-US" b="1"/>
                        <a:t>Empathy</a:t>
                      </a:r>
                      <a:endParaRPr lang="en-US" b="1" dirty="0"/>
                    </a:p>
                  </a:txBody>
                  <a:tcPr/>
                </a:tc>
                <a:tc>
                  <a:txBody>
                    <a:bodyPr/>
                    <a:lstStyle/>
                    <a:p>
                      <a:r>
                        <a:rPr lang="en-US" b="1"/>
                        <a:t>Guilt</a:t>
                      </a:r>
                      <a:endParaRPr lang="en-US" b="1" dirty="0"/>
                    </a:p>
                  </a:txBody>
                  <a:tcPr/>
                </a:tc>
                <a:tc>
                  <a:txBody>
                    <a:bodyPr/>
                    <a:lstStyle/>
                    <a:p>
                      <a:r>
                        <a:rPr lang="en-US" b="1"/>
                        <a:t>Justification</a:t>
                      </a:r>
                      <a:endParaRPr lang="en-US" b="1" dirty="0"/>
                    </a:p>
                  </a:txBody>
                  <a:tcPr/>
                </a:tc>
                <a:extLst>
                  <a:ext uri="{0D108BD9-81ED-4DB2-BD59-A6C34878D82A}">
                    <a16:rowId xmlns:a16="http://schemas.microsoft.com/office/drawing/2014/main" val="221478223"/>
                  </a:ext>
                </a:extLst>
              </a:tr>
              <a:tr h="580482">
                <a:tc>
                  <a:txBody>
                    <a:bodyPr/>
                    <a:lstStyle/>
                    <a:p>
                      <a:r>
                        <a:rPr lang="en-US" b="1"/>
                        <a:t>Report on Drugs</a:t>
                      </a:r>
                      <a:endParaRPr lang="en-US" b="1" dirty="0"/>
                    </a:p>
                  </a:txBody>
                  <a:tcPr/>
                </a:tc>
                <a:tc>
                  <a:txBody>
                    <a:bodyPr/>
                    <a:lstStyle/>
                    <a:p>
                      <a:pPr algn="r"/>
                      <a:r>
                        <a:rPr lang="en-US"/>
                        <a:t>3.31 (1.54)</a:t>
                      </a:r>
                      <a:endParaRPr lang="en-US" dirty="0"/>
                    </a:p>
                  </a:txBody>
                  <a:tcPr/>
                </a:tc>
                <a:tc>
                  <a:txBody>
                    <a:bodyPr/>
                    <a:lstStyle/>
                    <a:p>
                      <a:pPr algn="r"/>
                      <a:r>
                        <a:rPr lang="en-US"/>
                        <a:t>3.12 (1.21)</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2.46 (1.39)</a:t>
                      </a:r>
                      <a:endParaRPr lang="en-US" dirty="0"/>
                    </a:p>
                  </a:txBody>
                  <a:tcPr/>
                </a:tc>
                <a:extLst>
                  <a:ext uri="{0D108BD9-81ED-4DB2-BD59-A6C34878D82A}">
                    <a16:rowId xmlns:a16="http://schemas.microsoft.com/office/drawing/2014/main" val="2411184957"/>
                  </a:ext>
                </a:extLst>
              </a:tr>
              <a:tr h="580482">
                <a:tc>
                  <a:txBody>
                    <a:bodyPr/>
                    <a:lstStyle/>
                    <a:p>
                      <a:r>
                        <a:rPr lang="en-US" b="1"/>
                        <a:t>Report on Theft</a:t>
                      </a:r>
                      <a:endParaRPr lang="en-US" b="1" dirty="0"/>
                    </a:p>
                  </a:txBody>
                  <a:tcPr/>
                </a:tc>
                <a:tc>
                  <a:txBody>
                    <a:bodyPr/>
                    <a:lstStyle/>
                    <a:p>
                      <a:pPr algn="r"/>
                      <a:r>
                        <a:rPr lang="en-US"/>
                        <a:t>4.16 (.85)</a:t>
                      </a:r>
                      <a:endParaRPr lang="en-US" dirty="0"/>
                    </a:p>
                  </a:txBody>
                  <a:tcPr/>
                </a:tc>
                <a:tc>
                  <a:txBody>
                    <a:bodyPr/>
                    <a:lstStyle/>
                    <a:p>
                      <a:pPr algn="r"/>
                      <a:r>
                        <a:rPr lang="en-US"/>
                        <a:t>3.72 (1.17)</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3.00 (1.29)</a:t>
                      </a:r>
                      <a:endParaRPr lang="en-US" dirty="0"/>
                    </a:p>
                  </a:txBody>
                  <a:tcPr/>
                </a:tc>
                <a:extLst>
                  <a:ext uri="{0D108BD9-81ED-4DB2-BD59-A6C34878D82A}">
                    <a16:rowId xmlns:a16="http://schemas.microsoft.com/office/drawing/2014/main" val="1154057350"/>
                  </a:ext>
                </a:extLst>
              </a:tr>
              <a:tr h="580482">
                <a:tc>
                  <a:txBody>
                    <a:bodyPr/>
                    <a:lstStyle/>
                    <a:p>
                      <a:r>
                        <a:rPr lang="en-US" b="1"/>
                        <a:t>Story on Drugs</a:t>
                      </a:r>
                      <a:endParaRPr lang="en-US" b="1" dirty="0"/>
                    </a:p>
                  </a:txBody>
                  <a:tcPr/>
                </a:tc>
                <a:tc>
                  <a:txBody>
                    <a:bodyPr/>
                    <a:lstStyle/>
                    <a:p>
                      <a:pPr algn="r"/>
                      <a:r>
                        <a:rPr lang="en-US"/>
                        <a:t>3.16 (1.25) </a:t>
                      </a:r>
                      <a:endParaRPr lang="en-US" dirty="0"/>
                    </a:p>
                  </a:txBody>
                  <a:tcPr/>
                </a:tc>
                <a:tc>
                  <a:txBody>
                    <a:bodyPr/>
                    <a:lstStyle/>
                    <a:p>
                      <a:pPr algn="r"/>
                      <a:r>
                        <a:rPr lang="en-US"/>
                        <a:t>3.68 (1.31) </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2.28 (1.06)</a:t>
                      </a:r>
                      <a:endParaRPr lang="en-US" dirty="0"/>
                    </a:p>
                  </a:txBody>
                  <a:tcPr/>
                </a:tc>
                <a:extLst>
                  <a:ext uri="{0D108BD9-81ED-4DB2-BD59-A6C34878D82A}">
                    <a16:rowId xmlns:a16="http://schemas.microsoft.com/office/drawing/2014/main" val="198915284"/>
                  </a:ext>
                </a:extLst>
              </a:tr>
              <a:tr h="580482">
                <a:tc>
                  <a:txBody>
                    <a:bodyPr/>
                    <a:lstStyle/>
                    <a:p>
                      <a:r>
                        <a:rPr lang="en-US" b="1"/>
                        <a:t>Story on Theft</a:t>
                      </a:r>
                      <a:endParaRPr lang="en-US" b="1" dirty="0"/>
                    </a:p>
                  </a:txBody>
                  <a:tcPr/>
                </a:tc>
                <a:tc>
                  <a:txBody>
                    <a:bodyPr/>
                    <a:lstStyle/>
                    <a:p>
                      <a:pPr algn="r"/>
                      <a:r>
                        <a:rPr lang="en-US"/>
                        <a:t>3.96 (1.21) </a:t>
                      </a:r>
                      <a:endParaRPr lang="en-US" dirty="0"/>
                    </a:p>
                  </a:txBody>
                  <a:tcPr/>
                </a:tc>
                <a:tc>
                  <a:txBody>
                    <a:bodyPr/>
                    <a:lstStyle/>
                    <a:p>
                      <a:pPr algn="r"/>
                      <a:r>
                        <a:rPr lang="en-US"/>
                        <a:t>3.80  (1.29) </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2.88 (1.54)</a:t>
                      </a:r>
                    </a:p>
                  </a:txBody>
                  <a:tcPr/>
                </a:tc>
                <a:extLst>
                  <a:ext uri="{0D108BD9-81ED-4DB2-BD59-A6C34878D82A}">
                    <a16:rowId xmlns:a16="http://schemas.microsoft.com/office/drawing/2014/main" val="3070093119"/>
                  </a:ext>
                </a:extLst>
              </a:tr>
            </a:tbl>
          </a:graphicData>
        </a:graphic>
      </p:graphicFrame>
      <p:pic>
        <p:nvPicPr>
          <p:cNvPr id="12" name="Recorded Sound">
            <a:hlinkClick r:id="" action="ppaction://media"/>
            <a:extLst>
              <a:ext uri="{FF2B5EF4-FFF2-40B4-BE49-F238E27FC236}">
                <a16:creationId xmlns:a16="http://schemas.microsoft.com/office/drawing/2014/main" id="{61544F3C-DC37-462C-891C-F9DC1EF3BD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7696" y="986518"/>
            <a:ext cx="487363" cy="487363"/>
          </a:xfrm>
          <a:prstGeom prst="rect">
            <a:avLst/>
          </a:prstGeom>
        </p:spPr>
      </p:pic>
    </p:spTree>
    <p:extLst>
      <p:ext uri="{BB962C8B-B14F-4D97-AF65-F5344CB8AC3E}">
        <p14:creationId xmlns:p14="http://schemas.microsoft.com/office/powerpoint/2010/main" val="405237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9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7BDD-14D0-4365-80DD-CEE5C42775BB}"/>
              </a:ext>
            </a:extLst>
          </p:cNvPr>
          <p:cNvSpPr>
            <a:spLocks noGrp="1"/>
          </p:cNvSpPr>
          <p:nvPr>
            <p:ph type="title"/>
          </p:nvPr>
        </p:nvSpPr>
        <p:spPr>
          <a:xfrm>
            <a:off x="1066800" y="4800074"/>
            <a:ext cx="10058400" cy="1371600"/>
          </a:xfrm>
        </p:spPr>
        <p:txBody>
          <a:bodyPr>
            <a:normAutofit/>
          </a:bodyPr>
          <a:lstStyle/>
          <a:p>
            <a:pPr algn="ctr"/>
            <a:r>
              <a:rPr lang="en-US" b="1" dirty="0"/>
              <a:t>Results &amp; Discussion</a:t>
            </a:r>
            <a:endParaRPr lang="en-US" b="1"/>
          </a:p>
        </p:txBody>
      </p:sp>
      <p:graphicFrame>
        <p:nvGraphicFramePr>
          <p:cNvPr id="5" name="Content Placeholder 2">
            <a:extLst>
              <a:ext uri="{FF2B5EF4-FFF2-40B4-BE49-F238E27FC236}">
                <a16:creationId xmlns:a16="http://schemas.microsoft.com/office/drawing/2014/main" id="{EE303B2E-840A-48FE-801B-EE17A601A1EE}"/>
              </a:ext>
            </a:extLst>
          </p:cNvPr>
          <p:cNvGraphicFramePr>
            <a:graphicFrameLocks noGrp="1"/>
          </p:cNvGraphicFramePr>
          <p:nvPr>
            <p:ph idx="1"/>
            <p:extLst>
              <p:ext uri="{D42A27DB-BD31-4B8C-83A1-F6EECF244321}">
                <p14:modId xmlns:p14="http://schemas.microsoft.com/office/powerpoint/2010/main" val="26950980"/>
              </p:ext>
            </p:extLst>
          </p:nvPr>
        </p:nvGraphicFramePr>
        <p:xfrm>
          <a:off x="1066800" y="990600"/>
          <a:ext cx="10058400" cy="353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Recorded Sound">
            <a:hlinkClick r:id="" action="ppaction://media"/>
            <a:extLst>
              <a:ext uri="{FF2B5EF4-FFF2-40B4-BE49-F238E27FC236}">
                <a16:creationId xmlns:a16="http://schemas.microsoft.com/office/drawing/2014/main" id="{F09EFF40-59D0-4748-96B5-69AE5D542D3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915525" y="4940754"/>
            <a:ext cx="487363" cy="487363"/>
          </a:xfrm>
          <a:prstGeom prst="rect">
            <a:avLst/>
          </a:prstGeom>
        </p:spPr>
      </p:pic>
    </p:spTree>
    <p:extLst>
      <p:ext uri="{BB962C8B-B14F-4D97-AF65-F5344CB8AC3E}">
        <p14:creationId xmlns:p14="http://schemas.microsoft.com/office/powerpoint/2010/main" val="417568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6577554-36D9-4AB4-9D46-76AC4A790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5">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25F55E26-3E89-4C31-ADE5-C94730585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43" name="Rectangle 42">
            <a:extLst>
              <a:ext uri="{FF2B5EF4-FFF2-40B4-BE49-F238E27FC236}">
                <a16:creationId xmlns:a16="http://schemas.microsoft.com/office/drawing/2014/main" id="{CF75E873-2EC1-4744-A510-C9CED8A5E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sp>
        <p:nvSpPr>
          <p:cNvPr id="45" name="Rectangle 44">
            <a:extLst>
              <a:ext uri="{FF2B5EF4-FFF2-40B4-BE49-F238E27FC236}">
                <a16:creationId xmlns:a16="http://schemas.microsoft.com/office/drawing/2014/main" id="{95CEB23F-DC25-4957-A6C5-2D060645B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7" name="Group 46">
            <a:extLst>
              <a:ext uri="{FF2B5EF4-FFF2-40B4-BE49-F238E27FC236}">
                <a16:creationId xmlns:a16="http://schemas.microsoft.com/office/drawing/2014/main" id="{F9439589-68CE-4F2E-8851-4A2A43EC29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48" name="Straight Connector 47">
              <a:extLst>
                <a:ext uri="{FF2B5EF4-FFF2-40B4-BE49-F238E27FC236}">
                  <a16:creationId xmlns:a16="http://schemas.microsoft.com/office/drawing/2014/main" id="{A50AFDAA-823E-410E-AA59-59B163EC37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4F9F62-BFA0-4A06-9FEB-B0C393C4B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BCD850-0871-4F29-8821-5B688719FD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Rectangle 53">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5">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58" name="Rectangle 57">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2"/>
          </a:solidFill>
          <a:ln w="9525" cap="sq" cmpd="sng" algn="ctr">
            <a:noFill/>
            <a:prstDash val="solid"/>
            <a:miter lim="800000"/>
          </a:ln>
          <a:effectLst/>
        </p:spPr>
      </p:sp>
      <p:sp>
        <p:nvSpPr>
          <p:cNvPr id="2" name="Title 1">
            <a:extLst>
              <a:ext uri="{FF2B5EF4-FFF2-40B4-BE49-F238E27FC236}">
                <a16:creationId xmlns:a16="http://schemas.microsoft.com/office/drawing/2014/main" id="{36D4D5B2-202F-4316-8546-F498D431A3D1}"/>
              </a:ext>
            </a:extLst>
          </p:cNvPr>
          <p:cNvSpPr>
            <a:spLocks noGrp="1"/>
          </p:cNvSpPr>
          <p:nvPr>
            <p:ph type="title"/>
          </p:nvPr>
        </p:nvSpPr>
        <p:spPr>
          <a:xfrm>
            <a:off x="1260205" y="1887795"/>
            <a:ext cx="9673306" cy="2733106"/>
          </a:xfrm>
        </p:spPr>
        <p:txBody>
          <a:bodyPr vert="horz" lIns="91440" tIns="45720" rIns="91440" bIns="45720" rtlCol="0" anchor="ctr">
            <a:normAutofit/>
          </a:bodyPr>
          <a:lstStyle/>
          <a:p>
            <a:pPr algn="ctr">
              <a:lnSpc>
                <a:spcPct val="83000"/>
              </a:lnSpc>
            </a:pPr>
            <a:r>
              <a:rPr lang="en-US" sz="60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rPr>
              <a:t>References</a:t>
            </a:r>
            <a:endPara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endParaRPr>
          </a:p>
        </p:txBody>
      </p:sp>
      <p:sp>
        <p:nvSpPr>
          <p:cNvPr id="3" name="Content Placeholder 2">
            <a:extLst>
              <a:ext uri="{FF2B5EF4-FFF2-40B4-BE49-F238E27FC236}">
                <a16:creationId xmlns:a16="http://schemas.microsoft.com/office/drawing/2014/main" id="{6FD64610-9101-460B-BA73-ED085EC99825}"/>
              </a:ext>
            </a:extLst>
          </p:cNvPr>
          <p:cNvSpPr>
            <a:spLocks noGrp="1"/>
          </p:cNvSpPr>
          <p:nvPr>
            <p:ph idx="1"/>
          </p:nvPr>
        </p:nvSpPr>
        <p:spPr>
          <a:xfrm>
            <a:off x="1260204" y="4718994"/>
            <a:ext cx="9673306" cy="913322"/>
          </a:xfrm>
        </p:spPr>
        <p:txBody>
          <a:bodyPr vert="horz" lIns="91440" tIns="45720" rIns="91440" bIns="45720" rtlCol="0">
            <a:normAutofit/>
          </a:bodyPr>
          <a:lstStyle/>
          <a:p>
            <a:pPr marL="0" indent="0" algn="ctr">
              <a:spcBef>
                <a:spcPts val="0"/>
              </a:spcBef>
              <a:spcAft>
                <a:spcPts val="600"/>
              </a:spcAft>
              <a:buNone/>
            </a:pPr>
            <a:r>
              <a:rPr lang="en-US" sz="2000" spc="80">
                <a:solidFill>
                  <a:schemeClr val="tx2"/>
                </a:solidFill>
              </a:rPr>
              <a:t>Available upon request</a:t>
            </a:r>
          </a:p>
        </p:txBody>
      </p:sp>
      <p:sp>
        <p:nvSpPr>
          <p:cNvPr id="60" name="Rectangle 59">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62" name="Straight Connector 61">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pic>
        <p:nvPicPr>
          <p:cNvPr id="4" name="Recorded Sound">
            <a:hlinkClick r:id="" action="ppaction://media"/>
            <a:extLst>
              <a:ext uri="{FF2B5EF4-FFF2-40B4-BE49-F238E27FC236}">
                <a16:creationId xmlns:a16="http://schemas.microsoft.com/office/drawing/2014/main" id="{83507832-36B8-4F5E-84AA-4C4E3D07FF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91410" y="4595501"/>
            <a:ext cx="487363" cy="487363"/>
          </a:xfrm>
          <a:prstGeom prst="rect">
            <a:avLst/>
          </a:prstGeom>
        </p:spPr>
      </p:pic>
    </p:spTree>
    <p:extLst>
      <p:ext uri="{BB962C8B-B14F-4D97-AF65-F5344CB8AC3E}">
        <p14:creationId xmlns:p14="http://schemas.microsoft.com/office/powerpoint/2010/main" val="186465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TotalTime>
  <Words>2271</Words>
  <Application>Microsoft Office PowerPoint</Application>
  <PresentationFormat>Widescreen</PresentationFormat>
  <Paragraphs>110</Paragraphs>
  <Slides>6</Slides>
  <Notes>5</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Times New Roman</vt:lpstr>
      <vt:lpstr>Savon</vt:lpstr>
      <vt:lpstr>Method</vt:lpstr>
      <vt:lpstr>PowerPoint Presentation</vt:lpstr>
      <vt:lpstr>Results</vt:lpstr>
      <vt:lpstr>Results</vt:lpstr>
      <vt:lpstr>Results &amp; Discussion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Between a Rock and a Hard Place: How Transportation into Stories Representing Protagonist’s Criminal Behavior Affects Reader’s EmpathY</dc:title>
  <dc:creator>Cailon Nicoson</dc:creator>
  <cp:lastModifiedBy>Cailon Nicoson</cp:lastModifiedBy>
  <cp:revision>13</cp:revision>
  <dcterms:created xsi:type="dcterms:W3CDTF">2021-04-05T23:50:12Z</dcterms:created>
  <dcterms:modified xsi:type="dcterms:W3CDTF">2021-04-06T02:55:46Z</dcterms:modified>
</cp:coreProperties>
</file>