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3" r:id="rId5"/>
    <p:sldId id="294" r:id="rId6"/>
    <p:sldId id="296" r:id="rId7"/>
    <p:sldId id="295" r:id="rId8"/>
    <p:sldId id="297" r:id="rId9"/>
    <p:sldId id="29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19" autoAdjust="0"/>
  </p:normalViewPr>
  <p:slideViewPr>
    <p:cSldViewPr snapToGrid="0">
      <p:cViewPr varScale="1">
        <p:scale>
          <a:sx n="116" d="100"/>
          <a:sy n="116" d="100"/>
        </p:scale>
        <p:origin x="102"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4/12/2021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4/12/2021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4/12/2021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4/12/2021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4/12/2021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4/12/2021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89" name="Rectangle 8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91" name="Rectangle 9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Autofit/>
          </a:bodyPr>
          <a:lstStyle/>
          <a:p>
            <a:r>
              <a:rPr lang="en-US" sz="3200" dirty="0">
                <a:solidFill>
                  <a:schemeClr val="tx1"/>
                </a:solidFill>
              </a:rPr>
              <a:t>More Knowledge and Less Sleep: Sleep patterns in nursing students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dirty="0">
                <a:solidFill>
                  <a:schemeClr val="tx1"/>
                </a:solidFill>
              </a:rPr>
              <a:t>Camryn S. Zeller</a:t>
            </a:r>
          </a:p>
        </p:txBody>
      </p:sp>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B1149-358A-4D8C-8A0E-4338FEE592DF}"/>
              </a:ext>
            </a:extLst>
          </p:cNvPr>
          <p:cNvSpPr>
            <a:spLocks noGrp="1"/>
          </p:cNvSpPr>
          <p:nvPr>
            <p:ph type="title"/>
          </p:nvPr>
        </p:nvSpPr>
        <p:spPr/>
        <p:txBody>
          <a:bodyPr/>
          <a:lstStyle/>
          <a:p>
            <a:r>
              <a:rPr lang="en-US" dirty="0"/>
              <a:t>Necessary Terms</a:t>
            </a:r>
          </a:p>
        </p:txBody>
      </p:sp>
      <p:sp>
        <p:nvSpPr>
          <p:cNvPr id="3" name="TextBox 2">
            <a:extLst>
              <a:ext uri="{FF2B5EF4-FFF2-40B4-BE49-F238E27FC236}">
                <a16:creationId xmlns:a16="http://schemas.microsoft.com/office/drawing/2014/main" id="{249ADB47-B2C2-476C-A230-C5A82534677F}"/>
              </a:ext>
            </a:extLst>
          </p:cNvPr>
          <p:cNvSpPr txBox="1"/>
          <p:nvPr/>
        </p:nvSpPr>
        <p:spPr>
          <a:xfrm>
            <a:off x="972457" y="1865086"/>
            <a:ext cx="10247086" cy="3079626"/>
          </a:xfrm>
          <a:prstGeom prst="rect">
            <a:avLst/>
          </a:prstGeom>
          <a:noFill/>
        </p:spPr>
        <p:txBody>
          <a:bodyPr wrap="square" rtlCol="0">
            <a:spAutoFit/>
          </a:bodyPr>
          <a:lstStyle/>
          <a:p>
            <a:pPr>
              <a:lnSpc>
                <a:spcPct val="200000"/>
              </a:lnSpc>
            </a:pPr>
            <a:r>
              <a:rPr lang="en-US" sz="2000" b="1" dirty="0"/>
              <a:t>Sleep Quantity </a:t>
            </a:r>
            <a:r>
              <a:rPr lang="en-US" sz="2000" dirty="0"/>
              <a:t>– Sleep duration or total time asleep</a:t>
            </a:r>
          </a:p>
          <a:p>
            <a:pPr>
              <a:lnSpc>
                <a:spcPct val="200000"/>
              </a:lnSpc>
            </a:pPr>
            <a:r>
              <a:rPr lang="en-US" sz="2000" b="1" dirty="0"/>
              <a:t>Sleep Quality </a:t>
            </a:r>
            <a:r>
              <a:rPr lang="en-US" sz="2000" dirty="0"/>
              <a:t>– Many definitions, but can be conceptualized as how well one sleeps, how awake one feels in the morning, and how long it takes someone to fall asleep.</a:t>
            </a:r>
          </a:p>
          <a:p>
            <a:pPr>
              <a:lnSpc>
                <a:spcPct val="200000"/>
              </a:lnSpc>
            </a:pPr>
            <a:r>
              <a:rPr lang="en-US" sz="2000" b="1" dirty="0"/>
              <a:t>Sleep Hygiene </a:t>
            </a:r>
            <a:r>
              <a:rPr lang="en-US" sz="2000" dirty="0"/>
              <a:t>– Best practices to use to increase sleep quality (i.e., appropriate caffeine consumption, avoiding screen time before bed, etc.)</a:t>
            </a:r>
          </a:p>
        </p:txBody>
      </p:sp>
      <p:sp>
        <p:nvSpPr>
          <p:cNvPr id="4" name="Isosceles Triangle 3">
            <a:extLst>
              <a:ext uri="{FF2B5EF4-FFF2-40B4-BE49-F238E27FC236}">
                <a16:creationId xmlns:a16="http://schemas.microsoft.com/office/drawing/2014/main" id="{E270B7C3-2A2A-45CB-B8F9-0AA481BBB8AB}"/>
              </a:ext>
            </a:extLst>
          </p:cNvPr>
          <p:cNvSpPr/>
          <p:nvPr/>
        </p:nvSpPr>
        <p:spPr>
          <a:xfrm rot="2936837">
            <a:off x="10424068" y="252377"/>
            <a:ext cx="2072686" cy="1092942"/>
          </a:xfrm>
          <a:custGeom>
            <a:avLst/>
            <a:gdLst>
              <a:gd name="connsiteX0" fmla="*/ 0 w 1683657"/>
              <a:gd name="connsiteY0" fmla="*/ 1132114 h 1132114"/>
              <a:gd name="connsiteX1" fmla="*/ 841829 w 1683657"/>
              <a:gd name="connsiteY1" fmla="*/ 0 h 1132114"/>
              <a:gd name="connsiteX2" fmla="*/ 1683657 w 1683657"/>
              <a:gd name="connsiteY2" fmla="*/ 1132114 h 1132114"/>
              <a:gd name="connsiteX3" fmla="*/ 0 w 1683657"/>
              <a:gd name="connsiteY3" fmla="*/ 1132114 h 1132114"/>
              <a:gd name="connsiteX0" fmla="*/ 0 w 1873596"/>
              <a:gd name="connsiteY0" fmla="*/ 1132114 h 1132114"/>
              <a:gd name="connsiteX1" fmla="*/ 841829 w 1873596"/>
              <a:gd name="connsiteY1" fmla="*/ 0 h 1132114"/>
              <a:gd name="connsiteX2" fmla="*/ 1873596 w 1873596"/>
              <a:gd name="connsiteY2" fmla="*/ 902969 h 1132114"/>
              <a:gd name="connsiteX3" fmla="*/ 0 w 1873596"/>
              <a:gd name="connsiteY3" fmla="*/ 1132114 h 1132114"/>
              <a:gd name="connsiteX0" fmla="*/ 0 w 1966632"/>
              <a:gd name="connsiteY0" fmla="*/ 1051089 h 1051089"/>
              <a:gd name="connsiteX1" fmla="*/ 934865 w 1966632"/>
              <a:gd name="connsiteY1" fmla="*/ 0 h 1051089"/>
              <a:gd name="connsiteX2" fmla="*/ 1966632 w 1966632"/>
              <a:gd name="connsiteY2" fmla="*/ 902969 h 1051089"/>
              <a:gd name="connsiteX3" fmla="*/ 0 w 1966632"/>
              <a:gd name="connsiteY3" fmla="*/ 1051089 h 1051089"/>
              <a:gd name="connsiteX0" fmla="*/ 0 w 1966632"/>
              <a:gd name="connsiteY0" fmla="*/ 1079329 h 1079329"/>
              <a:gd name="connsiteX1" fmla="*/ 903677 w 1966632"/>
              <a:gd name="connsiteY1" fmla="*/ 0 h 1079329"/>
              <a:gd name="connsiteX2" fmla="*/ 1966632 w 1966632"/>
              <a:gd name="connsiteY2" fmla="*/ 931209 h 1079329"/>
              <a:gd name="connsiteX3" fmla="*/ 0 w 1966632"/>
              <a:gd name="connsiteY3" fmla="*/ 1079329 h 1079329"/>
              <a:gd name="connsiteX0" fmla="*/ 0 w 1968645"/>
              <a:gd name="connsiteY0" fmla="*/ 1079329 h 1079329"/>
              <a:gd name="connsiteX1" fmla="*/ 903677 w 1968645"/>
              <a:gd name="connsiteY1" fmla="*/ 0 h 1079329"/>
              <a:gd name="connsiteX2" fmla="*/ 1968645 w 1968645"/>
              <a:gd name="connsiteY2" fmla="*/ 961542 h 1079329"/>
              <a:gd name="connsiteX3" fmla="*/ 0 w 1968645"/>
              <a:gd name="connsiteY3" fmla="*/ 1079329 h 1079329"/>
            </a:gdLst>
            <a:ahLst/>
            <a:cxnLst>
              <a:cxn ang="0">
                <a:pos x="connsiteX0" y="connsiteY0"/>
              </a:cxn>
              <a:cxn ang="0">
                <a:pos x="connsiteX1" y="connsiteY1"/>
              </a:cxn>
              <a:cxn ang="0">
                <a:pos x="connsiteX2" y="connsiteY2"/>
              </a:cxn>
              <a:cxn ang="0">
                <a:pos x="connsiteX3" y="connsiteY3"/>
              </a:cxn>
            </a:cxnLst>
            <a:rect l="l" t="t" r="r" b="b"/>
            <a:pathLst>
              <a:path w="1968645" h="1079329">
                <a:moveTo>
                  <a:pt x="0" y="1079329"/>
                </a:moveTo>
                <a:lnTo>
                  <a:pt x="903677" y="0"/>
                </a:lnTo>
                <a:lnTo>
                  <a:pt x="1968645" y="961542"/>
                </a:lnTo>
                <a:lnTo>
                  <a:pt x="0" y="1079329"/>
                </a:ln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263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DCD3E-806B-4833-8EBC-EA81C2D14325}"/>
              </a:ext>
            </a:extLst>
          </p:cNvPr>
          <p:cNvSpPr>
            <a:spLocks noGrp="1"/>
          </p:cNvSpPr>
          <p:nvPr>
            <p:ph type="title"/>
          </p:nvPr>
        </p:nvSpPr>
        <p:spPr/>
        <p:txBody>
          <a:bodyPr/>
          <a:lstStyle/>
          <a:p>
            <a:r>
              <a:rPr lang="en-US" dirty="0"/>
              <a:t>Study Design</a:t>
            </a:r>
          </a:p>
        </p:txBody>
      </p:sp>
      <p:sp>
        <p:nvSpPr>
          <p:cNvPr id="3" name="TextBox 2">
            <a:extLst>
              <a:ext uri="{FF2B5EF4-FFF2-40B4-BE49-F238E27FC236}">
                <a16:creationId xmlns:a16="http://schemas.microsoft.com/office/drawing/2014/main" id="{7012390B-8C4E-4179-BAB3-9DD2623A65C5}"/>
              </a:ext>
            </a:extLst>
          </p:cNvPr>
          <p:cNvSpPr txBox="1"/>
          <p:nvPr/>
        </p:nvSpPr>
        <p:spPr>
          <a:xfrm>
            <a:off x="1066800" y="1712686"/>
            <a:ext cx="10443029" cy="3888950"/>
          </a:xfrm>
          <a:prstGeom prst="rect">
            <a:avLst/>
          </a:prstGeom>
          <a:noFill/>
        </p:spPr>
        <p:txBody>
          <a:bodyPr wrap="square" rtlCol="0">
            <a:spAutoFit/>
          </a:bodyPr>
          <a:lstStyle/>
          <a:p>
            <a:pPr>
              <a:lnSpc>
                <a:spcPct val="200000"/>
              </a:lnSpc>
            </a:pPr>
            <a:r>
              <a:rPr lang="en-US" dirty="0"/>
              <a:t>Nursing students were asked to complete the PSQI and Sleep Hygiene Knowledge subsection of the SHAPS to determine their sleep quantity, quality, and hygiene knowledge. Year in the program was collected in the demographics as well as a screening question about the presence or history of sleep disorders. Exploratory data was collected about participation in a clinical rotation to develop future studies about the possible effects that clinical rotations may have on sleep data. Three one-way ANOVAs were conducted to analyze the trends of sleep quantity, quality, and hygiene knowledge separately, and an exploratory analysis of their interactions was included.</a:t>
            </a:r>
          </a:p>
        </p:txBody>
      </p:sp>
      <p:sp>
        <p:nvSpPr>
          <p:cNvPr id="5" name="Isosceles Triangle 3">
            <a:extLst>
              <a:ext uri="{FF2B5EF4-FFF2-40B4-BE49-F238E27FC236}">
                <a16:creationId xmlns:a16="http://schemas.microsoft.com/office/drawing/2014/main" id="{B90E156E-46A6-4FD3-A0F9-6F45057EE4B1}"/>
              </a:ext>
            </a:extLst>
          </p:cNvPr>
          <p:cNvSpPr/>
          <p:nvPr/>
        </p:nvSpPr>
        <p:spPr>
          <a:xfrm rot="2936837">
            <a:off x="10424068" y="252377"/>
            <a:ext cx="2072686" cy="1092942"/>
          </a:xfrm>
          <a:custGeom>
            <a:avLst/>
            <a:gdLst>
              <a:gd name="connsiteX0" fmla="*/ 0 w 1683657"/>
              <a:gd name="connsiteY0" fmla="*/ 1132114 h 1132114"/>
              <a:gd name="connsiteX1" fmla="*/ 841829 w 1683657"/>
              <a:gd name="connsiteY1" fmla="*/ 0 h 1132114"/>
              <a:gd name="connsiteX2" fmla="*/ 1683657 w 1683657"/>
              <a:gd name="connsiteY2" fmla="*/ 1132114 h 1132114"/>
              <a:gd name="connsiteX3" fmla="*/ 0 w 1683657"/>
              <a:gd name="connsiteY3" fmla="*/ 1132114 h 1132114"/>
              <a:gd name="connsiteX0" fmla="*/ 0 w 1873596"/>
              <a:gd name="connsiteY0" fmla="*/ 1132114 h 1132114"/>
              <a:gd name="connsiteX1" fmla="*/ 841829 w 1873596"/>
              <a:gd name="connsiteY1" fmla="*/ 0 h 1132114"/>
              <a:gd name="connsiteX2" fmla="*/ 1873596 w 1873596"/>
              <a:gd name="connsiteY2" fmla="*/ 902969 h 1132114"/>
              <a:gd name="connsiteX3" fmla="*/ 0 w 1873596"/>
              <a:gd name="connsiteY3" fmla="*/ 1132114 h 1132114"/>
              <a:gd name="connsiteX0" fmla="*/ 0 w 1966632"/>
              <a:gd name="connsiteY0" fmla="*/ 1051089 h 1051089"/>
              <a:gd name="connsiteX1" fmla="*/ 934865 w 1966632"/>
              <a:gd name="connsiteY1" fmla="*/ 0 h 1051089"/>
              <a:gd name="connsiteX2" fmla="*/ 1966632 w 1966632"/>
              <a:gd name="connsiteY2" fmla="*/ 902969 h 1051089"/>
              <a:gd name="connsiteX3" fmla="*/ 0 w 1966632"/>
              <a:gd name="connsiteY3" fmla="*/ 1051089 h 1051089"/>
              <a:gd name="connsiteX0" fmla="*/ 0 w 1966632"/>
              <a:gd name="connsiteY0" fmla="*/ 1079329 h 1079329"/>
              <a:gd name="connsiteX1" fmla="*/ 903677 w 1966632"/>
              <a:gd name="connsiteY1" fmla="*/ 0 h 1079329"/>
              <a:gd name="connsiteX2" fmla="*/ 1966632 w 1966632"/>
              <a:gd name="connsiteY2" fmla="*/ 931209 h 1079329"/>
              <a:gd name="connsiteX3" fmla="*/ 0 w 1966632"/>
              <a:gd name="connsiteY3" fmla="*/ 1079329 h 1079329"/>
              <a:gd name="connsiteX0" fmla="*/ 0 w 1968645"/>
              <a:gd name="connsiteY0" fmla="*/ 1079329 h 1079329"/>
              <a:gd name="connsiteX1" fmla="*/ 903677 w 1968645"/>
              <a:gd name="connsiteY1" fmla="*/ 0 h 1079329"/>
              <a:gd name="connsiteX2" fmla="*/ 1968645 w 1968645"/>
              <a:gd name="connsiteY2" fmla="*/ 961542 h 1079329"/>
              <a:gd name="connsiteX3" fmla="*/ 0 w 1968645"/>
              <a:gd name="connsiteY3" fmla="*/ 1079329 h 1079329"/>
            </a:gdLst>
            <a:ahLst/>
            <a:cxnLst>
              <a:cxn ang="0">
                <a:pos x="connsiteX0" y="connsiteY0"/>
              </a:cxn>
              <a:cxn ang="0">
                <a:pos x="connsiteX1" y="connsiteY1"/>
              </a:cxn>
              <a:cxn ang="0">
                <a:pos x="connsiteX2" y="connsiteY2"/>
              </a:cxn>
              <a:cxn ang="0">
                <a:pos x="connsiteX3" y="connsiteY3"/>
              </a:cxn>
            </a:cxnLst>
            <a:rect l="l" t="t" r="r" b="b"/>
            <a:pathLst>
              <a:path w="1968645" h="1079329">
                <a:moveTo>
                  <a:pt x="0" y="1079329"/>
                </a:moveTo>
                <a:lnTo>
                  <a:pt x="903677" y="0"/>
                </a:lnTo>
                <a:lnTo>
                  <a:pt x="1968645" y="961542"/>
                </a:lnTo>
                <a:lnTo>
                  <a:pt x="0" y="1079329"/>
                </a:ln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6511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38263-C8B6-476C-BCF1-9BA71B51BFFA}"/>
              </a:ext>
            </a:extLst>
          </p:cNvPr>
          <p:cNvSpPr>
            <a:spLocks noGrp="1"/>
          </p:cNvSpPr>
          <p:nvPr>
            <p:ph type="title"/>
          </p:nvPr>
        </p:nvSpPr>
        <p:spPr/>
        <p:txBody>
          <a:bodyPr/>
          <a:lstStyle/>
          <a:p>
            <a:r>
              <a:rPr lang="en-US" dirty="0"/>
              <a:t>Hypotheses and Purpose</a:t>
            </a:r>
          </a:p>
        </p:txBody>
      </p:sp>
      <p:sp>
        <p:nvSpPr>
          <p:cNvPr id="3" name="TextBox 2">
            <a:extLst>
              <a:ext uri="{FF2B5EF4-FFF2-40B4-BE49-F238E27FC236}">
                <a16:creationId xmlns:a16="http://schemas.microsoft.com/office/drawing/2014/main" id="{331CEB4A-F2D7-4F0A-A00A-E269B7AF0264}"/>
              </a:ext>
            </a:extLst>
          </p:cNvPr>
          <p:cNvSpPr txBox="1"/>
          <p:nvPr/>
        </p:nvSpPr>
        <p:spPr>
          <a:xfrm>
            <a:off x="1197429" y="1792514"/>
            <a:ext cx="10283371" cy="4442948"/>
          </a:xfrm>
          <a:prstGeom prst="rect">
            <a:avLst/>
          </a:prstGeom>
          <a:noFill/>
        </p:spPr>
        <p:txBody>
          <a:bodyPr wrap="square" rtlCol="0">
            <a:spAutoFit/>
          </a:bodyPr>
          <a:lstStyle/>
          <a:p>
            <a:pPr>
              <a:lnSpc>
                <a:spcPct val="200000"/>
              </a:lnSpc>
            </a:pPr>
            <a:r>
              <a:rPr lang="en-US" b="1" dirty="0"/>
              <a:t>Hypotheses</a:t>
            </a:r>
            <a:r>
              <a:rPr lang="en-US" dirty="0"/>
              <a:t>:</a:t>
            </a:r>
          </a:p>
          <a:p>
            <a:pPr>
              <a:lnSpc>
                <a:spcPct val="200000"/>
              </a:lnSpc>
            </a:pPr>
            <a:r>
              <a:rPr lang="en-US" dirty="0"/>
              <a:t>	1) The sleep quantity and quality of students will decrease for every year they are in the 	program</a:t>
            </a:r>
          </a:p>
          <a:p>
            <a:pPr>
              <a:lnSpc>
                <a:spcPct val="200000"/>
              </a:lnSpc>
            </a:pPr>
            <a:r>
              <a:rPr lang="en-US" dirty="0"/>
              <a:t>	2) The sleep hygiene knowledge of students will increase for every year they are in the 	program</a:t>
            </a:r>
          </a:p>
          <a:p>
            <a:pPr>
              <a:lnSpc>
                <a:spcPct val="200000"/>
              </a:lnSpc>
            </a:pPr>
            <a:r>
              <a:rPr lang="en-US" b="1" dirty="0"/>
              <a:t>Purposes</a:t>
            </a:r>
            <a:r>
              <a:rPr lang="en-US" dirty="0"/>
              <a:t>:</a:t>
            </a:r>
          </a:p>
          <a:p>
            <a:pPr>
              <a:lnSpc>
                <a:spcPct val="200000"/>
              </a:lnSpc>
            </a:pPr>
            <a:r>
              <a:rPr lang="en-US" dirty="0"/>
              <a:t>	1) To provide more evidence for administrative change</a:t>
            </a:r>
          </a:p>
          <a:p>
            <a:pPr>
              <a:lnSpc>
                <a:spcPct val="200000"/>
              </a:lnSpc>
            </a:pPr>
            <a:r>
              <a:rPr lang="en-US" dirty="0"/>
              <a:t>	2) To gather information on the best time to introduce sleep hygiene training</a:t>
            </a:r>
          </a:p>
        </p:txBody>
      </p:sp>
      <p:sp>
        <p:nvSpPr>
          <p:cNvPr id="4" name="Isosceles Triangle 3">
            <a:extLst>
              <a:ext uri="{FF2B5EF4-FFF2-40B4-BE49-F238E27FC236}">
                <a16:creationId xmlns:a16="http://schemas.microsoft.com/office/drawing/2014/main" id="{09B04CA1-45E2-44C6-A044-9518E4CBC9BD}"/>
              </a:ext>
            </a:extLst>
          </p:cNvPr>
          <p:cNvSpPr/>
          <p:nvPr/>
        </p:nvSpPr>
        <p:spPr>
          <a:xfrm rot="2936837">
            <a:off x="10424068" y="252377"/>
            <a:ext cx="2072686" cy="1092942"/>
          </a:xfrm>
          <a:custGeom>
            <a:avLst/>
            <a:gdLst>
              <a:gd name="connsiteX0" fmla="*/ 0 w 1683657"/>
              <a:gd name="connsiteY0" fmla="*/ 1132114 h 1132114"/>
              <a:gd name="connsiteX1" fmla="*/ 841829 w 1683657"/>
              <a:gd name="connsiteY1" fmla="*/ 0 h 1132114"/>
              <a:gd name="connsiteX2" fmla="*/ 1683657 w 1683657"/>
              <a:gd name="connsiteY2" fmla="*/ 1132114 h 1132114"/>
              <a:gd name="connsiteX3" fmla="*/ 0 w 1683657"/>
              <a:gd name="connsiteY3" fmla="*/ 1132114 h 1132114"/>
              <a:gd name="connsiteX0" fmla="*/ 0 w 1873596"/>
              <a:gd name="connsiteY0" fmla="*/ 1132114 h 1132114"/>
              <a:gd name="connsiteX1" fmla="*/ 841829 w 1873596"/>
              <a:gd name="connsiteY1" fmla="*/ 0 h 1132114"/>
              <a:gd name="connsiteX2" fmla="*/ 1873596 w 1873596"/>
              <a:gd name="connsiteY2" fmla="*/ 902969 h 1132114"/>
              <a:gd name="connsiteX3" fmla="*/ 0 w 1873596"/>
              <a:gd name="connsiteY3" fmla="*/ 1132114 h 1132114"/>
              <a:gd name="connsiteX0" fmla="*/ 0 w 1966632"/>
              <a:gd name="connsiteY0" fmla="*/ 1051089 h 1051089"/>
              <a:gd name="connsiteX1" fmla="*/ 934865 w 1966632"/>
              <a:gd name="connsiteY1" fmla="*/ 0 h 1051089"/>
              <a:gd name="connsiteX2" fmla="*/ 1966632 w 1966632"/>
              <a:gd name="connsiteY2" fmla="*/ 902969 h 1051089"/>
              <a:gd name="connsiteX3" fmla="*/ 0 w 1966632"/>
              <a:gd name="connsiteY3" fmla="*/ 1051089 h 1051089"/>
              <a:gd name="connsiteX0" fmla="*/ 0 w 1966632"/>
              <a:gd name="connsiteY0" fmla="*/ 1079329 h 1079329"/>
              <a:gd name="connsiteX1" fmla="*/ 903677 w 1966632"/>
              <a:gd name="connsiteY1" fmla="*/ 0 h 1079329"/>
              <a:gd name="connsiteX2" fmla="*/ 1966632 w 1966632"/>
              <a:gd name="connsiteY2" fmla="*/ 931209 h 1079329"/>
              <a:gd name="connsiteX3" fmla="*/ 0 w 1966632"/>
              <a:gd name="connsiteY3" fmla="*/ 1079329 h 1079329"/>
              <a:gd name="connsiteX0" fmla="*/ 0 w 1968645"/>
              <a:gd name="connsiteY0" fmla="*/ 1079329 h 1079329"/>
              <a:gd name="connsiteX1" fmla="*/ 903677 w 1968645"/>
              <a:gd name="connsiteY1" fmla="*/ 0 h 1079329"/>
              <a:gd name="connsiteX2" fmla="*/ 1968645 w 1968645"/>
              <a:gd name="connsiteY2" fmla="*/ 961542 h 1079329"/>
              <a:gd name="connsiteX3" fmla="*/ 0 w 1968645"/>
              <a:gd name="connsiteY3" fmla="*/ 1079329 h 1079329"/>
            </a:gdLst>
            <a:ahLst/>
            <a:cxnLst>
              <a:cxn ang="0">
                <a:pos x="connsiteX0" y="connsiteY0"/>
              </a:cxn>
              <a:cxn ang="0">
                <a:pos x="connsiteX1" y="connsiteY1"/>
              </a:cxn>
              <a:cxn ang="0">
                <a:pos x="connsiteX2" y="connsiteY2"/>
              </a:cxn>
              <a:cxn ang="0">
                <a:pos x="connsiteX3" y="connsiteY3"/>
              </a:cxn>
            </a:cxnLst>
            <a:rect l="l" t="t" r="r" b="b"/>
            <a:pathLst>
              <a:path w="1968645" h="1079329">
                <a:moveTo>
                  <a:pt x="0" y="1079329"/>
                </a:moveTo>
                <a:lnTo>
                  <a:pt x="903677" y="0"/>
                </a:lnTo>
                <a:lnTo>
                  <a:pt x="1968645" y="961542"/>
                </a:lnTo>
                <a:lnTo>
                  <a:pt x="0" y="1079329"/>
                </a:ln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756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794B38-1F8A-4479-9D41-AA7A235E5CA4}"/>
              </a:ext>
            </a:extLst>
          </p:cNvPr>
          <p:cNvSpPr>
            <a:spLocks noGrp="1"/>
          </p:cNvSpPr>
          <p:nvPr>
            <p:ph type="title"/>
          </p:nvPr>
        </p:nvSpPr>
        <p:spPr/>
        <p:txBody>
          <a:bodyPr/>
          <a:lstStyle/>
          <a:p>
            <a:r>
              <a:rPr lang="en-US" dirty="0"/>
              <a:t>Results</a:t>
            </a:r>
          </a:p>
        </p:txBody>
      </p:sp>
      <p:sp>
        <p:nvSpPr>
          <p:cNvPr id="4" name="Text Placeholder 3">
            <a:extLst>
              <a:ext uri="{FF2B5EF4-FFF2-40B4-BE49-F238E27FC236}">
                <a16:creationId xmlns:a16="http://schemas.microsoft.com/office/drawing/2014/main" id="{8F965590-5969-4E3E-B35D-A770A484CBE6}"/>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With limited data, we have inconclusive evidence regarding the significance of the results. </a:t>
            </a:r>
          </a:p>
          <a:p>
            <a:pPr marL="285750" indent="-285750">
              <a:buFont typeface="Arial" panose="020B0604020202020204" pitchFamily="34" charset="0"/>
              <a:buChar char="•"/>
            </a:pPr>
            <a:r>
              <a:rPr lang="en-US" dirty="0"/>
              <a:t>It appears, Seniors do have worse quality and quantity sleep, while their hygiene knowledge may be similar or worse.</a:t>
            </a:r>
          </a:p>
        </p:txBody>
      </p:sp>
      <p:pic>
        <p:nvPicPr>
          <p:cNvPr id="10" name="Picture 9" descr="Chart, bar chart&#10;&#10;Description automatically generated">
            <a:extLst>
              <a:ext uri="{FF2B5EF4-FFF2-40B4-BE49-F238E27FC236}">
                <a16:creationId xmlns:a16="http://schemas.microsoft.com/office/drawing/2014/main" id="{131C46F2-8E40-4744-B089-1F8D1A75960C}"/>
              </a:ext>
            </a:extLst>
          </p:cNvPr>
          <p:cNvPicPr>
            <a:picLocks noChangeAspect="1"/>
          </p:cNvPicPr>
          <p:nvPr/>
        </p:nvPicPr>
        <p:blipFill>
          <a:blip r:embed="rId2"/>
          <a:stretch>
            <a:fillRect/>
          </a:stretch>
        </p:blipFill>
        <p:spPr>
          <a:xfrm>
            <a:off x="216012" y="1233833"/>
            <a:ext cx="7540871" cy="4390333"/>
          </a:xfrm>
          <a:prstGeom prst="rect">
            <a:avLst/>
          </a:prstGeom>
          <a:effectLst>
            <a:outerShdw blurRad="50800" dist="50800" dir="5400000" algn="ctr" rotWithShape="0">
              <a:schemeClr val="accent1">
                <a:lumMod val="75000"/>
              </a:schemeClr>
            </a:outerShdw>
          </a:effectLst>
        </p:spPr>
      </p:pic>
    </p:spTree>
    <p:extLst>
      <p:ext uri="{BB962C8B-B14F-4D97-AF65-F5344CB8AC3E}">
        <p14:creationId xmlns:p14="http://schemas.microsoft.com/office/powerpoint/2010/main" val="3194568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03833-663D-4A13-9F41-4BA4464A90EB}"/>
              </a:ext>
            </a:extLst>
          </p:cNvPr>
          <p:cNvSpPr>
            <a:spLocks noGrp="1"/>
          </p:cNvSpPr>
          <p:nvPr>
            <p:ph type="title"/>
          </p:nvPr>
        </p:nvSpPr>
        <p:spPr/>
        <p:txBody>
          <a:bodyPr/>
          <a:lstStyle/>
          <a:p>
            <a:r>
              <a:rPr lang="en-US" dirty="0"/>
              <a:t>Discussion</a:t>
            </a:r>
          </a:p>
        </p:txBody>
      </p:sp>
      <p:sp>
        <p:nvSpPr>
          <p:cNvPr id="3" name="TextBox 2">
            <a:extLst>
              <a:ext uri="{FF2B5EF4-FFF2-40B4-BE49-F238E27FC236}">
                <a16:creationId xmlns:a16="http://schemas.microsoft.com/office/drawing/2014/main" id="{302B3768-FC9C-4BDB-90A1-95B422C4FEAE}"/>
              </a:ext>
            </a:extLst>
          </p:cNvPr>
          <p:cNvSpPr txBox="1"/>
          <p:nvPr/>
        </p:nvSpPr>
        <p:spPr>
          <a:xfrm>
            <a:off x="1124857" y="1669143"/>
            <a:ext cx="10341429" cy="3334952"/>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Based on the limited findings, it appears that at the moment sleep quantity and quality may decrease throughout time in the program while sleep hygiene knowledge may not increase. </a:t>
            </a:r>
          </a:p>
          <a:p>
            <a:pPr marL="285750" indent="-285750">
              <a:lnSpc>
                <a:spcPct val="200000"/>
              </a:lnSpc>
              <a:buFont typeface="Arial" panose="020B0604020202020204" pitchFamily="34" charset="0"/>
              <a:buChar char="•"/>
            </a:pPr>
            <a:endParaRPr lang="en-US" dirty="0"/>
          </a:p>
          <a:p>
            <a:pPr marL="285750" indent="-285750">
              <a:lnSpc>
                <a:spcPct val="200000"/>
              </a:lnSpc>
              <a:buFont typeface="Arial" panose="020B0604020202020204" pitchFamily="34" charset="0"/>
              <a:buChar char="•"/>
            </a:pPr>
            <a:r>
              <a:rPr lang="en-US" dirty="0"/>
              <a:t>More data is being collected to further inspect these findings</a:t>
            </a:r>
          </a:p>
          <a:p>
            <a:pPr marL="285750" indent="-285750">
              <a:lnSpc>
                <a:spcPct val="200000"/>
              </a:lnSpc>
              <a:buFont typeface="Arial" panose="020B0604020202020204" pitchFamily="34" charset="0"/>
              <a:buChar char="•"/>
            </a:pPr>
            <a:endParaRPr lang="en-US" dirty="0"/>
          </a:p>
          <a:p>
            <a:pPr marL="285750" indent="-285750">
              <a:lnSpc>
                <a:spcPct val="200000"/>
              </a:lnSpc>
              <a:buFont typeface="Arial" panose="020B0604020202020204" pitchFamily="34" charset="0"/>
              <a:buChar char="•"/>
            </a:pPr>
            <a:r>
              <a:rPr lang="en-US" dirty="0"/>
              <a:t>These numbers were found with three participants.</a:t>
            </a:r>
          </a:p>
        </p:txBody>
      </p:sp>
      <p:sp>
        <p:nvSpPr>
          <p:cNvPr id="4" name="Isosceles Triangle 3">
            <a:extLst>
              <a:ext uri="{FF2B5EF4-FFF2-40B4-BE49-F238E27FC236}">
                <a16:creationId xmlns:a16="http://schemas.microsoft.com/office/drawing/2014/main" id="{EEAE9DEC-3F0C-4D4A-BC53-E013CC2CB9FD}"/>
              </a:ext>
            </a:extLst>
          </p:cNvPr>
          <p:cNvSpPr/>
          <p:nvPr/>
        </p:nvSpPr>
        <p:spPr>
          <a:xfrm rot="2936837">
            <a:off x="10424068" y="252377"/>
            <a:ext cx="2072686" cy="1092942"/>
          </a:xfrm>
          <a:custGeom>
            <a:avLst/>
            <a:gdLst>
              <a:gd name="connsiteX0" fmla="*/ 0 w 1683657"/>
              <a:gd name="connsiteY0" fmla="*/ 1132114 h 1132114"/>
              <a:gd name="connsiteX1" fmla="*/ 841829 w 1683657"/>
              <a:gd name="connsiteY1" fmla="*/ 0 h 1132114"/>
              <a:gd name="connsiteX2" fmla="*/ 1683657 w 1683657"/>
              <a:gd name="connsiteY2" fmla="*/ 1132114 h 1132114"/>
              <a:gd name="connsiteX3" fmla="*/ 0 w 1683657"/>
              <a:gd name="connsiteY3" fmla="*/ 1132114 h 1132114"/>
              <a:gd name="connsiteX0" fmla="*/ 0 w 1873596"/>
              <a:gd name="connsiteY0" fmla="*/ 1132114 h 1132114"/>
              <a:gd name="connsiteX1" fmla="*/ 841829 w 1873596"/>
              <a:gd name="connsiteY1" fmla="*/ 0 h 1132114"/>
              <a:gd name="connsiteX2" fmla="*/ 1873596 w 1873596"/>
              <a:gd name="connsiteY2" fmla="*/ 902969 h 1132114"/>
              <a:gd name="connsiteX3" fmla="*/ 0 w 1873596"/>
              <a:gd name="connsiteY3" fmla="*/ 1132114 h 1132114"/>
              <a:gd name="connsiteX0" fmla="*/ 0 w 1966632"/>
              <a:gd name="connsiteY0" fmla="*/ 1051089 h 1051089"/>
              <a:gd name="connsiteX1" fmla="*/ 934865 w 1966632"/>
              <a:gd name="connsiteY1" fmla="*/ 0 h 1051089"/>
              <a:gd name="connsiteX2" fmla="*/ 1966632 w 1966632"/>
              <a:gd name="connsiteY2" fmla="*/ 902969 h 1051089"/>
              <a:gd name="connsiteX3" fmla="*/ 0 w 1966632"/>
              <a:gd name="connsiteY3" fmla="*/ 1051089 h 1051089"/>
              <a:gd name="connsiteX0" fmla="*/ 0 w 1966632"/>
              <a:gd name="connsiteY0" fmla="*/ 1079329 h 1079329"/>
              <a:gd name="connsiteX1" fmla="*/ 903677 w 1966632"/>
              <a:gd name="connsiteY1" fmla="*/ 0 h 1079329"/>
              <a:gd name="connsiteX2" fmla="*/ 1966632 w 1966632"/>
              <a:gd name="connsiteY2" fmla="*/ 931209 h 1079329"/>
              <a:gd name="connsiteX3" fmla="*/ 0 w 1966632"/>
              <a:gd name="connsiteY3" fmla="*/ 1079329 h 1079329"/>
              <a:gd name="connsiteX0" fmla="*/ 0 w 1968645"/>
              <a:gd name="connsiteY0" fmla="*/ 1079329 h 1079329"/>
              <a:gd name="connsiteX1" fmla="*/ 903677 w 1968645"/>
              <a:gd name="connsiteY1" fmla="*/ 0 h 1079329"/>
              <a:gd name="connsiteX2" fmla="*/ 1968645 w 1968645"/>
              <a:gd name="connsiteY2" fmla="*/ 961542 h 1079329"/>
              <a:gd name="connsiteX3" fmla="*/ 0 w 1968645"/>
              <a:gd name="connsiteY3" fmla="*/ 1079329 h 1079329"/>
            </a:gdLst>
            <a:ahLst/>
            <a:cxnLst>
              <a:cxn ang="0">
                <a:pos x="connsiteX0" y="connsiteY0"/>
              </a:cxn>
              <a:cxn ang="0">
                <a:pos x="connsiteX1" y="connsiteY1"/>
              </a:cxn>
              <a:cxn ang="0">
                <a:pos x="connsiteX2" y="connsiteY2"/>
              </a:cxn>
              <a:cxn ang="0">
                <a:pos x="connsiteX3" y="connsiteY3"/>
              </a:cxn>
            </a:cxnLst>
            <a:rect l="l" t="t" r="r" b="b"/>
            <a:pathLst>
              <a:path w="1968645" h="1079329">
                <a:moveTo>
                  <a:pt x="0" y="1079329"/>
                </a:moveTo>
                <a:lnTo>
                  <a:pt x="903677" y="0"/>
                </a:lnTo>
                <a:lnTo>
                  <a:pt x="1968645" y="961542"/>
                </a:lnTo>
                <a:lnTo>
                  <a:pt x="0" y="1079329"/>
                </a:ln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45955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294F055B-D391-44D3-A87A-BCD07BD5A31C}">
  <ds:schemaRefs>
    <ds:schemaRef ds:uri="http://schemas.microsoft.com/sharepoint/v3/contenttype/forms"/>
  </ds:schemaRefs>
</ds:datastoreItem>
</file>

<file path=customXml/itemProps2.xml><?xml version="1.0" encoding="utf-8"?>
<ds:datastoreItem xmlns:ds="http://schemas.openxmlformats.org/officeDocument/2006/customXml" ds:itemID="{26DBD101-FC0A-4B21-82B0-57CAA7AE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75FBC4-9D33-46BE-911D-419763BA9AF9}">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{674B371A-4F1B-44DE-B41C-EDA33477219E}tf56219246_win32</Template>
  <TotalTime>10512</TotalTime>
  <Words>360</Words>
  <Application>Microsoft Office PowerPoint</Application>
  <PresentationFormat>Widescreen</PresentationFormat>
  <Paragraphs>24</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Avenir Next LT Pro</vt:lpstr>
      <vt:lpstr>Avenir Next LT Pro Light</vt:lpstr>
      <vt:lpstr>Garamond</vt:lpstr>
      <vt:lpstr>SavonVTI</vt:lpstr>
      <vt:lpstr>More Knowledge and Less Sleep: Sleep patterns in nursing students</vt:lpstr>
      <vt:lpstr>Necessary Terms</vt:lpstr>
      <vt:lpstr>Study Design</vt:lpstr>
      <vt:lpstr>Hypotheses and Purpose</vt:lpstr>
      <vt:lpstr>Results</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Knowledge and Less Sleep: Sleep patterns in nursing students</dc:title>
  <dc:creator>Camryn Kline</dc:creator>
  <cp:lastModifiedBy>Robe, Kristyn</cp:lastModifiedBy>
  <cp:revision>6</cp:revision>
  <dcterms:created xsi:type="dcterms:W3CDTF">2021-03-29T13:04:51Z</dcterms:created>
  <dcterms:modified xsi:type="dcterms:W3CDTF">2021-04-12T16:53:23Z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