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4"/>
  </p:sldMasterIdLst>
  <p:sldIdLst>
    <p:sldId id="256" r:id="rId5"/>
    <p:sldId id="268" r:id="rId6"/>
    <p:sldId id="276" r:id="rId7"/>
    <p:sldId id="275" r:id="rId8"/>
    <p:sldId id="274" r:id="rId9"/>
    <p:sldId id="26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FF2F2F"/>
    <a:srgbClr val="EE4848"/>
    <a:srgbClr val="FFFF47"/>
    <a:srgbClr val="AC75D5"/>
    <a:srgbClr val="92D050"/>
    <a:srgbClr val="76D8B3"/>
    <a:srgbClr val="8EDBF3"/>
    <a:srgbClr val="ABDB77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A53EE-F5CF-496C-9366-99034C62FD2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B8F95A-3442-4329-92BB-34FD6FA85A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Use of Spatial Regression</a:t>
          </a:r>
        </a:p>
      </dgm:t>
    </dgm:pt>
    <dgm:pt modelId="{F6DD3477-DC10-4868-8438-79FDE73497D8}" type="parTrans" cxnId="{C17CE696-2505-495D-A2F4-CAD9B2C880D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AF80451-A52F-4AAF-AF46-96D68AA81FF7}" type="sibTrans" cxnId="{C17CE696-2505-495D-A2F4-CAD9B2C880D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4E10ECE-1C74-408C-A96B-A100110705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solidFill>
                <a:schemeClr val="bg1"/>
              </a:solidFill>
            </a:rPr>
            <a:t>- Model Comparison</a:t>
          </a:r>
        </a:p>
        <a:p>
          <a:pPr>
            <a:lnSpc>
              <a:spcPct val="100000"/>
            </a:lnSpc>
          </a:pPr>
          <a:r>
            <a:rPr lang="en-US" sz="1600" dirty="0">
              <a:solidFill>
                <a:schemeClr val="bg1"/>
              </a:solidFill>
            </a:rPr>
            <a:t>- Theoretical Value</a:t>
          </a:r>
        </a:p>
      </dgm:t>
    </dgm:pt>
    <dgm:pt modelId="{DED99E88-32B0-4898-AB83-CABF588B343F}" type="parTrans" cxnId="{B37ECC61-B691-496A-A692-43C49296D0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FF71C3B-8529-45FA-B4B3-B6E9E9D5284B}" type="sibTrans" cxnId="{B37ECC61-B691-496A-A692-43C49296D064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8B08F74-9CFA-4DCA-B8DC-7CC337BB82A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Grant Funding had a small and non statistically significant impact on economic growth</a:t>
          </a:r>
        </a:p>
      </dgm:t>
    </dgm:pt>
    <dgm:pt modelId="{D7B6A28E-1D0C-49C7-A3CD-CA7EFCF4F00B}" type="parTrans" cxnId="{7C6C68FB-3948-49A7-A7A3-EEBA99FA059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33484B5-A34F-41BF-912A-117F02CBCF07}" type="sibTrans" cxnId="{7C6C68FB-3948-49A7-A7A3-EEBA99FA059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CF99F2-FE24-43ED-A639-B87AA22C07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Future Research and Questions:</a:t>
          </a:r>
        </a:p>
      </dgm:t>
    </dgm:pt>
    <dgm:pt modelId="{298115D7-C580-4CF0-9C88-63392D0A2E6B}" type="parTrans" cxnId="{54E5355E-0E94-4726-9F30-9BC93CD8721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1B68B8-CC4C-41EB-8BF3-A55C21821525}" type="sibTrans" cxnId="{54E5355E-0E94-4726-9F30-9BC93CD8721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E2954A-C726-4321-888C-6C5A05B0E6DC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200" dirty="0">
              <a:solidFill>
                <a:schemeClr val="bg1"/>
              </a:solidFill>
            </a:rPr>
            <a:t>- Spatial non-stationarity of grants</a:t>
          </a:r>
        </a:p>
      </dgm:t>
    </dgm:pt>
    <dgm:pt modelId="{58491998-AFC3-4C9E-9830-2D3937EE6E60}" type="parTrans" cxnId="{612542C5-9A3D-460E-BA33-3A3D79E0043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FB2E6-20BF-4AB5-AE2E-6DEB2A0F36AE}" type="sibTrans" cxnId="{612542C5-9A3D-460E-BA33-3A3D79E0043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DFAE539-B54E-486A-BF0B-BB2DC5AAB2B9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200" dirty="0">
              <a:solidFill>
                <a:schemeClr val="bg1"/>
              </a:solidFill>
            </a:rPr>
            <a:t>- Spatial Autocorrelation between Ohio Counties after 2014</a:t>
          </a:r>
        </a:p>
      </dgm:t>
    </dgm:pt>
    <dgm:pt modelId="{65DD7D53-6112-4334-BFF1-1DB81A6D437B}" type="parTrans" cxnId="{1560CD20-7A3E-469D-94FB-94F95C7FB6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2CED8E-1B34-4E55-8F26-C00D12BEFB49}" type="sibTrans" cxnId="{1560CD20-7A3E-469D-94FB-94F95C7FB6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A5CA013-34AC-4F93-8CD3-8D666F85F002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200" dirty="0">
              <a:solidFill>
                <a:schemeClr val="bg1"/>
              </a:solidFill>
            </a:rPr>
            <a:t>- Operationalization of Physical Capital at the County Level</a:t>
          </a:r>
        </a:p>
      </dgm:t>
    </dgm:pt>
    <dgm:pt modelId="{91897B9E-406B-4F22-BA8C-0B9BA853A75F}" type="parTrans" cxnId="{FE4CE919-9A38-4528-B932-37DAF1693F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8CF4AB1-E9FC-46B9-9E41-8E6F7F972C09}" type="sibTrans" cxnId="{FE4CE919-9A38-4528-B932-37DAF1693FD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143932-29A4-4E81-B8BD-416058EAD1B4}" type="pres">
      <dgm:prSet presAssocID="{E11A53EE-F5CF-496C-9366-99034C62FD28}" presName="root" presStyleCnt="0">
        <dgm:presLayoutVars>
          <dgm:dir/>
          <dgm:resizeHandles val="exact"/>
        </dgm:presLayoutVars>
      </dgm:prSet>
      <dgm:spPr/>
    </dgm:pt>
    <dgm:pt modelId="{CC101C25-5EBA-4F6E-8FED-15DB9777E346}" type="pres">
      <dgm:prSet presAssocID="{56B8F95A-3442-4329-92BB-34FD6FA85A1C}" presName="compNode" presStyleCnt="0"/>
      <dgm:spPr/>
    </dgm:pt>
    <dgm:pt modelId="{DE5C44A8-6B44-4FFF-9844-9168B4C9513B}" type="pres">
      <dgm:prSet presAssocID="{56B8F95A-3442-4329-92BB-34FD6FA85A1C}" presName="bgRect" presStyleLbl="bgShp" presStyleIdx="0" presStyleCnt="3"/>
      <dgm:spPr/>
    </dgm:pt>
    <dgm:pt modelId="{63E1BDD7-E133-42BB-A936-138850BD1084}" type="pres">
      <dgm:prSet presAssocID="{56B8F95A-3442-4329-92BB-34FD6FA85A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3D5E754-EE27-4C96-A7B1-DEE8CEC18E43}" type="pres">
      <dgm:prSet presAssocID="{56B8F95A-3442-4329-92BB-34FD6FA85A1C}" presName="spaceRect" presStyleCnt="0"/>
      <dgm:spPr/>
    </dgm:pt>
    <dgm:pt modelId="{C4F711A8-C5BB-4958-8372-2A292523A5DF}" type="pres">
      <dgm:prSet presAssocID="{56B8F95A-3442-4329-92BB-34FD6FA85A1C}" presName="parTx" presStyleLbl="revTx" presStyleIdx="0" presStyleCnt="5" custScaleX="100356">
        <dgm:presLayoutVars>
          <dgm:chMax val="0"/>
          <dgm:chPref val="0"/>
        </dgm:presLayoutVars>
      </dgm:prSet>
      <dgm:spPr/>
    </dgm:pt>
    <dgm:pt modelId="{F6D8C445-D29D-4E54-AE21-EAF511239E00}" type="pres">
      <dgm:prSet presAssocID="{56B8F95A-3442-4329-92BB-34FD6FA85A1C}" presName="desTx" presStyleLbl="revTx" presStyleIdx="1" presStyleCnt="5">
        <dgm:presLayoutVars/>
      </dgm:prSet>
      <dgm:spPr/>
    </dgm:pt>
    <dgm:pt modelId="{39B35B5F-04F9-4A68-B5B5-AF697E7A0C7C}" type="pres">
      <dgm:prSet presAssocID="{CAF80451-A52F-4AAF-AF46-96D68AA81FF7}" presName="sibTrans" presStyleCnt="0"/>
      <dgm:spPr/>
    </dgm:pt>
    <dgm:pt modelId="{73C55EFB-51CD-44F6-9A9C-F11E2D600334}" type="pres">
      <dgm:prSet presAssocID="{58B08F74-9CFA-4DCA-B8DC-7CC337BB82AF}" presName="compNode" presStyleCnt="0"/>
      <dgm:spPr/>
    </dgm:pt>
    <dgm:pt modelId="{B27A64BB-E2D9-43E1-8783-6DA78897A042}" type="pres">
      <dgm:prSet presAssocID="{58B08F74-9CFA-4DCA-B8DC-7CC337BB82AF}" presName="bgRect" presStyleLbl="bgShp" presStyleIdx="1" presStyleCnt="3"/>
      <dgm:spPr/>
    </dgm:pt>
    <dgm:pt modelId="{0D2352FC-A0EA-4ED2-BC80-D9CF1E08B298}" type="pres">
      <dgm:prSet presAssocID="{58B08F74-9CFA-4DCA-B8DC-7CC337BB82A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343C2EF-6B2A-4356-9550-B006DC808575}" type="pres">
      <dgm:prSet presAssocID="{58B08F74-9CFA-4DCA-B8DC-7CC337BB82AF}" presName="spaceRect" presStyleCnt="0"/>
      <dgm:spPr/>
    </dgm:pt>
    <dgm:pt modelId="{B7C8EF88-D87B-4087-AB76-C23993B5DE58}" type="pres">
      <dgm:prSet presAssocID="{58B08F74-9CFA-4DCA-B8DC-7CC337BB82AF}" presName="parTx" presStyleLbl="revTx" presStyleIdx="2" presStyleCnt="5">
        <dgm:presLayoutVars>
          <dgm:chMax val="0"/>
          <dgm:chPref val="0"/>
        </dgm:presLayoutVars>
      </dgm:prSet>
      <dgm:spPr/>
    </dgm:pt>
    <dgm:pt modelId="{6B3E59B3-9E74-45CA-98D3-1256A4DC65E8}" type="pres">
      <dgm:prSet presAssocID="{533484B5-A34F-41BF-912A-117F02CBCF07}" presName="sibTrans" presStyleCnt="0"/>
      <dgm:spPr/>
    </dgm:pt>
    <dgm:pt modelId="{C6C04055-2E90-4DAD-A00D-4C015C21DE5F}" type="pres">
      <dgm:prSet presAssocID="{B4CF99F2-FE24-43ED-A639-B87AA22C078B}" presName="compNode" presStyleCnt="0"/>
      <dgm:spPr/>
    </dgm:pt>
    <dgm:pt modelId="{A4C7E168-E141-4E2C-A835-0194351551BA}" type="pres">
      <dgm:prSet presAssocID="{B4CF99F2-FE24-43ED-A639-B87AA22C078B}" presName="bgRect" presStyleLbl="bgShp" presStyleIdx="2" presStyleCnt="3"/>
      <dgm:spPr/>
    </dgm:pt>
    <dgm:pt modelId="{776F8FA8-FA82-43B8-97F7-966D0DF173F2}" type="pres">
      <dgm:prSet presAssocID="{B4CF99F2-FE24-43ED-A639-B87AA22C078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5380EF14-86E9-4DA6-8960-D738E6C5EE5E}" type="pres">
      <dgm:prSet presAssocID="{B4CF99F2-FE24-43ED-A639-B87AA22C078B}" presName="spaceRect" presStyleCnt="0"/>
      <dgm:spPr/>
    </dgm:pt>
    <dgm:pt modelId="{9B4E65E9-41AB-4F40-8314-BC2FB2FA65C8}" type="pres">
      <dgm:prSet presAssocID="{B4CF99F2-FE24-43ED-A639-B87AA22C078B}" presName="parTx" presStyleLbl="revTx" presStyleIdx="3" presStyleCnt="5">
        <dgm:presLayoutVars>
          <dgm:chMax val="0"/>
          <dgm:chPref val="0"/>
        </dgm:presLayoutVars>
      </dgm:prSet>
      <dgm:spPr/>
    </dgm:pt>
    <dgm:pt modelId="{D7AC62BD-673F-4EC4-8388-216053649238}" type="pres">
      <dgm:prSet presAssocID="{B4CF99F2-FE24-43ED-A639-B87AA22C078B}" presName="desTx" presStyleLbl="revTx" presStyleIdx="4" presStyleCnt="5">
        <dgm:presLayoutVars/>
      </dgm:prSet>
      <dgm:spPr/>
    </dgm:pt>
  </dgm:ptLst>
  <dgm:cxnLst>
    <dgm:cxn modelId="{FE4CE919-9A38-4528-B932-37DAF1693FD7}" srcId="{B4CF99F2-FE24-43ED-A639-B87AA22C078B}" destId="{8A5CA013-34AC-4F93-8CD3-8D666F85F002}" srcOrd="2" destOrd="0" parTransId="{91897B9E-406B-4F22-BA8C-0B9BA853A75F}" sibTransId="{D8CF4AB1-E9FC-46B9-9E41-8E6F7F972C09}"/>
    <dgm:cxn modelId="{1560CD20-7A3E-469D-94FB-94F95C7FB6B0}" srcId="{B4CF99F2-FE24-43ED-A639-B87AA22C078B}" destId="{EDFAE539-B54E-486A-BF0B-BB2DC5AAB2B9}" srcOrd="1" destOrd="0" parTransId="{65DD7D53-6112-4334-BFF1-1DB81A6D437B}" sibTransId="{AA2CED8E-1B34-4E55-8F26-C00D12BEFB49}"/>
    <dgm:cxn modelId="{54E5355E-0E94-4726-9F30-9BC93CD87218}" srcId="{E11A53EE-F5CF-496C-9366-99034C62FD28}" destId="{B4CF99F2-FE24-43ED-A639-B87AA22C078B}" srcOrd="2" destOrd="0" parTransId="{298115D7-C580-4CF0-9C88-63392D0A2E6B}" sibTransId="{FB1B68B8-CC4C-41EB-8BF3-A55C21821525}"/>
    <dgm:cxn modelId="{B37ECC61-B691-496A-A692-43C49296D064}" srcId="{56B8F95A-3442-4329-92BB-34FD6FA85A1C}" destId="{54E10ECE-1C74-408C-A96B-A1001107054F}" srcOrd="0" destOrd="0" parTransId="{DED99E88-32B0-4898-AB83-CABF588B343F}" sibTransId="{3FF71C3B-8529-45FA-B4B3-B6E9E9D5284B}"/>
    <dgm:cxn modelId="{EFA1F965-7841-4419-A67C-F2FDD4C8C156}" type="presOf" srcId="{58B08F74-9CFA-4DCA-B8DC-7CC337BB82AF}" destId="{B7C8EF88-D87B-4087-AB76-C23993B5DE58}" srcOrd="0" destOrd="0" presId="urn:microsoft.com/office/officeart/2018/2/layout/IconVerticalSolidList"/>
    <dgm:cxn modelId="{B5F7E16E-4698-4862-934C-C4738CCA8402}" type="presOf" srcId="{8A5CA013-34AC-4F93-8CD3-8D666F85F002}" destId="{D7AC62BD-673F-4EC4-8388-216053649238}" srcOrd="0" destOrd="2" presId="urn:microsoft.com/office/officeart/2018/2/layout/IconVerticalSolidList"/>
    <dgm:cxn modelId="{C5FBAE93-6D7A-48FB-8FCE-BDC3D33AF721}" type="presOf" srcId="{CEE2954A-C726-4321-888C-6C5A05B0E6DC}" destId="{D7AC62BD-673F-4EC4-8388-216053649238}" srcOrd="0" destOrd="0" presId="urn:microsoft.com/office/officeart/2018/2/layout/IconVerticalSolidList"/>
    <dgm:cxn modelId="{C17CE696-2505-495D-A2F4-CAD9B2C880D4}" srcId="{E11A53EE-F5CF-496C-9366-99034C62FD28}" destId="{56B8F95A-3442-4329-92BB-34FD6FA85A1C}" srcOrd="0" destOrd="0" parTransId="{F6DD3477-DC10-4868-8438-79FDE73497D8}" sibTransId="{CAF80451-A52F-4AAF-AF46-96D68AA81FF7}"/>
    <dgm:cxn modelId="{8A39B0B9-9D2D-47E5-990E-1CC2B40088FA}" type="presOf" srcId="{56B8F95A-3442-4329-92BB-34FD6FA85A1C}" destId="{C4F711A8-C5BB-4958-8372-2A292523A5DF}" srcOrd="0" destOrd="0" presId="urn:microsoft.com/office/officeart/2018/2/layout/IconVerticalSolidList"/>
    <dgm:cxn modelId="{1F0447C3-845C-438F-B2FF-BE1EE0DB6D61}" type="presOf" srcId="{E11A53EE-F5CF-496C-9366-99034C62FD28}" destId="{45143932-29A4-4E81-B8BD-416058EAD1B4}" srcOrd="0" destOrd="0" presId="urn:microsoft.com/office/officeart/2018/2/layout/IconVerticalSolidList"/>
    <dgm:cxn modelId="{624A92C3-BF3C-4C85-917B-C30AEEF93B22}" type="presOf" srcId="{54E10ECE-1C74-408C-A96B-A1001107054F}" destId="{F6D8C445-D29D-4E54-AE21-EAF511239E00}" srcOrd="0" destOrd="0" presId="urn:microsoft.com/office/officeart/2018/2/layout/IconVerticalSolidList"/>
    <dgm:cxn modelId="{612542C5-9A3D-460E-BA33-3A3D79E0043A}" srcId="{B4CF99F2-FE24-43ED-A639-B87AA22C078B}" destId="{CEE2954A-C726-4321-888C-6C5A05B0E6DC}" srcOrd="0" destOrd="0" parTransId="{58491998-AFC3-4C9E-9830-2D3937EE6E60}" sibTransId="{4D0FB2E6-20BF-4AB5-AE2E-6DEB2A0F36AE}"/>
    <dgm:cxn modelId="{7BCD55E4-2C7B-4D4E-AE66-CF3FB8200618}" type="presOf" srcId="{B4CF99F2-FE24-43ED-A639-B87AA22C078B}" destId="{9B4E65E9-41AB-4F40-8314-BC2FB2FA65C8}" srcOrd="0" destOrd="0" presId="urn:microsoft.com/office/officeart/2018/2/layout/IconVerticalSolidList"/>
    <dgm:cxn modelId="{D7B968EF-2DE4-44CE-9470-A82A7CD43C02}" type="presOf" srcId="{EDFAE539-B54E-486A-BF0B-BB2DC5AAB2B9}" destId="{D7AC62BD-673F-4EC4-8388-216053649238}" srcOrd="0" destOrd="1" presId="urn:microsoft.com/office/officeart/2018/2/layout/IconVerticalSolidList"/>
    <dgm:cxn modelId="{7C6C68FB-3948-49A7-A7A3-EEBA99FA059F}" srcId="{E11A53EE-F5CF-496C-9366-99034C62FD28}" destId="{58B08F74-9CFA-4DCA-B8DC-7CC337BB82AF}" srcOrd="1" destOrd="0" parTransId="{D7B6A28E-1D0C-49C7-A3CD-CA7EFCF4F00B}" sibTransId="{533484B5-A34F-41BF-912A-117F02CBCF07}"/>
    <dgm:cxn modelId="{9019B149-A5BA-4B3B-982F-DE8AC47CA2F5}" type="presParOf" srcId="{45143932-29A4-4E81-B8BD-416058EAD1B4}" destId="{CC101C25-5EBA-4F6E-8FED-15DB9777E346}" srcOrd="0" destOrd="0" presId="urn:microsoft.com/office/officeart/2018/2/layout/IconVerticalSolidList"/>
    <dgm:cxn modelId="{6CE763D7-9B7B-44C1-AF63-A73BADD84E6C}" type="presParOf" srcId="{CC101C25-5EBA-4F6E-8FED-15DB9777E346}" destId="{DE5C44A8-6B44-4FFF-9844-9168B4C9513B}" srcOrd="0" destOrd="0" presId="urn:microsoft.com/office/officeart/2018/2/layout/IconVerticalSolidList"/>
    <dgm:cxn modelId="{88F6A305-AA13-4AD3-83D5-CE7242F23841}" type="presParOf" srcId="{CC101C25-5EBA-4F6E-8FED-15DB9777E346}" destId="{63E1BDD7-E133-42BB-A936-138850BD1084}" srcOrd="1" destOrd="0" presId="urn:microsoft.com/office/officeart/2018/2/layout/IconVerticalSolidList"/>
    <dgm:cxn modelId="{02049113-5D32-47C2-B10C-771FAB425BE7}" type="presParOf" srcId="{CC101C25-5EBA-4F6E-8FED-15DB9777E346}" destId="{E3D5E754-EE27-4C96-A7B1-DEE8CEC18E43}" srcOrd="2" destOrd="0" presId="urn:microsoft.com/office/officeart/2018/2/layout/IconVerticalSolidList"/>
    <dgm:cxn modelId="{2FBC175D-0172-413C-8628-FCCF1559E36A}" type="presParOf" srcId="{CC101C25-5EBA-4F6E-8FED-15DB9777E346}" destId="{C4F711A8-C5BB-4958-8372-2A292523A5DF}" srcOrd="3" destOrd="0" presId="urn:microsoft.com/office/officeart/2018/2/layout/IconVerticalSolidList"/>
    <dgm:cxn modelId="{3232595B-4F71-45E9-8FD4-0880AE115C38}" type="presParOf" srcId="{CC101C25-5EBA-4F6E-8FED-15DB9777E346}" destId="{F6D8C445-D29D-4E54-AE21-EAF511239E00}" srcOrd="4" destOrd="0" presId="urn:microsoft.com/office/officeart/2018/2/layout/IconVerticalSolidList"/>
    <dgm:cxn modelId="{24600F98-4855-4210-8417-36E95FC68C0A}" type="presParOf" srcId="{45143932-29A4-4E81-B8BD-416058EAD1B4}" destId="{39B35B5F-04F9-4A68-B5B5-AF697E7A0C7C}" srcOrd="1" destOrd="0" presId="urn:microsoft.com/office/officeart/2018/2/layout/IconVerticalSolidList"/>
    <dgm:cxn modelId="{F6392527-08FD-456C-BA12-9EA4156F8C38}" type="presParOf" srcId="{45143932-29A4-4E81-B8BD-416058EAD1B4}" destId="{73C55EFB-51CD-44F6-9A9C-F11E2D600334}" srcOrd="2" destOrd="0" presId="urn:microsoft.com/office/officeart/2018/2/layout/IconVerticalSolidList"/>
    <dgm:cxn modelId="{E77F9F92-76EA-4D37-A770-8883D0211EBF}" type="presParOf" srcId="{73C55EFB-51CD-44F6-9A9C-F11E2D600334}" destId="{B27A64BB-E2D9-43E1-8783-6DA78897A042}" srcOrd="0" destOrd="0" presId="urn:microsoft.com/office/officeart/2018/2/layout/IconVerticalSolidList"/>
    <dgm:cxn modelId="{5E015AAB-AE64-4EAB-A8F3-7C73C9C445CA}" type="presParOf" srcId="{73C55EFB-51CD-44F6-9A9C-F11E2D600334}" destId="{0D2352FC-A0EA-4ED2-BC80-D9CF1E08B298}" srcOrd="1" destOrd="0" presId="urn:microsoft.com/office/officeart/2018/2/layout/IconVerticalSolidList"/>
    <dgm:cxn modelId="{B9B990B9-6193-44CB-8CC9-92ACB476468D}" type="presParOf" srcId="{73C55EFB-51CD-44F6-9A9C-F11E2D600334}" destId="{9343C2EF-6B2A-4356-9550-B006DC808575}" srcOrd="2" destOrd="0" presId="urn:microsoft.com/office/officeart/2018/2/layout/IconVerticalSolidList"/>
    <dgm:cxn modelId="{B9B630F2-FBC1-484E-9862-296A06315775}" type="presParOf" srcId="{73C55EFB-51CD-44F6-9A9C-F11E2D600334}" destId="{B7C8EF88-D87B-4087-AB76-C23993B5DE58}" srcOrd="3" destOrd="0" presId="urn:microsoft.com/office/officeart/2018/2/layout/IconVerticalSolidList"/>
    <dgm:cxn modelId="{A5FADA1A-E7B4-429F-B25D-DAABB2283042}" type="presParOf" srcId="{45143932-29A4-4E81-B8BD-416058EAD1B4}" destId="{6B3E59B3-9E74-45CA-98D3-1256A4DC65E8}" srcOrd="3" destOrd="0" presId="urn:microsoft.com/office/officeart/2018/2/layout/IconVerticalSolidList"/>
    <dgm:cxn modelId="{C1835C60-F822-4967-AB02-C782D10D3E1F}" type="presParOf" srcId="{45143932-29A4-4E81-B8BD-416058EAD1B4}" destId="{C6C04055-2E90-4DAD-A00D-4C015C21DE5F}" srcOrd="4" destOrd="0" presId="urn:microsoft.com/office/officeart/2018/2/layout/IconVerticalSolidList"/>
    <dgm:cxn modelId="{5A25A685-8A93-48A5-ACF3-DDD60C0CEA11}" type="presParOf" srcId="{C6C04055-2E90-4DAD-A00D-4C015C21DE5F}" destId="{A4C7E168-E141-4E2C-A835-0194351551BA}" srcOrd="0" destOrd="0" presId="urn:microsoft.com/office/officeart/2018/2/layout/IconVerticalSolidList"/>
    <dgm:cxn modelId="{52E66BA0-3BAC-4D4D-A42F-5F82824181EF}" type="presParOf" srcId="{C6C04055-2E90-4DAD-A00D-4C015C21DE5F}" destId="{776F8FA8-FA82-43B8-97F7-966D0DF173F2}" srcOrd="1" destOrd="0" presId="urn:microsoft.com/office/officeart/2018/2/layout/IconVerticalSolidList"/>
    <dgm:cxn modelId="{DA6432CB-A97A-4919-B5E7-31BC75FCC9B4}" type="presParOf" srcId="{C6C04055-2E90-4DAD-A00D-4C015C21DE5F}" destId="{5380EF14-86E9-4DA6-8960-D738E6C5EE5E}" srcOrd="2" destOrd="0" presId="urn:microsoft.com/office/officeart/2018/2/layout/IconVerticalSolidList"/>
    <dgm:cxn modelId="{AB0CFEDD-50CF-4E4F-8768-FE1CA2E5578C}" type="presParOf" srcId="{C6C04055-2E90-4DAD-A00D-4C015C21DE5F}" destId="{9B4E65E9-41AB-4F40-8314-BC2FB2FA65C8}" srcOrd="3" destOrd="0" presId="urn:microsoft.com/office/officeart/2018/2/layout/IconVerticalSolidList"/>
    <dgm:cxn modelId="{94B84DBC-3C0F-4F86-9341-B6FC01A16028}" type="presParOf" srcId="{C6C04055-2E90-4DAD-A00D-4C015C21DE5F}" destId="{D7AC62BD-673F-4EC4-8388-21605364923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C44A8-6B44-4FFF-9844-9168B4C9513B}">
      <dsp:nvSpPr>
        <dsp:cNvPr id="0" name=""/>
        <dsp:cNvSpPr/>
      </dsp:nvSpPr>
      <dsp:spPr>
        <a:xfrm>
          <a:off x="0" y="2655"/>
          <a:ext cx="8595360" cy="12417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E1BDD7-E133-42BB-A936-138850BD1084}">
      <dsp:nvSpPr>
        <dsp:cNvPr id="0" name=""/>
        <dsp:cNvSpPr/>
      </dsp:nvSpPr>
      <dsp:spPr>
        <a:xfrm>
          <a:off x="375620" y="282042"/>
          <a:ext cx="682946" cy="6829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711A8-C5BB-4958-8372-2A292523A5DF}">
      <dsp:nvSpPr>
        <dsp:cNvPr id="0" name=""/>
        <dsp:cNvSpPr/>
      </dsp:nvSpPr>
      <dsp:spPr>
        <a:xfrm>
          <a:off x="1427303" y="2655"/>
          <a:ext cx="3881681" cy="1241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Use of Spatial Regression</a:t>
          </a:r>
        </a:p>
      </dsp:txBody>
      <dsp:txXfrm>
        <a:off x="1427303" y="2655"/>
        <a:ext cx="3881681" cy="1241721"/>
      </dsp:txXfrm>
    </dsp:sp>
    <dsp:sp modelId="{F6D8C445-D29D-4E54-AE21-EAF511239E00}">
      <dsp:nvSpPr>
        <dsp:cNvPr id="0" name=""/>
        <dsp:cNvSpPr/>
      </dsp:nvSpPr>
      <dsp:spPr>
        <a:xfrm>
          <a:off x="5302100" y="2655"/>
          <a:ext cx="3291857" cy="1241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- Model Comparison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- Theoretical Value</a:t>
          </a:r>
        </a:p>
      </dsp:txBody>
      <dsp:txXfrm>
        <a:off x="5302100" y="2655"/>
        <a:ext cx="3291857" cy="1241721"/>
      </dsp:txXfrm>
    </dsp:sp>
    <dsp:sp modelId="{B27A64BB-E2D9-43E1-8783-6DA78897A042}">
      <dsp:nvSpPr>
        <dsp:cNvPr id="0" name=""/>
        <dsp:cNvSpPr/>
      </dsp:nvSpPr>
      <dsp:spPr>
        <a:xfrm>
          <a:off x="0" y="1554807"/>
          <a:ext cx="8595360" cy="12417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2352FC-A0EA-4ED2-BC80-D9CF1E08B298}">
      <dsp:nvSpPr>
        <dsp:cNvPr id="0" name=""/>
        <dsp:cNvSpPr/>
      </dsp:nvSpPr>
      <dsp:spPr>
        <a:xfrm>
          <a:off x="375620" y="1834195"/>
          <a:ext cx="682946" cy="6829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C8EF88-D87B-4087-AB76-C23993B5DE58}">
      <dsp:nvSpPr>
        <dsp:cNvPr id="0" name=""/>
        <dsp:cNvSpPr/>
      </dsp:nvSpPr>
      <dsp:spPr>
        <a:xfrm>
          <a:off x="1434188" y="1554807"/>
          <a:ext cx="7159769" cy="1241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Grant Funding had a small and non statistically significant impact on economic growth</a:t>
          </a:r>
        </a:p>
      </dsp:txBody>
      <dsp:txXfrm>
        <a:off x="1434188" y="1554807"/>
        <a:ext cx="7159769" cy="1241721"/>
      </dsp:txXfrm>
    </dsp:sp>
    <dsp:sp modelId="{A4C7E168-E141-4E2C-A835-0194351551BA}">
      <dsp:nvSpPr>
        <dsp:cNvPr id="0" name=""/>
        <dsp:cNvSpPr/>
      </dsp:nvSpPr>
      <dsp:spPr>
        <a:xfrm>
          <a:off x="0" y="3106959"/>
          <a:ext cx="8595360" cy="12417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F8FA8-FA82-43B8-97F7-966D0DF173F2}">
      <dsp:nvSpPr>
        <dsp:cNvPr id="0" name=""/>
        <dsp:cNvSpPr/>
      </dsp:nvSpPr>
      <dsp:spPr>
        <a:xfrm>
          <a:off x="375620" y="3386347"/>
          <a:ext cx="682946" cy="6829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E65E9-41AB-4F40-8314-BC2FB2FA65C8}">
      <dsp:nvSpPr>
        <dsp:cNvPr id="0" name=""/>
        <dsp:cNvSpPr/>
      </dsp:nvSpPr>
      <dsp:spPr>
        <a:xfrm>
          <a:off x="1434188" y="3106959"/>
          <a:ext cx="3867912" cy="1241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Future Research and Questions:</a:t>
          </a:r>
        </a:p>
      </dsp:txBody>
      <dsp:txXfrm>
        <a:off x="1434188" y="3106959"/>
        <a:ext cx="3867912" cy="1241721"/>
      </dsp:txXfrm>
    </dsp:sp>
    <dsp:sp modelId="{D7AC62BD-673F-4EC4-8388-216053649238}">
      <dsp:nvSpPr>
        <dsp:cNvPr id="0" name=""/>
        <dsp:cNvSpPr/>
      </dsp:nvSpPr>
      <dsp:spPr>
        <a:xfrm>
          <a:off x="5302100" y="3106959"/>
          <a:ext cx="3291857" cy="1241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416" tIns="131416" rIns="131416" bIns="131416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bg1"/>
              </a:solidFill>
            </a:rPr>
            <a:t>- Spatial non-stationarity of grants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bg1"/>
              </a:solidFill>
            </a:rPr>
            <a:t>- Spatial Autocorrelation between Ohio Counties after 2014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200" kern="1200" dirty="0">
              <a:solidFill>
                <a:schemeClr val="bg1"/>
              </a:solidFill>
            </a:rPr>
            <a:t>- Operationalization of Physical Capital at the County Level</a:t>
          </a:r>
        </a:p>
      </dsp:txBody>
      <dsp:txXfrm>
        <a:off x="5302100" y="3106959"/>
        <a:ext cx="3291857" cy="1241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A0C0817-A112-4847-8014-A94B7D2A4EA3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421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4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97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4/5/2021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046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2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307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2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4/5/2021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3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15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296B5B9-089A-4967-9F80-F066598AB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0000"/>
          </a:blip>
          <a:srcRect t="29688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79BCC2-B8E1-4FC8-9344-89218ABEC95E}"/>
              </a:ext>
            </a:extLst>
          </p:cNvPr>
          <p:cNvSpPr/>
          <p:nvPr/>
        </p:nvSpPr>
        <p:spPr>
          <a:xfrm>
            <a:off x="1261872" y="2974694"/>
            <a:ext cx="9236366" cy="2303362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solidFill>
              <a:schemeClr val="accent1">
                <a:shade val="50000"/>
                <a:alpha val="48000"/>
              </a:schemeClr>
            </a:solidFill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E2A21-03DC-4020-87E3-FB7C52DF2A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300" dirty="0">
                <a:solidFill>
                  <a:schemeClr val="bg1"/>
                </a:solidFill>
              </a:rPr>
              <a:t>The Impact of Grant Funding on Economic Growth in Ohio: A Spatial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FF521-0DDF-43CA-A8BF-5F29A504FF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Wilken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1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54CE-B059-48D0-85D7-B13B6E8B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21" y="147279"/>
            <a:ext cx="5735782" cy="1325562"/>
          </a:xfrm>
        </p:spPr>
        <p:txBody>
          <a:bodyPr anchor="ctr"/>
          <a:lstStyle/>
          <a:p>
            <a:r>
              <a:rPr lang="en-US" dirty="0"/>
              <a:t>Spatial Inequality</a:t>
            </a:r>
          </a:p>
        </p:txBody>
      </p:sp>
      <p:pic>
        <p:nvPicPr>
          <p:cNvPr id="12" name="Content Placeholder 11" descr="A picture containing tree, outdoor, grass, dirt&#10;&#10;Description automatically generated">
            <a:extLst>
              <a:ext uri="{FF2B5EF4-FFF2-40B4-BE49-F238E27FC236}">
                <a16:creationId xmlns:a16="http://schemas.microsoft.com/office/drawing/2014/main" id="{6483D4D5-0863-4F59-860F-4169C4179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19" y="646770"/>
            <a:ext cx="4192347" cy="2799406"/>
          </a:xfrm>
        </p:spPr>
      </p:pic>
      <p:pic>
        <p:nvPicPr>
          <p:cNvPr id="14" name="Picture 13" descr="A picture containing building, outdoor, street, brick&#10;&#10;Description automatically generated">
            <a:extLst>
              <a:ext uri="{FF2B5EF4-FFF2-40B4-BE49-F238E27FC236}">
                <a16:creationId xmlns:a16="http://schemas.microsoft.com/office/drawing/2014/main" id="{9833D0C8-0C79-4E33-A2AD-49EF51BBDC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3"/>
          <a:stretch/>
        </p:blipFill>
        <p:spPr>
          <a:xfrm>
            <a:off x="6731896" y="3882938"/>
            <a:ext cx="4298779" cy="223592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106F7CE-DBC6-4C25-B160-9FDDEDE84F9D}"/>
              </a:ext>
            </a:extLst>
          </p:cNvPr>
          <p:cNvSpPr/>
          <p:nvPr/>
        </p:nvSpPr>
        <p:spPr>
          <a:xfrm>
            <a:off x="314035" y="1717288"/>
            <a:ext cx="6075613" cy="4493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2B5054-9F34-45E6-A618-3445A612B6FB}"/>
              </a:ext>
            </a:extLst>
          </p:cNvPr>
          <p:cNvSpPr/>
          <p:nvPr/>
        </p:nvSpPr>
        <p:spPr>
          <a:xfrm>
            <a:off x="6626456" y="528411"/>
            <a:ext cx="4421557" cy="30296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724BAC-04F6-442D-8291-1B2F78C3B300}"/>
              </a:ext>
            </a:extLst>
          </p:cNvPr>
          <p:cNvSpPr/>
          <p:nvPr/>
        </p:nvSpPr>
        <p:spPr>
          <a:xfrm>
            <a:off x="6626456" y="3786551"/>
            <a:ext cx="4510766" cy="24246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DB534291-D992-4DB4-933E-FEF03F6509F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3441" r="5149" b="3441"/>
          <a:stretch/>
        </p:blipFill>
        <p:spPr bwMode="auto">
          <a:xfrm>
            <a:off x="414397" y="1850109"/>
            <a:ext cx="5862913" cy="429223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377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A0BE-032A-41B4-B3E4-9CED1A22F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377" y="269881"/>
            <a:ext cx="5842918" cy="132556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Data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4975D-F5D0-495E-814F-11157DC6F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52575"/>
            <a:ext cx="4884861" cy="4351337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Dependent: Real GDP per Capita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Predictor: Listed in Table</a:t>
            </a:r>
          </a:p>
          <a:p>
            <a:endParaRPr lang="en-US" dirty="0"/>
          </a:p>
          <a:p>
            <a:r>
              <a:rPr lang="en-US" dirty="0"/>
              <a:t>Data retrieved from Census Bureau, Bureau of Labor Statistics, and Bureau of Economic Analysis</a:t>
            </a:r>
          </a:p>
          <a:p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No data on Physical Capital</a:t>
            </a:r>
          </a:p>
          <a:p>
            <a:pPr lvl="1"/>
            <a:r>
              <a:rPr lang="en-US" dirty="0"/>
              <a:t>Operationalization of Human Capital</a:t>
            </a:r>
          </a:p>
          <a:p>
            <a:pPr lvl="1"/>
            <a:r>
              <a:rPr lang="en-US" dirty="0"/>
              <a:t>Looking at loan in Absolutes and not per capita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67BA79-C2FE-44B8-B908-F0ED18093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483"/>
          <a:stretch/>
        </p:blipFill>
        <p:spPr>
          <a:xfrm>
            <a:off x="257318" y="4446396"/>
            <a:ext cx="5585519" cy="202126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7B43E816-C51E-4C19-8021-60C9E76427E7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t="3326" r="4308" b="4809"/>
          <a:stretch/>
        </p:blipFill>
        <p:spPr bwMode="auto">
          <a:xfrm>
            <a:off x="277255" y="390341"/>
            <a:ext cx="5565582" cy="386475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8068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id="{93C1483F-490E-4C8A-8765-1F8AF0C67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0"/>
            <a:ext cx="3736189" cy="6858000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B531B-4BB3-46E3-A9DA-BFACABCB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643466"/>
            <a:ext cx="3092718" cy="5528734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Method Overview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33801627-6861-4EA9-BE98-E0CE33A89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43466" cy="6858000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0249BF42-D05C-4553-9417-7B869575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9654" y="0"/>
            <a:ext cx="691318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9A562-A431-4552-8361-22E04374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747" y="965482"/>
            <a:ext cx="5827472" cy="3995440"/>
          </a:xfrm>
        </p:spPr>
        <p:txBody>
          <a:bodyPr>
            <a:normAutofit/>
          </a:bodyPr>
          <a:lstStyle/>
          <a:p>
            <a:r>
              <a:rPr lang="en-US" sz="2400" dirty="0"/>
              <a:t>OLS Model</a:t>
            </a:r>
          </a:p>
          <a:p>
            <a:pPr lvl="1"/>
            <a:r>
              <a:rPr lang="en-US" sz="2400" dirty="0"/>
              <a:t>Spatial Autocorrelation present?</a:t>
            </a:r>
          </a:p>
          <a:p>
            <a:pPr lvl="1"/>
            <a:endParaRPr lang="en-US" sz="2400" dirty="0"/>
          </a:p>
          <a:p>
            <a:r>
              <a:rPr lang="en-US" sz="2400" dirty="0"/>
              <a:t>Spatial Lag, Spatial Error, and Spatial Durbin Models</a:t>
            </a:r>
          </a:p>
          <a:p>
            <a:endParaRPr lang="en-US" sz="2400" dirty="0"/>
          </a:p>
          <a:p>
            <a:r>
              <a:rPr lang="en-US" sz="2400" dirty="0"/>
              <a:t>Model Comparison</a:t>
            </a:r>
          </a:p>
          <a:p>
            <a:pPr lvl="1"/>
            <a:r>
              <a:rPr lang="en-US" sz="2400" dirty="0"/>
              <a:t>AIC and BIC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977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531B-4BB3-46E3-A9DA-BFACABCB7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31" y="207451"/>
            <a:ext cx="3241143" cy="1325562"/>
          </a:xfrm>
        </p:spPr>
        <p:txBody>
          <a:bodyPr anchor="ctr">
            <a:normAutofit/>
          </a:bodyPr>
          <a:lstStyle/>
          <a:p>
            <a:r>
              <a:rPr lang="en-US" sz="3200" dirty="0"/>
              <a:t>OLS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9A562-A431-4552-8361-22E043747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217" y="207451"/>
            <a:ext cx="4013894" cy="445612"/>
          </a:xfrm>
        </p:spPr>
        <p:txBody>
          <a:bodyPr>
            <a:normAutofit lnSpcReduction="10000"/>
          </a:bodyPr>
          <a:lstStyle/>
          <a:p>
            <a:pPr marL="0" marR="0" indent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Residuals for 2014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31C86-0AE8-4E5D-BB90-480ECC6BDDE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0" t="2177" r="24840" b="-1132"/>
          <a:stretch/>
        </p:blipFill>
        <p:spPr bwMode="auto">
          <a:xfrm>
            <a:off x="5090985" y="640080"/>
            <a:ext cx="5282358" cy="558810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84B558-36EB-42A7-BA9D-ED18D5158DA2}"/>
              </a:ext>
            </a:extLst>
          </p:cNvPr>
          <p:cNvSpPr txBox="1">
            <a:spLocks/>
          </p:cNvSpPr>
          <p:nvPr/>
        </p:nvSpPr>
        <p:spPr>
          <a:xfrm>
            <a:off x="796231" y="1485900"/>
            <a:ext cx="4013894" cy="48466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GDP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*Rural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*Edu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*Emp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*Race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*Gender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*Tax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*Grants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*Loans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error</a:t>
            </a:r>
            <a:r>
              <a:rPr lang="en-US" sz="1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/>
              <a:t>OLS Results:</a:t>
            </a:r>
          </a:p>
          <a:p>
            <a:pPr lvl="1"/>
            <a:r>
              <a:rPr lang="en-US" dirty="0"/>
              <a:t>Employment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Race</a:t>
            </a:r>
          </a:p>
          <a:p>
            <a:pPr lvl="1"/>
            <a:endParaRPr lang="en-US" dirty="0"/>
          </a:p>
          <a:p>
            <a:r>
              <a:rPr lang="en-US" dirty="0"/>
              <a:t>Spatial Autocorrelation</a:t>
            </a:r>
          </a:p>
          <a:p>
            <a:pPr lvl="1"/>
            <a:r>
              <a:rPr lang="en-US" dirty="0"/>
              <a:t>Robust LaGrange Multiplier Tests</a:t>
            </a:r>
          </a:p>
          <a:p>
            <a:pPr lvl="1"/>
            <a:r>
              <a:rPr lang="en-US" dirty="0"/>
              <a:t>Moran’s I</a:t>
            </a:r>
          </a:p>
          <a:p>
            <a:pPr lvl="2"/>
            <a:r>
              <a:rPr lang="en-US" dirty="0"/>
              <a:t>Spatial Autocorrelation present in 2014</a:t>
            </a:r>
          </a:p>
        </p:txBody>
      </p:sp>
    </p:spTree>
    <p:extLst>
      <p:ext uri="{BB962C8B-B14F-4D97-AF65-F5344CB8AC3E}">
        <p14:creationId xmlns:p14="http://schemas.microsoft.com/office/powerpoint/2010/main" val="975400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9298-2C01-4A21-A466-9F5D8823B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213" y="238438"/>
            <a:ext cx="7060557" cy="1325562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Model Comparison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88DC8C-8997-429A-8C6A-EC931F3FD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64000"/>
            <a:ext cx="4572002" cy="435133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 difference of 10 between AIC’s</a:t>
            </a:r>
          </a:p>
          <a:p>
            <a:pPr lvl="1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(Burnham &amp; Anderson, 2002)</a:t>
            </a:r>
          </a:p>
          <a:p>
            <a:pPr lvl="1"/>
            <a:endParaRPr lang="en-US" sz="1800" dirty="0">
              <a:latin typeface="Times New Roman" panose="02020603050405020304" pitchFamily="18" charset="0"/>
            </a:endParaRPr>
          </a:p>
          <a:p>
            <a:pPr marL="274320" lvl="1" indent="0">
              <a:buNone/>
            </a:pPr>
            <a:endParaRPr lang="en-US" sz="1800" dirty="0">
              <a:latin typeface="Times New Roman" panose="02020603050405020304" pitchFamily="18" charset="0"/>
            </a:endParaRPr>
          </a:p>
          <a:p>
            <a:pPr lvl="1"/>
            <a:endParaRPr lang="en-US" sz="1800" dirty="0">
              <a:latin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difference of 6 between BIC’s indicate strong evidence towards supporting the lower BIC model</a:t>
            </a:r>
          </a:p>
          <a:p>
            <a:pPr lvl="1"/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Kass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&amp; Raftery, 1995)</a:t>
            </a:r>
            <a:endParaRPr lang="en-US" dirty="0"/>
          </a:p>
        </p:txBody>
      </p:sp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FEA6BB76-F74D-4044-A257-C9722AAEC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378914"/>
              </p:ext>
            </p:extLst>
          </p:nvPr>
        </p:nvGraphicFramePr>
        <p:xfrm>
          <a:off x="1037489" y="1564000"/>
          <a:ext cx="4327583" cy="42791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47312">
                  <a:extLst>
                    <a:ext uri="{9D8B030D-6E8A-4147-A177-3AD203B41FA5}">
                      <a16:colId xmlns:a16="http://schemas.microsoft.com/office/drawing/2014/main" val="3250808795"/>
                    </a:ext>
                  </a:extLst>
                </a:gridCol>
                <a:gridCol w="1026757">
                  <a:extLst>
                    <a:ext uri="{9D8B030D-6E8A-4147-A177-3AD203B41FA5}">
                      <a16:colId xmlns:a16="http://schemas.microsoft.com/office/drawing/2014/main" val="2037578908"/>
                    </a:ext>
                  </a:extLst>
                </a:gridCol>
                <a:gridCol w="1026757">
                  <a:extLst>
                    <a:ext uri="{9D8B030D-6E8A-4147-A177-3AD203B41FA5}">
                      <a16:colId xmlns:a16="http://schemas.microsoft.com/office/drawing/2014/main" val="1520900014"/>
                    </a:ext>
                  </a:extLst>
                </a:gridCol>
                <a:gridCol w="1026757">
                  <a:extLst>
                    <a:ext uri="{9D8B030D-6E8A-4147-A177-3AD203B41FA5}">
                      <a16:colId xmlns:a16="http://schemas.microsoft.com/office/drawing/2014/main" val="2915618956"/>
                    </a:ext>
                  </a:extLst>
                </a:gridCol>
              </a:tblGrid>
              <a:tr h="2037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Model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AIC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BIC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4169946721"/>
                  </a:ext>
                </a:extLst>
              </a:tr>
              <a:tr h="20376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77" marR="84077" marT="42038" marB="42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602.17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626.94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3043903465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619.03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643.81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1060477468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607.64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632.41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1194849887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620.12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644.90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1194956958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700.42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725.19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111710527"/>
                  </a:ext>
                </a:extLst>
              </a:tr>
              <a:tr h="20376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Spatial Lag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77" marR="84077" marT="42038" marB="42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601.02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628.27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4079545510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618.25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645.50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1221482383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608.42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635.67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3630613552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621.92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649.17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1997887940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700.00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727.25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3802037602"/>
                  </a:ext>
                </a:extLst>
              </a:tr>
              <a:tr h="20376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Spatial Error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77" marR="84077" marT="42038" marB="42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604.17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631.42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1318311972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621.00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648.25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3911749947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608.50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635.76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2798302694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620.47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647.72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2190245859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696.83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724.08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3461510841"/>
                  </a:ext>
                </a:extLst>
              </a:tr>
              <a:tr h="203768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Spatial Durbin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77" marR="84077" marT="42038" marB="42038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611.34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658.41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3798995554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630.73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677.80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2621305894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619.37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666.44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2494645575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627.20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674.27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2479126237"/>
                  </a:ext>
                </a:extLst>
              </a:tr>
              <a:tr h="203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703.14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750.21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975" marR="66975" marT="0" marB="0" anchor="b"/>
                </a:tc>
                <a:extLst>
                  <a:ext uri="{0D108BD9-81ED-4DB2-BD59-A6C34878D82A}">
                    <a16:rowId xmlns:a16="http://schemas.microsoft.com/office/drawing/2014/main" val="2289195938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5DC079D-BA67-4D9F-A6B7-3A1FA3D03F2F}"/>
              </a:ext>
            </a:extLst>
          </p:cNvPr>
          <p:cNvSpPr txBox="1"/>
          <p:nvPr/>
        </p:nvSpPr>
        <p:spPr>
          <a:xfrm>
            <a:off x="1383563" y="6196369"/>
            <a:ext cx="8853856" cy="423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Burnham, K. P., &amp; Anderson, D. R. (2002). </a:t>
            </a:r>
            <a:r>
              <a:rPr lang="en-US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 selection and multi-model inference: A practical information-theoretic approach</a:t>
            </a: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New York: Springer.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</a:pPr>
            <a:r>
              <a:rPr lang="en-US" sz="105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Kass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E., &amp; Raftery, A. E. (1995). Bayes factors. 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Journal of the American Statistical Association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US" sz="105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90</a:t>
            </a:r>
            <a:r>
              <a:rPr lang="en-US" sz="10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(430), 773-795.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24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072AB-9E3B-4909-8B55-2F3B960C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Conclusions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BD541A0-B2FA-4C85-90BA-DD601D33C8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253162"/>
              </p:ext>
            </p:extLst>
          </p:nvPr>
        </p:nvGraphicFramePr>
        <p:xfrm>
          <a:off x="1261872" y="1828800"/>
          <a:ext cx="859536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023869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E2E3BA2A72A343AF431FE5CB8BCE48" ma:contentTypeVersion="9" ma:contentTypeDescription="Create a new document." ma:contentTypeScope="" ma:versionID="a174cdfe06ce7562f9bb16b7e64a9983">
  <xsd:schema xmlns:xsd="http://www.w3.org/2001/XMLSchema" xmlns:xs="http://www.w3.org/2001/XMLSchema" xmlns:p="http://schemas.microsoft.com/office/2006/metadata/properties" xmlns:ns3="a4a61e79-2371-4614-ae32-5106ad07b91b" targetNamespace="http://schemas.microsoft.com/office/2006/metadata/properties" ma:root="true" ma:fieldsID="694997f44fd7171aeb6cf1599ec68b33" ns3:_="">
    <xsd:import namespace="a4a61e79-2371-4614-ae32-5106ad07b9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a61e79-2371-4614-ae32-5106ad07b9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8C01DA-568C-497E-8275-E4FEF9F2EC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3A0E35-6DBF-44CC-B642-619DB3C3E9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a61e79-2371-4614-ae32-5106ad07b9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B6F280-91E6-4948-8EA3-FFF6D201AB0A}">
  <ds:schemaRefs>
    <ds:schemaRef ds:uri="http://purl.org/dc/elements/1.1/"/>
    <ds:schemaRef ds:uri="a4a61e79-2371-4614-ae32-5106ad07b91b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607</TotalTime>
  <Words>383</Words>
  <Application>Microsoft Office PowerPoint</Application>
  <PresentationFormat>Widescreen</PresentationFormat>
  <Paragraphs>122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Schoolbook</vt:lpstr>
      <vt:lpstr>Times New Roman</vt:lpstr>
      <vt:lpstr>Wingdings 2</vt:lpstr>
      <vt:lpstr>View</vt:lpstr>
      <vt:lpstr>The Impact of Grant Funding on Economic Growth in Ohio: A Spatial Approach</vt:lpstr>
      <vt:lpstr>Spatial Inequality</vt:lpstr>
      <vt:lpstr>Data Overview</vt:lpstr>
      <vt:lpstr>Method Overview</vt:lpstr>
      <vt:lpstr>OLS Model</vt:lpstr>
      <vt:lpstr>Model Comparison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Grant Funding on Economic Growth in Ohio: A Spatial Approach</dc:title>
  <dc:creator>Eric Wilken</dc:creator>
  <cp:lastModifiedBy>Eric Wilken</cp:lastModifiedBy>
  <cp:revision>40</cp:revision>
  <dcterms:created xsi:type="dcterms:W3CDTF">2021-03-16T12:47:04Z</dcterms:created>
  <dcterms:modified xsi:type="dcterms:W3CDTF">2021-04-06T02:01:53Z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0x010100BDE2E3BA2A72A343AF431FE5CB8BCE48</vt:lpwstr>
  </property>
</Properties>
</file>