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8404800" cy="19202400"/>
  <p:notesSz cx="6715125" cy="9239250"/>
  <p:defaultTextStyle>
    <a:defPPr>
      <a:defRPr lang="en-US"/>
    </a:defPPr>
    <a:lvl1pPr algn="ctr" rtl="0" fontAlgn="base">
      <a:spcBef>
        <a:spcPct val="0"/>
      </a:spcBef>
      <a:spcAft>
        <a:spcPct val="0"/>
      </a:spcAft>
      <a:defRPr sz="5200" kern="1200">
        <a:solidFill>
          <a:schemeClr val="tx1"/>
        </a:solidFill>
        <a:latin typeface="Arial" charset="0"/>
        <a:ea typeface="+mn-ea"/>
        <a:cs typeface="+mn-cs"/>
      </a:defRPr>
    </a:lvl1pPr>
    <a:lvl2pPr marL="457200" algn="ctr" rtl="0" fontAlgn="base">
      <a:spcBef>
        <a:spcPct val="0"/>
      </a:spcBef>
      <a:spcAft>
        <a:spcPct val="0"/>
      </a:spcAft>
      <a:defRPr sz="5200" kern="1200">
        <a:solidFill>
          <a:schemeClr val="tx1"/>
        </a:solidFill>
        <a:latin typeface="Arial" charset="0"/>
        <a:ea typeface="+mn-ea"/>
        <a:cs typeface="+mn-cs"/>
      </a:defRPr>
    </a:lvl2pPr>
    <a:lvl3pPr marL="914400" algn="ctr" rtl="0" fontAlgn="base">
      <a:spcBef>
        <a:spcPct val="0"/>
      </a:spcBef>
      <a:spcAft>
        <a:spcPct val="0"/>
      </a:spcAft>
      <a:defRPr sz="5200" kern="1200">
        <a:solidFill>
          <a:schemeClr val="tx1"/>
        </a:solidFill>
        <a:latin typeface="Arial" charset="0"/>
        <a:ea typeface="+mn-ea"/>
        <a:cs typeface="+mn-cs"/>
      </a:defRPr>
    </a:lvl3pPr>
    <a:lvl4pPr marL="1371600" algn="ctr" rtl="0" fontAlgn="base">
      <a:spcBef>
        <a:spcPct val="0"/>
      </a:spcBef>
      <a:spcAft>
        <a:spcPct val="0"/>
      </a:spcAft>
      <a:defRPr sz="5200" kern="1200">
        <a:solidFill>
          <a:schemeClr val="tx1"/>
        </a:solidFill>
        <a:latin typeface="Arial" charset="0"/>
        <a:ea typeface="+mn-ea"/>
        <a:cs typeface="+mn-cs"/>
      </a:defRPr>
    </a:lvl4pPr>
    <a:lvl5pPr marL="1828800" algn="ctr" rtl="0" fontAlgn="base">
      <a:spcBef>
        <a:spcPct val="0"/>
      </a:spcBef>
      <a:spcAft>
        <a:spcPct val="0"/>
      </a:spcAft>
      <a:defRPr sz="5200" kern="1200">
        <a:solidFill>
          <a:schemeClr val="tx1"/>
        </a:solidFill>
        <a:latin typeface="Arial" charset="0"/>
        <a:ea typeface="+mn-ea"/>
        <a:cs typeface="+mn-cs"/>
      </a:defRPr>
    </a:lvl5pPr>
    <a:lvl6pPr marL="2286000" algn="l" defTabSz="914400" rtl="0" eaLnBrk="1" latinLnBrk="0" hangingPunct="1">
      <a:defRPr sz="5200" kern="1200">
        <a:solidFill>
          <a:schemeClr val="tx1"/>
        </a:solidFill>
        <a:latin typeface="Arial" charset="0"/>
        <a:ea typeface="+mn-ea"/>
        <a:cs typeface="+mn-cs"/>
      </a:defRPr>
    </a:lvl6pPr>
    <a:lvl7pPr marL="2743200" algn="l" defTabSz="914400" rtl="0" eaLnBrk="1" latinLnBrk="0" hangingPunct="1">
      <a:defRPr sz="5200" kern="1200">
        <a:solidFill>
          <a:schemeClr val="tx1"/>
        </a:solidFill>
        <a:latin typeface="Arial" charset="0"/>
        <a:ea typeface="+mn-ea"/>
        <a:cs typeface="+mn-cs"/>
      </a:defRPr>
    </a:lvl7pPr>
    <a:lvl8pPr marL="3200400" algn="l" defTabSz="914400" rtl="0" eaLnBrk="1" latinLnBrk="0" hangingPunct="1">
      <a:defRPr sz="5200" kern="1200">
        <a:solidFill>
          <a:schemeClr val="tx1"/>
        </a:solidFill>
        <a:latin typeface="Arial" charset="0"/>
        <a:ea typeface="+mn-ea"/>
        <a:cs typeface="+mn-cs"/>
      </a:defRPr>
    </a:lvl8pPr>
    <a:lvl9pPr marL="3657600" algn="l" defTabSz="914400" rtl="0" eaLnBrk="1" latinLnBrk="0" hangingPunct="1">
      <a:defRPr sz="5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21">
          <p15:clr>
            <a:srgbClr val="A4A3A4"/>
          </p15:clr>
        </p15:guide>
        <p15:guide id="2" orient="horz" pos="11781">
          <p15:clr>
            <a:srgbClr val="A4A3A4"/>
          </p15:clr>
        </p15:guide>
        <p15:guide id="3" orient="horz" pos="6053">
          <p15:clr>
            <a:srgbClr val="A4A3A4"/>
          </p15:clr>
        </p15:guide>
        <p15:guide id="4"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B75"/>
    <a:srgbClr val="D8BCA6"/>
    <a:srgbClr val="EEE2D8"/>
    <a:srgbClr val="B96633"/>
    <a:srgbClr val="EC5A00"/>
    <a:srgbClr val="0B396A"/>
    <a:srgbClr val="EAEAEA"/>
    <a:srgbClr val="C0C0C0"/>
    <a:srgbClr val="0046D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184" autoAdjust="0"/>
  </p:normalViewPr>
  <p:slideViewPr>
    <p:cSldViewPr snapToGrid="0">
      <p:cViewPr>
        <p:scale>
          <a:sx n="50" d="100"/>
          <a:sy n="50" d="100"/>
        </p:scale>
        <p:origin x="34" y="-979"/>
      </p:cViewPr>
      <p:guideLst>
        <p:guide orient="horz" pos="2821"/>
        <p:guide orient="horz" pos="11781"/>
        <p:guide orient="horz" pos="6053"/>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7950" y="692150"/>
            <a:ext cx="693261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A5E876-EF0A-4496-854A-C4CD95AB4CA8}" type="slidenum">
              <a:rPr lang="en-US"/>
              <a:pPr/>
              <a:t>‹#›</a:t>
            </a:fld>
            <a:endParaRPr lang="en-US"/>
          </a:p>
        </p:txBody>
      </p:sp>
    </p:spTree>
    <p:extLst>
      <p:ext uri="{BB962C8B-B14F-4D97-AF65-F5344CB8AC3E}">
        <p14:creationId xmlns:p14="http://schemas.microsoft.com/office/powerpoint/2010/main" val="202264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4B9CB-27BF-4775-9F28-382F16F91123}" type="slidenum">
              <a:rPr lang="en-US"/>
              <a:pPr/>
              <a:t>1</a:t>
            </a:fld>
            <a:endParaRPr lang="en-US"/>
          </a:p>
        </p:txBody>
      </p:sp>
      <p:sp>
        <p:nvSpPr>
          <p:cNvPr id="4098" name="Rectangle 2"/>
          <p:cNvSpPr>
            <a:spLocks noGrp="1" noRot="1" noChangeAspect="1" noChangeArrowheads="1" noTextEdit="1"/>
          </p:cNvSpPr>
          <p:nvPr>
            <p:ph type="sldImg"/>
          </p:nvPr>
        </p:nvSpPr>
        <p:spPr>
          <a:xfrm>
            <a:off x="-107950" y="692150"/>
            <a:ext cx="6932613" cy="3465513"/>
          </a:xfrm>
          <a:ln/>
        </p:spPr>
      </p:sp>
      <p:sp>
        <p:nvSpPr>
          <p:cNvPr id="409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one is set up to yield an 84x42” (7x3.5’) horizontal poster when we print it at 200%.</a:t>
            </a:r>
          </a:p>
          <a:p>
            <a:endParaRPr lang="en-US" dirty="0"/>
          </a:p>
        </p:txBody>
      </p:sp>
    </p:spTree>
    <p:extLst>
      <p:ext uri="{BB962C8B-B14F-4D97-AF65-F5344CB8AC3E}">
        <p14:creationId xmlns:p14="http://schemas.microsoft.com/office/powerpoint/2010/main" val="310887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32747117" y="18889981"/>
            <a:ext cx="2939363" cy="1617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35700703" y="18807891"/>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dirty="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665413" rtl="0" fontAlgn="base">
        <a:spcBef>
          <a:spcPct val="0"/>
        </a:spcBef>
        <a:spcAft>
          <a:spcPct val="0"/>
        </a:spcAft>
        <a:defRPr sz="12800">
          <a:solidFill>
            <a:schemeClr val="tx2"/>
          </a:solidFill>
          <a:latin typeface="+mj-lt"/>
          <a:ea typeface="+mj-ea"/>
          <a:cs typeface="+mj-cs"/>
        </a:defRPr>
      </a:lvl1pPr>
      <a:lvl2pPr algn="ctr" defTabSz="2665413" rtl="0" fontAlgn="base">
        <a:spcBef>
          <a:spcPct val="0"/>
        </a:spcBef>
        <a:spcAft>
          <a:spcPct val="0"/>
        </a:spcAft>
        <a:defRPr sz="12800">
          <a:solidFill>
            <a:schemeClr val="tx2"/>
          </a:solidFill>
          <a:latin typeface="Arial" charset="0"/>
        </a:defRPr>
      </a:lvl2pPr>
      <a:lvl3pPr algn="ctr" defTabSz="2665413" rtl="0" fontAlgn="base">
        <a:spcBef>
          <a:spcPct val="0"/>
        </a:spcBef>
        <a:spcAft>
          <a:spcPct val="0"/>
        </a:spcAft>
        <a:defRPr sz="12800">
          <a:solidFill>
            <a:schemeClr val="tx2"/>
          </a:solidFill>
          <a:latin typeface="Arial" charset="0"/>
        </a:defRPr>
      </a:lvl3pPr>
      <a:lvl4pPr algn="ctr" defTabSz="2665413" rtl="0" fontAlgn="base">
        <a:spcBef>
          <a:spcPct val="0"/>
        </a:spcBef>
        <a:spcAft>
          <a:spcPct val="0"/>
        </a:spcAft>
        <a:defRPr sz="12800">
          <a:solidFill>
            <a:schemeClr val="tx2"/>
          </a:solidFill>
          <a:latin typeface="Arial" charset="0"/>
        </a:defRPr>
      </a:lvl4pPr>
      <a:lvl5pPr algn="ctr" defTabSz="2665413" rtl="0" fontAlgn="base">
        <a:spcBef>
          <a:spcPct val="0"/>
        </a:spcBef>
        <a:spcAft>
          <a:spcPct val="0"/>
        </a:spcAft>
        <a:defRPr sz="12800">
          <a:solidFill>
            <a:schemeClr val="tx2"/>
          </a:solidFill>
          <a:latin typeface="Arial" charset="0"/>
        </a:defRPr>
      </a:lvl5pPr>
      <a:lvl6pPr marL="457200" algn="ctr" defTabSz="2665413" rtl="0" fontAlgn="base">
        <a:spcBef>
          <a:spcPct val="0"/>
        </a:spcBef>
        <a:spcAft>
          <a:spcPct val="0"/>
        </a:spcAft>
        <a:defRPr sz="12800">
          <a:solidFill>
            <a:schemeClr val="tx2"/>
          </a:solidFill>
          <a:latin typeface="Arial" charset="0"/>
        </a:defRPr>
      </a:lvl6pPr>
      <a:lvl7pPr marL="914400" algn="ctr" defTabSz="2665413" rtl="0" fontAlgn="base">
        <a:spcBef>
          <a:spcPct val="0"/>
        </a:spcBef>
        <a:spcAft>
          <a:spcPct val="0"/>
        </a:spcAft>
        <a:defRPr sz="12800">
          <a:solidFill>
            <a:schemeClr val="tx2"/>
          </a:solidFill>
          <a:latin typeface="Arial" charset="0"/>
        </a:defRPr>
      </a:lvl7pPr>
      <a:lvl8pPr marL="1371600" algn="ctr" defTabSz="2665413" rtl="0" fontAlgn="base">
        <a:spcBef>
          <a:spcPct val="0"/>
        </a:spcBef>
        <a:spcAft>
          <a:spcPct val="0"/>
        </a:spcAft>
        <a:defRPr sz="12800">
          <a:solidFill>
            <a:schemeClr val="tx2"/>
          </a:solidFill>
          <a:latin typeface="Arial" charset="0"/>
        </a:defRPr>
      </a:lvl8pPr>
      <a:lvl9pPr marL="1828800" algn="ctr" defTabSz="2665413" rtl="0" fontAlgn="base">
        <a:spcBef>
          <a:spcPct val="0"/>
        </a:spcBef>
        <a:spcAft>
          <a:spcPct val="0"/>
        </a:spcAft>
        <a:defRPr sz="12800">
          <a:solidFill>
            <a:schemeClr val="tx2"/>
          </a:solidFill>
          <a:latin typeface="Arial" charset="0"/>
        </a:defRPr>
      </a:lvl9pPr>
    </p:titleStyle>
    <p:bodyStyle>
      <a:lvl1pPr marL="1000125" indent="-1000125" algn="l" defTabSz="2665413" rtl="0" fontAlgn="base">
        <a:spcBef>
          <a:spcPct val="20000"/>
        </a:spcBef>
        <a:spcAft>
          <a:spcPct val="0"/>
        </a:spcAft>
        <a:buChar char="•"/>
        <a:defRPr sz="9300">
          <a:solidFill>
            <a:schemeClr val="tx1"/>
          </a:solidFill>
          <a:latin typeface="+mn-lt"/>
          <a:ea typeface="+mn-ea"/>
          <a:cs typeface="+mn-cs"/>
        </a:defRPr>
      </a:lvl1pPr>
      <a:lvl2pPr marL="2165350" indent="-833438" algn="l" defTabSz="2665413" rtl="0" fontAlgn="base">
        <a:spcBef>
          <a:spcPct val="20000"/>
        </a:spcBef>
        <a:spcAft>
          <a:spcPct val="0"/>
        </a:spcAft>
        <a:buChar char="–"/>
        <a:defRPr sz="8100">
          <a:solidFill>
            <a:schemeClr val="tx1"/>
          </a:solidFill>
          <a:latin typeface="+mn-lt"/>
        </a:defRPr>
      </a:lvl2pPr>
      <a:lvl3pPr marL="3330575" indent="-665163" algn="l" defTabSz="2665413" rtl="0" fontAlgn="base">
        <a:spcBef>
          <a:spcPct val="20000"/>
        </a:spcBef>
        <a:spcAft>
          <a:spcPct val="0"/>
        </a:spcAft>
        <a:buChar char="•"/>
        <a:defRPr sz="7000">
          <a:solidFill>
            <a:schemeClr val="tx1"/>
          </a:solidFill>
          <a:latin typeface="+mn-lt"/>
        </a:defRPr>
      </a:lvl3pPr>
      <a:lvl4pPr marL="4662488" indent="-665163" algn="l" defTabSz="2665413" rtl="0" fontAlgn="base">
        <a:spcBef>
          <a:spcPct val="20000"/>
        </a:spcBef>
        <a:spcAft>
          <a:spcPct val="0"/>
        </a:spcAft>
        <a:buChar char="–"/>
        <a:defRPr sz="5800">
          <a:solidFill>
            <a:schemeClr val="tx1"/>
          </a:solidFill>
          <a:latin typeface="+mn-lt"/>
        </a:defRPr>
      </a:lvl4pPr>
      <a:lvl5pPr marL="5995988" indent="-666750" algn="l" defTabSz="2665413" rtl="0" fontAlgn="base">
        <a:spcBef>
          <a:spcPct val="20000"/>
        </a:spcBef>
        <a:spcAft>
          <a:spcPct val="0"/>
        </a:spcAft>
        <a:buChar char="»"/>
        <a:defRPr sz="5800">
          <a:solidFill>
            <a:schemeClr val="tx1"/>
          </a:solidFill>
          <a:latin typeface="+mn-lt"/>
        </a:defRPr>
      </a:lvl5pPr>
      <a:lvl6pPr marL="6453188" indent="-666750" algn="l" defTabSz="2665413" rtl="0" fontAlgn="base">
        <a:spcBef>
          <a:spcPct val="20000"/>
        </a:spcBef>
        <a:spcAft>
          <a:spcPct val="0"/>
        </a:spcAft>
        <a:buChar char="»"/>
        <a:defRPr sz="5800">
          <a:solidFill>
            <a:schemeClr val="tx1"/>
          </a:solidFill>
          <a:latin typeface="+mn-lt"/>
        </a:defRPr>
      </a:lvl6pPr>
      <a:lvl7pPr marL="6910388" indent="-666750" algn="l" defTabSz="2665413" rtl="0" fontAlgn="base">
        <a:spcBef>
          <a:spcPct val="20000"/>
        </a:spcBef>
        <a:spcAft>
          <a:spcPct val="0"/>
        </a:spcAft>
        <a:buChar char="»"/>
        <a:defRPr sz="5800">
          <a:solidFill>
            <a:schemeClr val="tx1"/>
          </a:solidFill>
          <a:latin typeface="+mn-lt"/>
        </a:defRPr>
      </a:lvl7pPr>
      <a:lvl8pPr marL="7367588" indent="-666750" algn="l" defTabSz="2665413" rtl="0" fontAlgn="base">
        <a:spcBef>
          <a:spcPct val="20000"/>
        </a:spcBef>
        <a:spcAft>
          <a:spcPct val="0"/>
        </a:spcAft>
        <a:buChar char="»"/>
        <a:defRPr sz="5800">
          <a:solidFill>
            <a:schemeClr val="tx1"/>
          </a:solidFill>
          <a:latin typeface="+mn-lt"/>
        </a:defRPr>
      </a:lvl8pPr>
      <a:lvl9pPr marL="7824788" indent="-666750" algn="l" defTabSz="2665413" rtl="0" fontAlgn="base">
        <a:spcBef>
          <a:spcPct val="20000"/>
        </a:spcBef>
        <a:spcAft>
          <a:spcPct val="0"/>
        </a:spcAft>
        <a:buChar char="»"/>
        <a:defRPr sz="5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0">
              <a:srgbClr val="EAEAEA"/>
            </a:gs>
            <a:gs pos="100000">
              <a:srgbClr val="B96633"/>
            </a:gs>
          </a:gsLst>
          <a:lin ang="5400000" scaled="1"/>
        </a:gradFill>
        <a:effectLst/>
      </p:bgPr>
    </p:bg>
    <p:spTree>
      <p:nvGrpSpPr>
        <p:cNvPr id="1" name=""/>
        <p:cNvGrpSpPr/>
        <p:nvPr/>
      </p:nvGrpSpPr>
      <p:grpSpPr>
        <a:xfrm>
          <a:off x="0" y="0"/>
          <a:ext cx="0" cy="0"/>
          <a:chOff x="0" y="0"/>
          <a:chExt cx="0" cy="0"/>
        </a:xfrm>
      </p:grpSpPr>
      <p:pic>
        <p:nvPicPr>
          <p:cNvPr id="4" name="Picture 3" descr="A picture containing outdoor, ground, desert, dessert&#10;&#10;Description automatically generated">
            <a:extLst>
              <a:ext uri="{FF2B5EF4-FFF2-40B4-BE49-F238E27FC236}">
                <a16:creationId xmlns:a16="http://schemas.microsoft.com/office/drawing/2014/main" id="{F323F8C4-F2A9-4363-BC22-E39D430927D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0319" y="0"/>
            <a:ext cx="38484326" cy="19225855"/>
          </a:xfrm>
          <a:prstGeom prst="rect">
            <a:avLst/>
          </a:prstGeom>
        </p:spPr>
      </p:pic>
      <p:sp>
        <p:nvSpPr>
          <p:cNvPr id="54" name="AutoShape 31">
            <a:extLst>
              <a:ext uri="{FF2B5EF4-FFF2-40B4-BE49-F238E27FC236}">
                <a16:creationId xmlns:a16="http://schemas.microsoft.com/office/drawing/2014/main" id="{221382BE-B1B0-4081-886C-6380C4B19A73}"/>
              </a:ext>
            </a:extLst>
          </p:cNvPr>
          <p:cNvSpPr>
            <a:spLocks noChangeArrowheads="1"/>
          </p:cNvSpPr>
          <p:nvPr/>
        </p:nvSpPr>
        <p:spPr bwMode="auto">
          <a:xfrm>
            <a:off x="28972969" y="3447273"/>
            <a:ext cx="9151120" cy="10074721"/>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52" name="AutoShape 31">
            <a:extLst>
              <a:ext uri="{FF2B5EF4-FFF2-40B4-BE49-F238E27FC236}">
                <a16:creationId xmlns:a16="http://schemas.microsoft.com/office/drawing/2014/main" id="{A6C1D6FD-C8C3-4E37-9D36-655530C208CE}"/>
              </a:ext>
            </a:extLst>
          </p:cNvPr>
          <p:cNvSpPr>
            <a:spLocks noChangeArrowheads="1"/>
          </p:cNvSpPr>
          <p:nvPr/>
        </p:nvSpPr>
        <p:spPr bwMode="auto">
          <a:xfrm>
            <a:off x="19575927" y="15109230"/>
            <a:ext cx="8914365" cy="387092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pic>
        <p:nvPicPr>
          <p:cNvPr id="12" name="Picture 11">
            <a:extLst>
              <a:ext uri="{FF2B5EF4-FFF2-40B4-BE49-F238E27FC236}">
                <a16:creationId xmlns:a16="http://schemas.microsoft.com/office/drawing/2014/main" id="{A858B891-3818-411F-B1E7-C2C339B2E596}"/>
              </a:ext>
            </a:extLst>
          </p:cNvPr>
          <p:cNvPicPr>
            <a:picLocks noChangeAspect="1"/>
          </p:cNvPicPr>
          <p:nvPr/>
        </p:nvPicPr>
        <p:blipFill>
          <a:blip r:embed="rId4"/>
          <a:stretch>
            <a:fillRect/>
          </a:stretch>
        </p:blipFill>
        <p:spPr>
          <a:xfrm>
            <a:off x="409372" y="11018520"/>
            <a:ext cx="8858256" cy="8053250"/>
          </a:xfrm>
          <a:prstGeom prst="rect">
            <a:avLst/>
          </a:prstGeom>
        </p:spPr>
      </p:pic>
      <p:sp>
        <p:nvSpPr>
          <p:cNvPr id="24" name="AutoShape 30"/>
          <p:cNvSpPr>
            <a:spLocks noChangeArrowheads="1"/>
          </p:cNvSpPr>
          <p:nvPr/>
        </p:nvSpPr>
        <p:spPr bwMode="auto">
          <a:xfrm>
            <a:off x="29036963" y="13617007"/>
            <a:ext cx="9036392" cy="5454764"/>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5" name="AutoShape 29"/>
          <p:cNvSpPr>
            <a:spLocks noChangeArrowheads="1"/>
          </p:cNvSpPr>
          <p:nvPr/>
        </p:nvSpPr>
        <p:spPr bwMode="auto">
          <a:xfrm>
            <a:off x="9812558" y="3511550"/>
            <a:ext cx="9069827" cy="15560221"/>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6" name="AutoShape 31"/>
          <p:cNvSpPr>
            <a:spLocks noChangeArrowheads="1"/>
          </p:cNvSpPr>
          <p:nvPr/>
        </p:nvSpPr>
        <p:spPr bwMode="auto">
          <a:xfrm>
            <a:off x="19538087" y="3511549"/>
            <a:ext cx="8914365" cy="1128138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7" name="AutoShape 4"/>
          <p:cNvSpPr>
            <a:spLocks noChangeArrowheads="1"/>
          </p:cNvSpPr>
          <p:nvPr/>
        </p:nvSpPr>
        <p:spPr bwMode="auto">
          <a:xfrm>
            <a:off x="404912" y="3484282"/>
            <a:ext cx="8847137" cy="7198208"/>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28" name="Text Box 9"/>
          <p:cNvSpPr txBox="1">
            <a:spLocks noChangeArrowheads="1"/>
          </p:cNvSpPr>
          <p:nvPr/>
        </p:nvSpPr>
        <p:spPr bwMode="auto">
          <a:xfrm>
            <a:off x="10210799" y="4573985"/>
            <a:ext cx="8318441" cy="1533384"/>
          </a:xfrm>
          <a:prstGeom prst="rect">
            <a:avLst/>
          </a:prstGeom>
          <a:noFill/>
          <a:ln w="9525">
            <a:noFill/>
            <a:miter lim="800000"/>
            <a:headEnd/>
            <a:tailEnd/>
          </a:ln>
          <a:effectLst/>
        </p:spPr>
        <p:txBody>
          <a:bodyPr wrap="square" lIns="55513" tIns="27757" rIns="55513" bIns="27757">
            <a:spAutoFit/>
          </a:bodyPr>
          <a:lstStyle/>
          <a:p>
            <a:pPr algn="just" defTabSz="465138" eaLnBrk="0" hangingPunct="0"/>
            <a:r>
              <a:rPr lang="en-US" sz="1600" dirty="0">
                <a:latin typeface="+mn-lt"/>
                <a:cs typeface="Times New Roman" panose="02020603050405020304" pitchFamily="18" charset="0"/>
              </a:rPr>
              <a:t>	Many challenges face the future of space exploration. Establishing a presence on Mars will be an important first step in that journey. One of these challenges is how to feed the explorers once they arrive. The Martian soil contains all the essential nutrients needed to grow crops albeit at limited concentrations. A means to retain nutrients in the soil is needed to make crop growth sustainable in the long term. Biochar, used as a soil amendment, may be an answer to this problem.</a:t>
            </a:r>
            <a:endParaRPr lang="en-US" sz="1550" b="1" dirty="0">
              <a:latin typeface="+mn-lt"/>
              <a:cs typeface="Times New Roman" panose="02020603050405020304" pitchFamily="18" charset="0"/>
            </a:endParaRPr>
          </a:p>
        </p:txBody>
      </p:sp>
      <p:sp>
        <p:nvSpPr>
          <p:cNvPr id="29" name="Text Box 10"/>
          <p:cNvSpPr txBox="1">
            <a:spLocks noChangeArrowheads="1"/>
          </p:cNvSpPr>
          <p:nvPr/>
        </p:nvSpPr>
        <p:spPr bwMode="auto">
          <a:xfrm>
            <a:off x="29359274" y="3563615"/>
            <a:ext cx="8391770" cy="856275"/>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b="1" dirty="0"/>
              <a:t>Methods</a:t>
            </a:r>
          </a:p>
        </p:txBody>
      </p:sp>
      <p:sp>
        <p:nvSpPr>
          <p:cNvPr id="30" name="Text Box 11"/>
          <p:cNvSpPr txBox="1">
            <a:spLocks noChangeArrowheads="1"/>
          </p:cNvSpPr>
          <p:nvPr/>
        </p:nvSpPr>
        <p:spPr bwMode="auto">
          <a:xfrm>
            <a:off x="19861559" y="15109230"/>
            <a:ext cx="8391770" cy="856275"/>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b="1" dirty="0"/>
              <a:t>Conclusion</a:t>
            </a:r>
          </a:p>
        </p:txBody>
      </p:sp>
      <p:sp>
        <p:nvSpPr>
          <p:cNvPr id="31" name="AutoShape 13"/>
          <p:cNvSpPr>
            <a:spLocks noChangeArrowheads="1"/>
          </p:cNvSpPr>
          <p:nvPr/>
        </p:nvSpPr>
        <p:spPr bwMode="auto">
          <a:xfrm>
            <a:off x="404911" y="222250"/>
            <a:ext cx="37719177" cy="3067050"/>
          </a:xfrm>
          <a:prstGeom prst="roundRect">
            <a:avLst>
              <a:gd name="adj" fmla="val 10870"/>
            </a:avLst>
          </a:prstGeom>
          <a:gradFill rotWithShape="1">
            <a:gsLst>
              <a:gs pos="49000">
                <a:srgbClr val="D8BCA6">
                  <a:alpha val="88000"/>
                </a:srgbClr>
              </a:gs>
              <a:gs pos="100000">
                <a:srgbClr val="EEE2D8"/>
              </a:gs>
            </a:gsLst>
            <a:lin ang="5400000" scaled="1"/>
          </a:gradFill>
          <a:ln w="9525">
            <a:solidFill>
              <a:schemeClr val="tx1"/>
            </a:solidFill>
            <a:round/>
            <a:headEnd/>
            <a:tailEnd/>
          </a:ln>
          <a:effectLst/>
        </p:spPr>
        <p:txBody>
          <a:bodyPr wrap="none" lIns="55513" tIns="27757" rIns="55513" bIns="27757" anchor="ctr"/>
          <a:lstStyle/>
          <a:p>
            <a:pPr defTabSz="2665413"/>
            <a:endParaRPr lang="en-US">
              <a:solidFill>
                <a:schemeClr val="bg1"/>
              </a:solidFill>
            </a:endParaRPr>
          </a:p>
        </p:txBody>
      </p:sp>
      <p:sp>
        <p:nvSpPr>
          <p:cNvPr id="32" name="Text Box 14"/>
          <p:cNvSpPr txBox="1">
            <a:spLocks noChangeArrowheads="1"/>
          </p:cNvSpPr>
          <p:nvPr/>
        </p:nvSpPr>
        <p:spPr bwMode="auto">
          <a:xfrm>
            <a:off x="2488761" y="245131"/>
            <a:ext cx="33595195" cy="2949156"/>
          </a:xfrm>
          <a:prstGeom prst="rect">
            <a:avLst/>
          </a:prstGeom>
          <a:noFill/>
          <a:ln w="9525">
            <a:noFill/>
            <a:miter lim="800000"/>
            <a:headEnd/>
            <a:tailEnd/>
          </a:ln>
          <a:effectLst/>
        </p:spPr>
        <p:txBody>
          <a:bodyPr wrap="square" lIns="55513" tIns="27757" rIns="55513" bIns="27757">
            <a:spAutoFit/>
          </a:bodyPr>
          <a:lstStyle/>
          <a:p>
            <a:r>
              <a:rPr lang="en-US" sz="7200" dirty="0"/>
              <a:t>The Effectiveness of Biochar in Agricultural Amelioration of Martian Soil Simulant </a:t>
            </a:r>
          </a:p>
          <a:p>
            <a:pPr defTabSz="2665413"/>
            <a:endParaRPr lang="en-US" sz="2800" b="1" dirty="0"/>
          </a:p>
          <a:p>
            <a:pPr defTabSz="2665413"/>
            <a:r>
              <a:rPr lang="en-US" b="1" dirty="0"/>
              <a:t>D. McFarland and J. </a:t>
            </a:r>
            <a:r>
              <a:rPr lang="en-US" b="1" dirty="0" err="1"/>
              <a:t>Haeft</a:t>
            </a:r>
            <a:endParaRPr lang="en-US" b="1" dirty="0"/>
          </a:p>
          <a:p>
            <a:pPr defTabSz="2665413"/>
            <a:r>
              <a:rPr lang="en-US" sz="3200" b="1" dirty="0"/>
              <a:t>Department of Environment, Geology, and Natural Resources</a:t>
            </a:r>
            <a:endParaRPr lang="en-US" sz="5400" dirty="0"/>
          </a:p>
        </p:txBody>
      </p:sp>
      <p:sp>
        <p:nvSpPr>
          <p:cNvPr id="33" name="Text Box 16"/>
          <p:cNvSpPr txBox="1">
            <a:spLocks noChangeArrowheads="1"/>
          </p:cNvSpPr>
          <p:nvPr/>
        </p:nvSpPr>
        <p:spPr bwMode="auto">
          <a:xfrm>
            <a:off x="671514" y="1214214"/>
            <a:ext cx="3429000" cy="317666"/>
          </a:xfrm>
          <a:prstGeom prst="rect">
            <a:avLst/>
          </a:prstGeom>
          <a:noFill/>
          <a:ln w="9525">
            <a:noFill/>
            <a:miter lim="800000"/>
            <a:headEnd/>
            <a:tailEnd/>
          </a:ln>
          <a:effectLst/>
        </p:spPr>
        <p:txBody>
          <a:bodyPr lIns="55513" tIns="27757" rIns="55513" bIns="27757">
            <a:spAutoFit/>
          </a:bodyPr>
          <a:lstStyle/>
          <a:p>
            <a:pPr defTabSz="2665413">
              <a:spcBef>
                <a:spcPct val="50000"/>
              </a:spcBef>
            </a:pPr>
            <a:endParaRPr lang="en-US" sz="1700" dirty="0">
              <a:solidFill>
                <a:srgbClr val="FF0000"/>
              </a:solidFill>
            </a:endParaRPr>
          </a:p>
        </p:txBody>
      </p:sp>
      <p:sp>
        <p:nvSpPr>
          <p:cNvPr id="37" name="Text Box 27"/>
          <p:cNvSpPr txBox="1">
            <a:spLocks noChangeArrowheads="1"/>
          </p:cNvSpPr>
          <p:nvPr/>
        </p:nvSpPr>
        <p:spPr bwMode="auto">
          <a:xfrm>
            <a:off x="30045358" y="13617007"/>
            <a:ext cx="7090720" cy="48694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800" dirty="0"/>
              <a:t>References</a:t>
            </a:r>
          </a:p>
        </p:txBody>
      </p:sp>
      <p:sp>
        <p:nvSpPr>
          <p:cNvPr id="40" name="Text Box 38"/>
          <p:cNvSpPr txBox="1">
            <a:spLocks noChangeArrowheads="1"/>
          </p:cNvSpPr>
          <p:nvPr/>
        </p:nvSpPr>
        <p:spPr bwMode="auto">
          <a:xfrm>
            <a:off x="29294580" y="14120182"/>
            <a:ext cx="8666082" cy="4165167"/>
          </a:xfrm>
          <a:prstGeom prst="rect">
            <a:avLst/>
          </a:prstGeom>
          <a:noFill/>
          <a:ln w="57150" cmpd="thinThick">
            <a:noFill/>
            <a:miter lim="800000"/>
            <a:headEnd/>
            <a:tailEnd/>
          </a:ln>
          <a:effectLst/>
        </p:spPr>
        <p:txBody>
          <a:bodyPr wrap="square" lIns="37136" tIns="18568" rIns="37136" bIns="18568">
            <a:spAutoFit/>
          </a:bodyPr>
          <a:lstStyle/>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Ahmad, M., </a:t>
            </a:r>
            <a:r>
              <a:rPr lang="en-US" sz="850" dirty="0" err="1">
                <a:latin typeface="Arial" panose="020B0604020202020204" pitchFamily="34" charset="0"/>
                <a:cs typeface="Arial" panose="020B0604020202020204" pitchFamily="34" charset="0"/>
              </a:rPr>
              <a:t>Rajapaksha</a:t>
            </a:r>
            <a:r>
              <a:rPr lang="en-US" sz="850" dirty="0">
                <a:latin typeface="Arial" panose="020B0604020202020204" pitchFamily="34" charset="0"/>
                <a:cs typeface="Arial" panose="020B0604020202020204" pitchFamily="34" charset="0"/>
              </a:rPr>
              <a:t>, A.U., Lim, J.E., Zhang, M., Bolan, N., Mohan, D., Vithanage, M., Lee, S.S., Ok, Y. S. (2014). Biochar as a sorbent for contaminant management in soil and water: A review. Chemosphere. 99, 19-33.</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Bell III, J.F., </a:t>
            </a:r>
            <a:r>
              <a:rPr lang="en-US" sz="850" dirty="0" err="1">
                <a:latin typeface="Arial" panose="020B0604020202020204" pitchFamily="34" charset="0"/>
                <a:cs typeface="Arial" panose="020B0604020202020204" pitchFamily="34" charset="0"/>
              </a:rPr>
              <a:t>McSween</a:t>
            </a:r>
            <a:r>
              <a:rPr lang="en-US" sz="850" dirty="0">
                <a:latin typeface="Arial" panose="020B0604020202020204" pitchFamily="34" charset="0"/>
                <a:cs typeface="Arial" panose="020B0604020202020204" pitchFamily="34" charset="0"/>
              </a:rPr>
              <a:t> Jr., H.Y., Crisp, J.A., Morris, R.V., </a:t>
            </a:r>
            <a:r>
              <a:rPr lang="en-US" sz="850" dirty="0" err="1">
                <a:latin typeface="Arial" panose="020B0604020202020204" pitchFamily="34" charset="0"/>
                <a:cs typeface="Arial" panose="020B0604020202020204" pitchFamily="34" charset="0"/>
              </a:rPr>
              <a:t>Murchie</a:t>
            </a:r>
            <a:r>
              <a:rPr lang="en-US" sz="850" dirty="0">
                <a:latin typeface="Arial" panose="020B0604020202020204" pitchFamily="34" charset="0"/>
                <a:cs typeface="Arial" panose="020B0604020202020204" pitchFamily="34" charset="0"/>
              </a:rPr>
              <a:t>, S.L., Bridges, N.T., Johnson, J.R., Britt, D.T., </a:t>
            </a:r>
            <a:r>
              <a:rPr lang="en-US" sz="850" dirty="0" err="1">
                <a:latin typeface="Arial" panose="020B0604020202020204" pitchFamily="34" charset="0"/>
                <a:cs typeface="Arial" panose="020B0604020202020204" pitchFamily="34" charset="0"/>
              </a:rPr>
              <a:t>Golombek</a:t>
            </a:r>
            <a:r>
              <a:rPr lang="en-US" sz="850" dirty="0">
                <a:latin typeface="Arial" panose="020B0604020202020204" pitchFamily="34" charset="0"/>
                <a:cs typeface="Arial" panose="020B0604020202020204" pitchFamily="34" charset="0"/>
              </a:rPr>
              <a:t>, M.P., Moore, H.J., Ghosh, A., Bishop, J. L., Anderson, R. C., </a:t>
            </a:r>
            <a:r>
              <a:rPr lang="en-US" sz="850" dirty="0" err="1">
                <a:latin typeface="Arial" panose="020B0604020202020204" pitchFamily="34" charset="0"/>
                <a:cs typeface="Arial" panose="020B0604020202020204" pitchFamily="34" charset="0"/>
              </a:rPr>
              <a:t>Brückner</a:t>
            </a:r>
            <a:r>
              <a:rPr lang="en-US" sz="850" dirty="0">
                <a:latin typeface="Arial" panose="020B0604020202020204" pitchFamily="34" charset="0"/>
                <a:cs typeface="Arial" panose="020B0604020202020204" pitchFamily="34" charset="0"/>
              </a:rPr>
              <a:t>, J., Economou, T., Greenwood, J.P., </a:t>
            </a:r>
            <a:r>
              <a:rPr lang="en-US" sz="850" dirty="0" err="1">
                <a:latin typeface="Arial" panose="020B0604020202020204" pitchFamily="34" charset="0"/>
                <a:cs typeface="Arial" panose="020B0604020202020204" pitchFamily="34" charset="0"/>
              </a:rPr>
              <a:t>Gunnlaugsson</a:t>
            </a:r>
            <a:r>
              <a:rPr lang="en-US" sz="850" dirty="0">
                <a:latin typeface="Arial" panose="020B0604020202020204" pitchFamily="34" charset="0"/>
                <a:cs typeface="Arial" panose="020B0604020202020204" pitchFamily="34" charset="0"/>
              </a:rPr>
              <a:t>, H.P., Hargraves, R. M., </a:t>
            </a:r>
            <a:r>
              <a:rPr lang="en-US" sz="850" dirty="0" err="1">
                <a:latin typeface="Arial" panose="020B0604020202020204" pitchFamily="34" charset="0"/>
                <a:cs typeface="Arial" panose="020B0604020202020204" pitchFamily="34" charset="0"/>
              </a:rPr>
              <a:t>Hviid</a:t>
            </a:r>
            <a:r>
              <a:rPr lang="en-US" sz="850" dirty="0">
                <a:latin typeface="Arial" panose="020B0604020202020204" pitchFamily="34" charset="0"/>
                <a:cs typeface="Arial" panose="020B0604020202020204" pitchFamily="34" charset="0"/>
              </a:rPr>
              <a:t>, S., Knudsen, J.M., Madsen, M.B., Reid, R., </a:t>
            </a:r>
            <a:r>
              <a:rPr lang="en-US" sz="850" dirty="0" err="1">
                <a:latin typeface="Arial" panose="020B0604020202020204" pitchFamily="34" charset="0"/>
                <a:cs typeface="Arial" panose="020B0604020202020204" pitchFamily="34" charset="0"/>
              </a:rPr>
              <a:t>Rieder</a:t>
            </a:r>
            <a:r>
              <a:rPr lang="en-US" sz="850" dirty="0">
                <a:latin typeface="Arial" panose="020B0604020202020204" pitchFamily="34" charset="0"/>
                <a:cs typeface="Arial" panose="020B0604020202020204" pitchFamily="34" charset="0"/>
              </a:rPr>
              <a:t>, R., Soderblom, L. (2000). Mineralogic and compositional properties of Martian soil and dust: Results from Mars Pathfinder. J. </a:t>
            </a:r>
            <a:r>
              <a:rPr lang="en-US" sz="850" dirty="0" err="1">
                <a:latin typeface="Arial" panose="020B0604020202020204" pitchFamily="34" charset="0"/>
                <a:cs typeface="Arial" panose="020B0604020202020204" pitchFamily="34" charset="0"/>
              </a:rPr>
              <a:t>Geophys</a:t>
            </a:r>
            <a:r>
              <a:rPr lang="en-US" sz="850" dirty="0">
                <a:latin typeface="Arial" panose="020B0604020202020204" pitchFamily="34" charset="0"/>
                <a:cs typeface="Arial" panose="020B0604020202020204" pitchFamily="34" charset="0"/>
              </a:rPr>
              <a:t>. Res., 105(E1), 1721-1755. DOI:10.1029/1999JE001060.</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Bezerra</a:t>
            </a:r>
            <a:r>
              <a:rPr lang="en-US" sz="850" dirty="0">
                <a:latin typeface="Arial" panose="020B0604020202020204" pitchFamily="34" charset="0"/>
                <a:cs typeface="Arial" panose="020B0604020202020204" pitchFamily="34" charset="0"/>
              </a:rPr>
              <a:t>, J., Turnhout, E., Vasquez, I.M., </a:t>
            </a:r>
            <a:r>
              <a:rPr lang="en-US" sz="850" dirty="0" err="1">
                <a:latin typeface="Arial" panose="020B0604020202020204" pitchFamily="34" charset="0"/>
                <a:cs typeface="Arial" panose="020B0604020202020204" pitchFamily="34" charset="0"/>
              </a:rPr>
              <a:t>Rittl</a:t>
            </a:r>
            <a:r>
              <a:rPr lang="en-US" sz="850" dirty="0">
                <a:latin typeface="Arial" panose="020B0604020202020204" pitchFamily="34" charset="0"/>
                <a:cs typeface="Arial" panose="020B0604020202020204" pitchFamily="34" charset="0"/>
              </a:rPr>
              <a:t>, T.F., Arts, B., and Kuyper, T.W. (2019). The promises of the Amazonian soil: shifts in discourses of Terra </a:t>
            </a:r>
            <a:r>
              <a:rPr lang="en-US" sz="850" dirty="0" err="1">
                <a:latin typeface="Arial" panose="020B0604020202020204" pitchFamily="34" charset="0"/>
                <a:cs typeface="Arial" panose="020B0604020202020204" pitchFamily="34" charset="0"/>
              </a:rPr>
              <a:t>Preta</a:t>
            </a:r>
            <a:r>
              <a:rPr lang="en-US" sz="850" dirty="0">
                <a:latin typeface="Arial" panose="020B0604020202020204" pitchFamily="34" charset="0"/>
                <a:cs typeface="Arial" panose="020B0604020202020204" pitchFamily="34" charset="0"/>
              </a:rPr>
              <a:t> and biochar. Journal of Environmental Policy &amp; Planning. 21(5), 623-635. DOI: 10.1080/1523908X.2016.1269644 </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Chen, W., Meng, J., Han, X., Lan, Y., and Zhang, W. (2019). Past, present, and future of biochar. Biochar. 1, 75–87. DOI: 10.1007/s42773-019-00008-3</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Fackrell</a:t>
            </a:r>
            <a:r>
              <a:rPr lang="en-US" sz="850" dirty="0">
                <a:latin typeface="Arial" panose="020B0604020202020204" pitchFamily="34" charset="0"/>
                <a:cs typeface="Arial" panose="020B0604020202020204" pitchFamily="34" charset="0"/>
              </a:rPr>
              <a:t> , L.E., Schroeder, P.A., Thompson, A., </a:t>
            </a:r>
            <a:r>
              <a:rPr lang="en-US" sz="850" dirty="0" err="1">
                <a:latin typeface="Arial" panose="020B0604020202020204" pitchFamily="34" charset="0"/>
                <a:cs typeface="Arial" panose="020B0604020202020204" pitchFamily="34" charset="0"/>
              </a:rPr>
              <a:t>Stockstill</a:t>
            </a:r>
            <a:r>
              <a:rPr lang="en-US" sz="850" dirty="0">
                <a:latin typeface="Arial" panose="020B0604020202020204" pitchFamily="34" charset="0"/>
                <a:cs typeface="Arial" panose="020B0604020202020204" pitchFamily="34" charset="0"/>
              </a:rPr>
              <a:t>-Cahill, K., </a:t>
            </a:r>
            <a:r>
              <a:rPr lang="en-US" sz="850" dirty="0" err="1">
                <a:latin typeface="Arial" panose="020B0604020202020204" pitchFamily="34" charset="0"/>
                <a:cs typeface="Arial" panose="020B0604020202020204" pitchFamily="34" charset="0"/>
              </a:rPr>
              <a:t>Hibbitts</a:t>
            </a:r>
            <a:r>
              <a:rPr lang="en-US" sz="850" dirty="0">
                <a:latin typeface="Arial" panose="020B0604020202020204" pitchFamily="34" charset="0"/>
                <a:cs typeface="Arial" panose="020B0604020202020204" pitchFamily="34" charset="0"/>
              </a:rPr>
              <a:t>, C.A. (2021). Development of </a:t>
            </a:r>
            <a:r>
              <a:rPr lang="en-US" sz="850" dirty="0" err="1">
                <a:latin typeface="Arial" panose="020B0604020202020204" pitchFamily="34" charset="0"/>
                <a:cs typeface="Arial" panose="020B0604020202020204" pitchFamily="34" charset="0"/>
              </a:rPr>
              <a:t>martian</a:t>
            </a:r>
            <a:r>
              <a:rPr lang="en-US" sz="850" dirty="0">
                <a:latin typeface="Arial" panose="020B0604020202020204" pitchFamily="34" charset="0"/>
                <a:cs typeface="Arial" panose="020B0604020202020204" pitchFamily="34" charset="0"/>
              </a:rPr>
              <a:t> regolith and bedrock simulants: Potential and limitations of </a:t>
            </a:r>
            <a:r>
              <a:rPr lang="en-US" sz="850" dirty="0" err="1">
                <a:latin typeface="Arial" panose="020B0604020202020204" pitchFamily="34" charset="0"/>
                <a:cs typeface="Arial" panose="020B0604020202020204" pitchFamily="34" charset="0"/>
              </a:rPr>
              <a:t>martian</a:t>
            </a:r>
            <a:r>
              <a:rPr lang="en-US" sz="850" dirty="0">
                <a:latin typeface="Arial" panose="020B0604020202020204" pitchFamily="34" charset="0"/>
                <a:cs typeface="Arial" panose="020B0604020202020204" pitchFamily="34" charset="0"/>
              </a:rPr>
              <a:t> regolith as an in-situ resource. Icarus. 354, 114055. 10.1016/j.icarus.2020.114055.</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Hussain, M., Farooq, M., Nawaz, A., Al-</a:t>
            </a:r>
            <a:r>
              <a:rPr lang="en-US" sz="850" dirty="0" err="1">
                <a:latin typeface="Arial" panose="020B0604020202020204" pitchFamily="34" charset="0"/>
                <a:cs typeface="Arial" panose="020B0604020202020204" pitchFamily="34" charset="0"/>
              </a:rPr>
              <a:t>Sadi</a:t>
            </a:r>
            <a:r>
              <a:rPr lang="en-US" sz="850" dirty="0">
                <a:latin typeface="Arial" panose="020B0604020202020204" pitchFamily="34" charset="0"/>
                <a:cs typeface="Arial" panose="020B0604020202020204" pitchFamily="34" charset="0"/>
              </a:rPr>
              <a:t>, A. M., </a:t>
            </a:r>
            <a:r>
              <a:rPr lang="en-US" sz="850" dirty="0" err="1">
                <a:latin typeface="Arial" panose="020B0604020202020204" pitchFamily="34" charset="0"/>
                <a:cs typeface="Arial" panose="020B0604020202020204" pitchFamily="34" charset="0"/>
              </a:rPr>
              <a:t>Solaiman</a:t>
            </a:r>
            <a:r>
              <a:rPr lang="en-US" sz="850" dirty="0">
                <a:latin typeface="Arial" panose="020B0604020202020204" pitchFamily="34" charset="0"/>
                <a:cs typeface="Arial" panose="020B0604020202020204" pitchFamily="34" charset="0"/>
              </a:rPr>
              <a:t>, Z. M., Alghamdi, S., &amp; Siddique, M. (2017). Biochar for crop production: potential benefits and risks. Journal of Soils and Sediments, 17(3), 685–716.</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Joseph, S., P. Taylor. (2017). The production and application of biochar in soils, Advances in Biorefineries, 525-555. DOI: 10.1533/9780857097385.2.525</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Kambo</a:t>
            </a:r>
            <a:r>
              <a:rPr lang="en-US" sz="850" dirty="0">
                <a:latin typeface="Arial" panose="020B0604020202020204" pitchFamily="34" charset="0"/>
                <a:cs typeface="Arial" panose="020B0604020202020204" pitchFamily="34" charset="0"/>
              </a:rPr>
              <a:t>, H.S., and Dutta, A. (2015). A comparative review of biochar and </a:t>
            </a:r>
            <a:r>
              <a:rPr lang="en-US" sz="850" dirty="0" err="1">
                <a:latin typeface="Arial" panose="020B0604020202020204" pitchFamily="34" charset="0"/>
                <a:cs typeface="Arial" panose="020B0604020202020204" pitchFamily="34" charset="0"/>
              </a:rPr>
              <a:t>hydrochar</a:t>
            </a:r>
            <a:r>
              <a:rPr lang="en-US" sz="850" dirty="0">
                <a:latin typeface="Arial" panose="020B0604020202020204" pitchFamily="34" charset="0"/>
                <a:cs typeface="Arial" panose="020B0604020202020204" pitchFamily="34" charset="0"/>
              </a:rPr>
              <a:t> in terms of production, </a:t>
            </a:r>
            <a:r>
              <a:rPr lang="en-US" sz="850" dirty="0" err="1">
                <a:latin typeface="Arial" panose="020B0604020202020204" pitchFamily="34" charset="0"/>
                <a:cs typeface="Arial" panose="020B0604020202020204" pitchFamily="34" charset="0"/>
              </a:rPr>
              <a:t>physico</a:t>
            </a:r>
            <a:r>
              <a:rPr lang="en-US" sz="850" dirty="0">
                <a:latin typeface="Arial" panose="020B0604020202020204" pitchFamily="34" charset="0"/>
                <a:cs typeface="Arial" panose="020B0604020202020204" pitchFamily="34" charset="0"/>
              </a:rPr>
              <a:t>-chemical properties and applications. Renewable and Sustainable Energy Reviews. 45, 359-378.</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Lehmann, J., Gaunt, J., &amp; </a:t>
            </a:r>
            <a:r>
              <a:rPr lang="en-US" sz="850" dirty="0" err="1">
                <a:latin typeface="Arial" panose="020B0604020202020204" pitchFamily="34" charset="0"/>
                <a:cs typeface="Arial" panose="020B0604020202020204" pitchFamily="34" charset="0"/>
              </a:rPr>
              <a:t>Rondon</a:t>
            </a:r>
            <a:r>
              <a:rPr lang="en-US" sz="850" dirty="0">
                <a:latin typeface="Arial" panose="020B0604020202020204" pitchFamily="34" charset="0"/>
                <a:cs typeface="Arial" panose="020B0604020202020204" pitchFamily="34" charset="0"/>
              </a:rPr>
              <a:t>, M. (2006). Bio-char sequestration in terrestrial ecosystems–a review. Mitigation and adaptation strategies for global change, 11(2), 395-419.</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Lehmann, J. (2007). A handful of carbon. Nature 447, 143–144.</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Peters, G.H., Abbey, W., Bearman, G.H., </a:t>
            </a:r>
            <a:r>
              <a:rPr lang="en-US" sz="850" dirty="0" err="1">
                <a:latin typeface="Arial" panose="020B0604020202020204" pitchFamily="34" charset="0"/>
                <a:cs typeface="Arial" panose="020B0604020202020204" pitchFamily="34" charset="0"/>
              </a:rPr>
              <a:t>Mungas</a:t>
            </a:r>
            <a:r>
              <a:rPr lang="en-US" sz="850" dirty="0">
                <a:latin typeface="Arial" panose="020B0604020202020204" pitchFamily="34" charset="0"/>
                <a:cs typeface="Arial" panose="020B0604020202020204" pitchFamily="34" charset="0"/>
              </a:rPr>
              <a:t>, G.S., Smith, J.A., Anderson, R.C., Douglas, S., and Beegle, L.W. (2008). Mojave Mars simulant—Characterization of a new geologic Mars analog. Icarus. 197. 470-479. DOI: 10.1016/j.icarus.2008.05.004.</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Schuerger</a:t>
            </a:r>
            <a:r>
              <a:rPr lang="en-US" sz="850" dirty="0">
                <a:latin typeface="Arial" panose="020B0604020202020204" pitchFamily="34" charset="0"/>
                <a:cs typeface="Arial" panose="020B0604020202020204" pitchFamily="34" charset="0"/>
              </a:rPr>
              <a:t>  A.C., Ming D.W., Newsom H.E., </a:t>
            </a:r>
            <a:r>
              <a:rPr lang="en-US" sz="850" dirty="0" err="1">
                <a:latin typeface="Arial" panose="020B0604020202020204" pitchFamily="34" charset="0"/>
                <a:cs typeface="Arial" panose="020B0604020202020204" pitchFamily="34" charset="0"/>
              </a:rPr>
              <a:t>Ferl</a:t>
            </a:r>
            <a:r>
              <a:rPr lang="en-US" sz="850" dirty="0">
                <a:latin typeface="Arial" panose="020B0604020202020204" pitchFamily="34" charset="0"/>
                <a:cs typeface="Arial" panose="020B0604020202020204" pitchFamily="34" charset="0"/>
              </a:rPr>
              <a:t> R.J., McKay C.P. (2002). Near-term lander experiments for growing plants on Mars: requirements for information on chemical and physical properties of Mars regolith. Life Support </a:t>
            </a:r>
            <a:r>
              <a:rPr lang="en-US" sz="850" dirty="0" err="1">
                <a:latin typeface="Arial" panose="020B0604020202020204" pitchFamily="34" charset="0"/>
                <a:cs typeface="Arial" panose="020B0604020202020204" pitchFamily="34" charset="0"/>
              </a:rPr>
              <a:t>Biosph</a:t>
            </a:r>
            <a:r>
              <a:rPr lang="en-US" sz="850" dirty="0">
                <a:latin typeface="Arial" panose="020B0604020202020204" pitchFamily="34" charset="0"/>
                <a:cs typeface="Arial" panose="020B0604020202020204" pitchFamily="34" charset="0"/>
              </a:rPr>
              <a:t> Sci. 8(3-4):137-47. PMID: 12481805.</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Shinogia</a:t>
            </a:r>
            <a:r>
              <a:rPr lang="en-US" sz="850" dirty="0">
                <a:latin typeface="Arial" panose="020B0604020202020204" pitchFamily="34" charset="0"/>
                <a:cs typeface="Arial" panose="020B0604020202020204" pitchFamily="34" charset="0"/>
              </a:rPr>
              <a:t> Y. and </a:t>
            </a:r>
            <a:r>
              <a:rPr lang="en-US" sz="850" dirty="0" err="1">
                <a:latin typeface="Arial" panose="020B0604020202020204" pitchFamily="34" charset="0"/>
                <a:cs typeface="Arial" panose="020B0604020202020204" pitchFamily="34" charset="0"/>
              </a:rPr>
              <a:t>Kanri</a:t>
            </a:r>
            <a:r>
              <a:rPr lang="en-US" sz="850" dirty="0">
                <a:latin typeface="Arial" panose="020B0604020202020204" pitchFamily="34" charset="0"/>
                <a:cs typeface="Arial" panose="020B0604020202020204" pitchFamily="34" charset="0"/>
              </a:rPr>
              <a:t> Y. (2003). Pyrolysis of plant, animal, and human waste: physical and chemical characterization of the pyrolytic products. </a:t>
            </a:r>
            <a:r>
              <a:rPr lang="en-US" sz="850" dirty="0" err="1">
                <a:latin typeface="Arial" panose="020B0604020202020204" pitchFamily="34" charset="0"/>
                <a:cs typeface="Arial" panose="020B0604020202020204" pitchFamily="34" charset="0"/>
              </a:rPr>
              <a:t>Biores</a:t>
            </a:r>
            <a:r>
              <a:rPr lang="en-US" sz="850" dirty="0">
                <a:latin typeface="Arial" panose="020B0604020202020204" pitchFamily="34" charset="0"/>
                <a:cs typeface="Arial" panose="020B0604020202020204" pitchFamily="34" charset="0"/>
              </a:rPr>
              <a:t> Technol 90, 241–247.</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Stoker , C., Gooding, J., Roush, T., </a:t>
            </a:r>
            <a:r>
              <a:rPr lang="en-US" sz="850" dirty="0" err="1">
                <a:latin typeface="Arial" panose="020B0604020202020204" pitchFamily="34" charset="0"/>
                <a:cs typeface="Arial" panose="020B0604020202020204" pitchFamily="34" charset="0"/>
              </a:rPr>
              <a:t>Banin</a:t>
            </a:r>
            <a:r>
              <a:rPr lang="en-US" sz="850" dirty="0">
                <a:latin typeface="Arial" panose="020B0604020202020204" pitchFamily="34" charset="0"/>
                <a:cs typeface="Arial" panose="020B0604020202020204" pitchFamily="34" charset="0"/>
              </a:rPr>
              <a:t>, A., Burt, D., Clark, B. Flynn, G., Gwynne, O. (1993). The physical and chemical properties and resource potential of Martian surface soils. Resources of near-earth space. Tucson, AZ. University of Arizona Press, 1993:659-707.</a:t>
            </a:r>
          </a:p>
          <a:p>
            <a:pPr marL="207963" indent="-207963" algn="just" defTabSz="371475" eaLnBrk="0" hangingPunct="0">
              <a:lnSpc>
                <a:spcPct val="95000"/>
              </a:lnSpc>
            </a:pPr>
            <a:r>
              <a:rPr lang="en-US" sz="850" dirty="0">
                <a:latin typeface="Arial" panose="020B0604020202020204" pitchFamily="34" charset="0"/>
                <a:cs typeface="Arial" panose="020B0604020202020204" pitchFamily="34" charset="0"/>
              </a:rPr>
              <a:t>Suliman W., Harsh J.B., </a:t>
            </a:r>
            <a:r>
              <a:rPr lang="en-US" sz="850" dirty="0" err="1">
                <a:latin typeface="Arial" panose="020B0604020202020204" pitchFamily="34" charset="0"/>
                <a:cs typeface="Arial" panose="020B0604020202020204" pitchFamily="34" charset="0"/>
              </a:rPr>
              <a:t>Abulail</a:t>
            </a:r>
            <a:r>
              <a:rPr lang="en-US" sz="850" dirty="0">
                <a:latin typeface="Arial" panose="020B0604020202020204" pitchFamily="34" charset="0"/>
                <a:cs typeface="Arial" panose="020B0604020202020204" pitchFamily="34" charset="0"/>
              </a:rPr>
              <a:t> N.I., Fortuna A., </a:t>
            </a:r>
            <a:r>
              <a:rPr lang="en-US" sz="850" dirty="0" err="1">
                <a:latin typeface="Arial" panose="020B0604020202020204" pitchFamily="34" charset="0"/>
                <a:cs typeface="Arial" panose="020B0604020202020204" pitchFamily="34" charset="0"/>
              </a:rPr>
              <a:t>Dallmeyer</a:t>
            </a:r>
            <a:r>
              <a:rPr lang="en-US" sz="850" dirty="0">
                <a:latin typeface="Arial" panose="020B0604020202020204" pitchFamily="34" charset="0"/>
                <a:cs typeface="Arial" panose="020B0604020202020204" pitchFamily="34" charset="0"/>
              </a:rPr>
              <a:t> I., </a:t>
            </a:r>
            <a:r>
              <a:rPr lang="en-US" sz="850" dirty="0" err="1">
                <a:latin typeface="Arial" panose="020B0604020202020204" pitchFamily="34" charset="0"/>
                <a:cs typeface="Arial" panose="020B0604020202020204" pitchFamily="34" charset="0"/>
              </a:rPr>
              <a:t>Garciaperez</a:t>
            </a:r>
            <a:r>
              <a:rPr lang="en-US" sz="850" dirty="0">
                <a:latin typeface="Arial" panose="020B0604020202020204" pitchFamily="34" charset="0"/>
                <a:cs typeface="Arial" panose="020B0604020202020204" pitchFamily="34" charset="0"/>
              </a:rPr>
              <a:t> M. (2016) </a:t>
            </a:r>
            <a:r>
              <a:rPr lang="en-US" sz="850" dirty="0" err="1">
                <a:latin typeface="Arial" panose="020B0604020202020204" pitchFamily="34" charset="0"/>
                <a:cs typeface="Arial" panose="020B0604020202020204" pitchFamily="34" charset="0"/>
              </a:rPr>
              <a:t>Infuence</a:t>
            </a:r>
            <a:r>
              <a:rPr lang="en-US" sz="850" dirty="0">
                <a:latin typeface="Arial" panose="020B0604020202020204" pitchFamily="34" charset="0"/>
                <a:cs typeface="Arial" panose="020B0604020202020204" pitchFamily="34" charset="0"/>
              </a:rPr>
              <a:t> of 	feedstock source and pyrolysis temperature on biochar bulk and surface properties. Biomass Bioenergy 84, 37–48.</a:t>
            </a:r>
          </a:p>
          <a:p>
            <a:pPr marL="207963" indent="-207963" algn="just" defTabSz="371475" eaLnBrk="0" hangingPunct="0">
              <a:lnSpc>
                <a:spcPct val="95000"/>
              </a:lnSpc>
            </a:pPr>
            <a:r>
              <a:rPr lang="en-US" sz="850" dirty="0" err="1">
                <a:latin typeface="Arial" panose="020B0604020202020204" pitchFamily="34" charset="0"/>
                <a:cs typeface="Arial" panose="020B0604020202020204" pitchFamily="34" charset="0"/>
              </a:rPr>
              <a:t>Wamelink</a:t>
            </a:r>
            <a:r>
              <a:rPr lang="en-US" sz="850" dirty="0">
                <a:latin typeface="Arial" panose="020B0604020202020204" pitchFamily="34" charset="0"/>
                <a:cs typeface="Arial" panose="020B0604020202020204" pitchFamily="34" charset="0"/>
              </a:rPr>
              <a:t> G.W.W., </a:t>
            </a:r>
            <a:r>
              <a:rPr lang="en-US" sz="850" dirty="0" err="1">
                <a:latin typeface="Arial" panose="020B0604020202020204" pitchFamily="34" charset="0"/>
                <a:cs typeface="Arial" panose="020B0604020202020204" pitchFamily="34" charset="0"/>
              </a:rPr>
              <a:t>Frissel</a:t>
            </a:r>
            <a:r>
              <a:rPr lang="en-US" sz="850" dirty="0">
                <a:latin typeface="Arial" panose="020B0604020202020204" pitchFamily="34" charset="0"/>
                <a:cs typeface="Arial" panose="020B0604020202020204" pitchFamily="34" charset="0"/>
              </a:rPr>
              <a:t> J.Y., Krijnen W.H.J., </a:t>
            </a:r>
            <a:r>
              <a:rPr lang="en-US" sz="850" dirty="0" err="1">
                <a:latin typeface="Arial" panose="020B0604020202020204" pitchFamily="34" charset="0"/>
                <a:cs typeface="Arial" panose="020B0604020202020204" pitchFamily="34" charset="0"/>
              </a:rPr>
              <a:t>Verwoert</a:t>
            </a:r>
            <a:r>
              <a:rPr lang="en-US" sz="850" dirty="0">
                <a:latin typeface="Arial" panose="020B0604020202020204" pitchFamily="34" charset="0"/>
                <a:cs typeface="Arial" panose="020B0604020202020204" pitchFamily="34" charset="0"/>
              </a:rPr>
              <a:t> M.R., </a:t>
            </a:r>
            <a:r>
              <a:rPr lang="en-US" sz="850" dirty="0" err="1">
                <a:latin typeface="Arial" panose="020B0604020202020204" pitchFamily="34" charset="0"/>
                <a:cs typeface="Arial" panose="020B0604020202020204" pitchFamily="34" charset="0"/>
              </a:rPr>
              <a:t>Goedhart</a:t>
            </a:r>
            <a:r>
              <a:rPr lang="en-US" sz="850" dirty="0">
                <a:latin typeface="Arial" panose="020B0604020202020204" pitchFamily="34" charset="0"/>
                <a:cs typeface="Arial" panose="020B0604020202020204" pitchFamily="34" charset="0"/>
              </a:rPr>
              <a:t> P.W. (2014) Can Plants Grow on Mars and the Moon: A Growth Experiment on Mars and Moon Soil Simulants. </a:t>
            </a:r>
            <a:r>
              <a:rPr lang="en-US" sz="850" dirty="0" err="1">
                <a:latin typeface="Arial" panose="020B0604020202020204" pitchFamily="34" charset="0"/>
                <a:cs typeface="Arial" panose="020B0604020202020204" pitchFamily="34" charset="0"/>
              </a:rPr>
              <a:t>PLoS</a:t>
            </a:r>
            <a:r>
              <a:rPr lang="en-US" sz="850" dirty="0">
                <a:latin typeface="Arial" panose="020B0604020202020204" pitchFamily="34" charset="0"/>
                <a:cs typeface="Arial" panose="020B0604020202020204" pitchFamily="34" charset="0"/>
              </a:rPr>
              <a:t> ONE 9(8): e103138. DOI: 10.1371/journal.pone.0103138</a:t>
            </a:r>
          </a:p>
          <a:p>
            <a:pPr marL="207963" indent="-207963" algn="l" defTabSz="371475" eaLnBrk="0" hangingPunct="0">
              <a:lnSpc>
                <a:spcPct val="95000"/>
              </a:lnSpc>
            </a:pPr>
            <a:endParaRPr lang="en-US" sz="850" b="1" dirty="0">
              <a:latin typeface="Arial" panose="020B0604020202020204" pitchFamily="34" charset="0"/>
              <a:cs typeface="Arial" panose="020B0604020202020204" pitchFamily="34" charset="0"/>
            </a:endParaRPr>
          </a:p>
          <a:p>
            <a:pPr algn="l"/>
            <a:r>
              <a:rPr lang="en-US" sz="850" u="sng" dirty="0">
                <a:latin typeface="Arial" panose="020B0604020202020204" pitchFamily="34" charset="0"/>
                <a:cs typeface="Arial" panose="020B0604020202020204" pitchFamily="34" charset="0"/>
              </a:rPr>
              <a:t>Images</a:t>
            </a:r>
          </a:p>
          <a:p>
            <a:pPr algn="l"/>
            <a:r>
              <a:rPr lang="en-US" sz="850" dirty="0">
                <a:latin typeface="Arial" panose="020B0604020202020204" pitchFamily="34" charset="0"/>
                <a:cs typeface="Arial" panose="020B0604020202020204" pitchFamily="34" charset="0"/>
              </a:rPr>
              <a:t>https://www.nasa.gov/image-feature/marss-twin-peaks</a:t>
            </a:r>
          </a:p>
          <a:p>
            <a:pPr algn="l"/>
            <a:r>
              <a:rPr lang="en-US" sz="850" dirty="0">
                <a:latin typeface="Arial" panose="020B0604020202020204" pitchFamily="34" charset="0"/>
                <a:cs typeface="Arial" panose="020B0604020202020204" pitchFamily="34" charset="0"/>
              </a:rPr>
              <a:t>https://biochar-international.org/</a:t>
            </a:r>
            <a:endParaRPr lang="en-US" sz="850" u="sng" dirty="0">
              <a:latin typeface="+mn-lt"/>
            </a:endParaRPr>
          </a:p>
          <a:p>
            <a:pPr marL="207963" indent="-207963" algn="l" defTabSz="371475" eaLnBrk="0" hangingPunct="0">
              <a:lnSpc>
                <a:spcPct val="95000"/>
              </a:lnSpc>
              <a:buFont typeface="Symbol" pitchFamily="18" charset="2"/>
              <a:buAutoNum type="arabicPeriod"/>
            </a:pPr>
            <a:endParaRPr lang="en-US" sz="900" b="1" dirty="0">
              <a:latin typeface="+mn-lt"/>
            </a:endParaRPr>
          </a:p>
        </p:txBody>
      </p:sp>
      <p:sp>
        <p:nvSpPr>
          <p:cNvPr id="42" name="Text Box 40"/>
          <p:cNvSpPr txBox="1">
            <a:spLocks noChangeArrowheads="1"/>
          </p:cNvSpPr>
          <p:nvPr/>
        </p:nvSpPr>
        <p:spPr bwMode="auto">
          <a:xfrm>
            <a:off x="19861559" y="16078354"/>
            <a:ext cx="8332441" cy="2745932"/>
          </a:xfrm>
          <a:prstGeom prst="rect">
            <a:avLst/>
          </a:prstGeom>
          <a:noFill/>
          <a:ln w="57150" cmpd="thinThick">
            <a:noFill/>
            <a:miter lim="800000"/>
            <a:headEnd/>
            <a:tailEnd/>
          </a:ln>
          <a:effectLst/>
        </p:spPr>
        <p:txBody>
          <a:bodyPr wrap="square" lIns="37136" tIns="18568" rIns="37136" bIns="18568">
            <a:spAutoFit/>
          </a:bodyPr>
          <a:lstStyle/>
          <a:p>
            <a:pPr algn="just" defTabSz="469900"/>
            <a:r>
              <a:rPr lang="en-US" sz="1600" dirty="0"/>
              <a:t>	Biochar has a variety of applications with agricultural and environmental benefits. Potential biochar applications include carbon sequestration, soil fertility improvement, pollution remediation, and agricultural by-product/waste recycling (Ahmad, et al., 2014). The soil on Mars contains the essential nutrients for plant growth (</a:t>
            </a:r>
            <a:r>
              <a:rPr lang="en-US" sz="1600" dirty="0" err="1"/>
              <a:t>Schuerger</a:t>
            </a:r>
            <a:r>
              <a:rPr lang="en-US" sz="1600" dirty="0"/>
              <a:t> et al., 2002, Stoker et al., 1993) but not in concentrations great enough to sustain long-term, repeated growth of crops to serve as a food source for future colonists (</a:t>
            </a:r>
            <a:r>
              <a:rPr lang="en-US" sz="1600" dirty="0" err="1"/>
              <a:t>Wamelink</a:t>
            </a:r>
            <a:r>
              <a:rPr lang="en-US" sz="1600" dirty="0"/>
              <a:t> et al., 2014). Biochar can enable soils to retain nutrients, increase capacity to hold water, and aid in waste management (</a:t>
            </a:r>
            <a:r>
              <a:rPr lang="en-US" sz="1600" dirty="0" err="1"/>
              <a:t>Bezerra</a:t>
            </a:r>
            <a:r>
              <a:rPr lang="en-US" sz="1600" dirty="0"/>
              <a:t> et al. 2016). It stands to reason that the amendment of Martian soil with biochar will yield similar results as seen in Earth soils. We have seen the advantages of integrating biochar into these applications on Earth, and the next evolution is applying it to uses beyond our planet.</a:t>
            </a:r>
            <a:endParaRPr lang="en-US" sz="1700" dirty="0">
              <a:latin typeface="Times New Roman" pitchFamily="18" charset="0"/>
            </a:endParaRPr>
          </a:p>
        </p:txBody>
      </p:sp>
      <p:sp>
        <p:nvSpPr>
          <p:cNvPr id="43" name="Text Box 42"/>
          <p:cNvSpPr txBox="1">
            <a:spLocks noChangeArrowheads="1"/>
          </p:cNvSpPr>
          <p:nvPr/>
        </p:nvSpPr>
        <p:spPr bwMode="auto">
          <a:xfrm>
            <a:off x="10137472" y="3565734"/>
            <a:ext cx="8391769" cy="856275"/>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b="1" dirty="0"/>
              <a:t>Introduction</a:t>
            </a:r>
          </a:p>
        </p:txBody>
      </p:sp>
      <p:sp>
        <p:nvSpPr>
          <p:cNvPr id="46" name="Text Box 42"/>
          <p:cNvSpPr txBox="1">
            <a:spLocks noChangeArrowheads="1"/>
          </p:cNvSpPr>
          <p:nvPr/>
        </p:nvSpPr>
        <p:spPr bwMode="auto">
          <a:xfrm>
            <a:off x="632597" y="3717710"/>
            <a:ext cx="8391769" cy="856275"/>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b="1" dirty="0"/>
              <a:t>Abstract</a:t>
            </a:r>
          </a:p>
        </p:txBody>
      </p:sp>
      <p:sp>
        <p:nvSpPr>
          <p:cNvPr id="48" name="Text Box 36"/>
          <p:cNvSpPr txBox="1">
            <a:spLocks noChangeArrowheads="1"/>
          </p:cNvSpPr>
          <p:nvPr/>
        </p:nvSpPr>
        <p:spPr bwMode="auto">
          <a:xfrm>
            <a:off x="10213716" y="11330830"/>
            <a:ext cx="8044823" cy="283720"/>
          </a:xfrm>
          <a:prstGeom prst="rect">
            <a:avLst/>
          </a:prstGeom>
          <a:noFill/>
          <a:ln w="57150" cmpd="thinThick">
            <a:noFill/>
            <a:miter lim="800000"/>
            <a:headEnd/>
            <a:tailEnd/>
          </a:ln>
          <a:effectLst/>
        </p:spPr>
        <p:txBody>
          <a:bodyPr wrap="square" lIns="37136" tIns="18568" rIns="37136" bIns="18568">
            <a:spAutoFit/>
          </a:bodyPr>
          <a:lstStyle/>
          <a:p>
            <a:pPr algn="l" defTabSz="468313"/>
            <a:r>
              <a:rPr lang="en-US" sz="1600" dirty="0"/>
              <a:t>	</a:t>
            </a:r>
            <a:endParaRPr lang="en-US" sz="1200" dirty="0">
              <a:latin typeface="Times New Roman" pitchFamily="18" charset="0"/>
            </a:endParaRPr>
          </a:p>
        </p:txBody>
      </p:sp>
      <p:sp>
        <p:nvSpPr>
          <p:cNvPr id="50" name="Text Box 42"/>
          <p:cNvSpPr txBox="1">
            <a:spLocks noChangeArrowheads="1"/>
          </p:cNvSpPr>
          <p:nvPr/>
        </p:nvSpPr>
        <p:spPr bwMode="auto">
          <a:xfrm>
            <a:off x="9838702" y="6574154"/>
            <a:ext cx="8794849" cy="48694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800" b="1" dirty="0"/>
              <a:t>Biochar</a:t>
            </a:r>
          </a:p>
        </p:txBody>
      </p:sp>
      <p:sp>
        <p:nvSpPr>
          <p:cNvPr id="51" name="Text Box 39"/>
          <p:cNvSpPr txBox="1">
            <a:spLocks noChangeArrowheads="1"/>
          </p:cNvSpPr>
          <p:nvPr/>
        </p:nvSpPr>
        <p:spPr bwMode="auto">
          <a:xfrm>
            <a:off x="19714725" y="14362453"/>
            <a:ext cx="8336836" cy="271409"/>
          </a:xfrm>
          <a:prstGeom prst="rect">
            <a:avLst/>
          </a:prstGeom>
          <a:noFill/>
          <a:ln w="57150" cmpd="thinThick">
            <a:noFill/>
            <a:miter lim="800000"/>
            <a:headEnd/>
            <a:tailEnd/>
          </a:ln>
          <a:effectLst/>
        </p:spPr>
        <p:txBody>
          <a:bodyPr wrap="square" lIns="37136" tIns="18568" rIns="37136" bIns="18568">
            <a:spAutoFit/>
          </a:bodyPr>
          <a:lstStyle/>
          <a:p>
            <a:pPr algn="l" defTabSz="371475" eaLnBrk="0" hangingPunct="0">
              <a:lnSpc>
                <a:spcPct val="95000"/>
              </a:lnSpc>
            </a:pPr>
            <a:r>
              <a:rPr lang="en-US" sz="1600" dirty="0"/>
              <a:t>	</a:t>
            </a:r>
            <a:endParaRPr lang="en-US" sz="1600" dirty="0">
              <a:latin typeface="Times New Roman" pitchFamily="18" charset="0"/>
            </a:endParaRPr>
          </a:p>
        </p:txBody>
      </p:sp>
      <p:sp>
        <p:nvSpPr>
          <p:cNvPr id="53" name="Text Box 9"/>
          <p:cNvSpPr txBox="1">
            <a:spLocks noChangeArrowheads="1"/>
          </p:cNvSpPr>
          <p:nvPr/>
        </p:nvSpPr>
        <p:spPr bwMode="auto">
          <a:xfrm>
            <a:off x="728419" y="16738797"/>
            <a:ext cx="8348401" cy="302277"/>
          </a:xfrm>
          <a:prstGeom prst="rect">
            <a:avLst/>
          </a:prstGeom>
          <a:noFill/>
          <a:ln w="9525">
            <a:noFill/>
            <a:miter lim="800000"/>
            <a:headEnd/>
            <a:tailEnd/>
          </a:ln>
          <a:effectLst/>
        </p:spPr>
        <p:txBody>
          <a:bodyPr wrap="square" lIns="55513" tIns="27757" rIns="55513" bIns="27757">
            <a:spAutoFit/>
          </a:bodyPr>
          <a:lstStyle/>
          <a:p>
            <a:pPr algn="l" defTabSz="468313" eaLnBrk="0" hangingPunct="0"/>
            <a:r>
              <a:rPr lang="en-US" sz="1600" dirty="0"/>
              <a:t>	</a:t>
            </a:r>
            <a:endParaRPr lang="en-US" sz="1600" b="1" dirty="0">
              <a:latin typeface="+mn-lt"/>
              <a:cs typeface="Times New Roman" panose="02020603050405020304" pitchFamily="18" charset="0"/>
            </a:endParaRPr>
          </a:p>
        </p:txBody>
      </p:sp>
      <p:sp>
        <p:nvSpPr>
          <p:cNvPr id="55" name="Text Box 11"/>
          <p:cNvSpPr txBox="1">
            <a:spLocks noChangeArrowheads="1"/>
          </p:cNvSpPr>
          <p:nvPr/>
        </p:nvSpPr>
        <p:spPr bwMode="auto">
          <a:xfrm>
            <a:off x="535365" y="11747866"/>
            <a:ext cx="8391770" cy="856275"/>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b="1" dirty="0"/>
              <a:t>Research Objectives</a:t>
            </a:r>
          </a:p>
        </p:txBody>
      </p:sp>
      <p:sp>
        <p:nvSpPr>
          <p:cNvPr id="58" name="Text Box 9"/>
          <p:cNvSpPr txBox="1">
            <a:spLocks noChangeArrowheads="1"/>
          </p:cNvSpPr>
          <p:nvPr/>
        </p:nvSpPr>
        <p:spPr bwMode="auto">
          <a:xfrm>
            <a:off x="706734" y="4652283"/>
            <a:ext cx="8272856" cy="5965366"/>
          </a:xfrm>
          <a:prstGeom prst="rect">
            <a:avLst/>
          </a:prstGeom>
          <a:noFill/>
          <a:ln w="9525">
            <a:noFill/>
            <a:miter lim="800000"/>
            <a:headEnd/>
            <a:tailEnd/>
          </a:ln>
          <a:effectLst/>
        </p:spPr>
        <p:txBody>
          <a:bodyPr wrap="square" lIns="55513" tIns="27757" rIns="55513" bIns="27757">
            <a:spAutoFit/>
          </a:bodyPr>
          <a:lstStyle/>
          <a:p>
            <a:pPr algn="just" defTabSz="465138" eaLnBrk="0" hangingPunct="0"/>
            <a:r>
              <a:rPr lang="en-US" sz="1600" dirty="0"/>
              <a:t>	Our global population is continuously growing which raises alarm for nutrition and food security. Understanding how to increase food production and efficiency in a sustainable method is becoming increasingly important. Visionaries and advocates of space exploration believe the solution is extraplanetary colonization. Martian soil has been studied for its viability to support agriculture and has been found to support the essential nutrients needed for plants to grow. However, the concentrations of essential nutrients are not suitable to sustain adequate crop yield for humans to survive. To overcome the nutrient deficiency, soil amendments will be required for Martian soil to produce a yield capable of sustaining the population. </a:t>
            </a:r>
          </a:p>
          <a:p>
            <a:pPr algn="just" defTabSz="465138" eaLnBrk="0" hangingPunct="0"/>
            <a:r>
              <a:rPr lang="en-US" sz="1600" dirty="0"/>
              <a:t>	Commercially available biochar, produced through incomplete burning in partial or total absence of oxygen, enhances nutrient retention due to its high cation exchange capacity (CEC) and high surface area. The application of biochar to the soil reduces nutrient leaching and increases productivity, crop yield, and soil microbial biomass. This project will study the effects of biochar application on essential nutrient retention in Martian soil simulant, Mojave Mars Simulant 2 (MMS-2). A potted plant experiment will be conducted using soybean plants planted in MMS-2, with and without biochar and fertilizer. It is hypothesized that the application of biochar will increase the benefit of fertilizer used with the simulant.</a:t>
            </a:r>
          </a:p>
          <a:p>
            <a:pPr algn="just" defTabSz="465138" eaLnBrk="0" hangingPunct="0"/>
            <a:r>
              <a:rPr lang="en-US" sz="1600" dirty="0"/>
              <a:t>	Transporting enough food to Mars for an extended stay is impractical. Growing additional food after arriving on the planet will be necessary. The addition of biochar as an amelioration to the Martian soil may be a solution to the soil nutrient deficiency challenge facing successful crop growth by a future Martian colony. This study gives further understanding of this challenge and provides possible solutions as we continue to explore and settle throughout the cosmos.</a:t>
            </a:r>
          </a:p>
        </p:txBody>
      </p:sp>
      <p:sp>
        <p:nvSpPr>
          <p:cNvPr id="60" name="Text Box 27"/>
          <p:cNvSpPr txBox="1">
            <a:spLocks noChangeArrowheads="1"/>
          </p:cNvSpPr>
          <p:nvPr/>
        </p:nvSpPr>
        <p:spPr bwMode="auto">
          <a:xfrm>
            <a:off x="29917869" y="17990740"/>
            <a:ext cx="7090720" cy="425388"/>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400" dirty="0"/>
              <a:t>Contact Information</a:t>
            </a:r>
          </a:p>
        </p:txBody>
      </p:sp>
      <p:sp>
        <p:nvSpPr>
          <p:cNvPr id="61" name="Text Box 38"/>
          <p:cNvSpPr txBox="1">
            <a:spLocks noChangeArrowheads="1"/>
          </p:cNvSpPr>
          <p:nvPr/>
        </p:nvSpPr>
        <p:spPr bwMode="auto">
          <a:xfrm>
            <a:off x="29542010" y="18509627"/>
            <a:ext cx="7842438" cy="505319"/>
          </a:xfrm>
          <a:prstGeom prst="rect">
            <a:avLst/>
          </a:prstGeom>
          <a:noFill/>
          <a:ln w="57150" cmpd="thinThick">
            <a:noFill/>
            <a:miter lim="800000"/>
            <a:headEnd/>
            <a:tailEnd/>
          </a:ln>
          <a:effectLst/>
        </p:spPr>
        <p:txBody>
          <a:bodyPr wrap="square" lIns="37136" tIns="18568" rIns="37136" bIns="18568">
            <a:spAutoFit/>
          </a:bodyPr>
          <a:lstStyle/>
          <a:p>
            <a:pPr algn="l" defTabSz="371475" eaLnBrk="0" hangingPunct="0">
              <a:lnSpc>
                <a:spcPct val="95000"/>
              </a:lnSpc>
            </a:pPr>
            <a:r>
              <a:rPr lang="en-US" sz="1600" dirty="0">
                <a:latin typeface="+mn-lt"/>
              </a:rPr>
              <a:t>David McFarland</a:t>
            </a:r>
          </a:p>
          <a:p>
            <a:pPr algn="l" defTabSz="371475" eaLnBrk="0" hangingPunct="0">
              <a:lnSpc>
                <a:spcPct val="95000"/>
              </a:lnSpc>
            </a:pPr>
            <a:r>
              <a:rPr lang="en-US" sz="1600" dirty="0">
                <a:latin typeface="+mn-lt"/>
              </a:rPr>
              <a:t>Email: dmmcfarland2@bsu.edu</a:t>
            </a:r>
          </a:p>
        </p:txBody>
      </p:sp>
      <p:sp>
        <p:nvSpPr>
          <p:cNvPr id="11" name="TextBox 10">
            <a:extLst>
              <a:ext uri="{FF2B5EF4-FFF2-40B4-BE49-F238E27FC236}">
                <a16:creationId xmlns:a16="http://schemas.microsoft.com/office/drawing/2014/main" id="{D1861112-F23D-4B0B-902A-F9DE6E308F3B}"/>
              </a:ext>
            </a:extLst>
          </p:cNvPr>
          <p:cNvSpPr txBox="1"/>
          <p:nvPr/>
        </p:nvSpPr>
        <p:spPr>
          <a:xfrm>
            <a:off x="10130389" y="6943431"/>
            <a:ext cx="8391768" cy="7755969"/>
          </a:xfrm>
          <a:prstGeom prst="rect">
            <a:avLst/>
          </a:prstGeom>
          <a:noFill/>
        </p:spPr>
        <p:txBody>
          <a:bodyPr wrap="square" rtlCol="0">
            <a:spAutoFit/>
          </a:bodyPr>
          <a:lstStyle/>
          <a:p>
            <a:pPr algn="l"/>
            <a:r>
              <a:rPr lang="en-US" sz="1800" dirty="0">
                <a:latin typeface="+mn-lt"/>
              </a:rPr>
              <a:t>        </a:t>
            </a:r>
          </a:p>
          <a:p>
            <a:pPr indent="457200" algn="just"/>
            <a:r>
              <a:rPr lang="en-US" sz="1600" dirty="0">
                <a:latin typeface="+mn-lt"/>
              </a:rPr>
              <a:t>Biochar is a stable carbon-rich by-product synthesized through pyrolysis/carbonization of plant- and animal-based biomass. Archaeological evidence indicates that biochar has been used for thousands of years. Relics dating back more than 7000 years, including black pottery mixed with charcoal, were discovered in Hemudu, China. The Hemudu people mixed charcoal into the pottery to reduce the cohesion of the clay (Chen et al. 2019). Its origins of use as a soil improvement can be traced back to the soils of the Amazon region, the best known of which are the “Terra-</a:t>
            </a:r>
            <a:r>
              <a:rPr lang="en-US" sz="1600" dirty="0" err="1">
                <a:latin typeface="+mn-lt"/>
              </a:rPr>
              <a:t>Preta</a:t>
            </a:r>
            <a:r>
              <a:rPr lang="en-US" sz="1600" dirty="0">
                <a:latin typeface="+mn-lt"/>
              </a:rPr>
              <a:t>” soils (</a:t>
            </a:r>
            <a:r>
              <a:rPr lang="en-US" sz="1600" dirty="0" err="1">
                <a:latin typeface="+mn-lt"/>
              </a:rPr>
              <a:t>Kambo</a:t>
            </a:r>
            <a:r>
              <a:rPr lang="en-US" sz="1600" dirty="0">
                <a:latin typeface="+mn-lt"/>
              </a:rPr>
              <a:t> and Dutta, 2015). These dark and fertile artificial soils, also called “Amazonian dark earth”, were developed by farming communities as early as 450 BCE. The Terra-</a:t>
            </a:r>
            <a:r>
              <a:rPr lang="en-US" sz="1600" dirty="0" err="1">
                <a:latin typeface="+mn-lt"/>
              </a:rPr>
              <a:t>Preta</a:t>
            </a:r>
            <a:r>
              <a:rPr lang="en-US" sz="1600" dirty="0">
                <a:latin typeface="+mn-lt"/>
              </a:rPr>
              <a:t> soil was created by mixing charcoal, shards of broken pottery, animal feces, and other organic matter into the soil.  In addition to the well-known Terra-</a:t>
            </a:r>
            <a:r>
              <a:rPr lang="en-US" sz="1600" dirty="0" err="1">
                <a:latin typeface="+mn-lt"/>
              </a:rPr>
              <a:t>Preta</a:t>
            </a:r>
            <a:r>
              <a:rPr lang="en-US" sz="1600" dirty="0">
                <a:latin typeface="+mn-lt"/>
              </a:rPr>
              <a:t> soils in the Amazon, archeologic discoveries show that Japan also has a long tradition of using charcoal in soil (Joseph et al. 2014). Examination of traditional methods from Brazil and Japan provides long-term evidence of biochar being used for improving soils.</a:t>
            </a:r>
          </a:p>
          <a:p>
            <a:pPr indent="457200" algn="just"/>
            <a:r>
              <a:rPr lang="en-US" sz="1600" dirty="0">
                <a:latin typeface="+mn-lt"/>
              </a:rPr>
              <a:t>Biochar has been used extensively as a soil amendment to improve soil fertility and remediation of environmental pollutions (Hussain et al. 2016) Its benefits also include use in carbon sequestration and waste management (</a:t>
            </a:r>
            <a:r>
              <a:rPr lang="en-US" sz="1600" dirty="0" err="1">
                <a:latin typeface="+mn-lt"/>
              </a:rPr>
              <a:t>Bezerra</a:t>
            </a:r>
            <a:r>
              <a:rPr lang="en-US" sz="1600" dirty="0">
                <a:latin typeface="+mn-lt"/>
              </a:rPr>
              <a:t> et al. 2016). Biochar is produced through incomplete burning in the partial or total absence of oxygen, has a high cation CEC, porous structure, and surface area which enhances nutrient retention in soil (Lehmann, J. 2007). The CEC of various types of biochar will have distinct properties determined by the biomass used and specific pyrolysis procedures used in production (Suliman et al. 2016). The difference in pyrolysis production, particularly temperature variation, also effects the water-holding capacity of the biochar (</a:t>
            </a:r>
            <a:r>
              <a:rPr lang="en-US" sz="1600" dirty="0" err="1">
                <a:latin typeface="+mn-lt"/>
              </a:rPr>
              <a:t>Shinogia</a:t>
            </a:r>
            <a:r>
              <a:rPr lang="en-US" sz="1600" dirty="0">
                <a:latin typeface="+mn-lt"/>
              </a:rPr>
              <a:t> and </a:t>
            </a:r>
            <a:r>
              <a:rPr lang="en-US" sz="1600" dirty="0" err="1">
                <a:latin typeface="+mn-lt"/>
              </a:rPr>
              <a:t>Kanri</a:t>
            </a:r>
            <a:r>
              <a:rPr lang="en-US" sz="1600" dirty="0">
                <a:latin typeface="+mn-lt"/>
              </a:rPr>
              <a:t> 2003). The micropores and specific surface area of biochar, which is typically 1.5-500m²g⁻¹ (Li et al. 2018) will also be affected by the temperature maintained during the production process. The porous structure of biochar will also vary depending on the material used in production. The cellulose and lignin content of the biomass used will affect the micropore size in the final structure (Lehmann 2007), and therefore affecting the biochar’s performance. As the characteristics of variously produced biochar will not be compared in this study, a commercially available mass-produced agricultural biochar will be used.</a:t>
            </a:r>
            <a:endParaRPr lang="en-US" sz="1400" dirty="0">
              <a:latin typeface="+mn-lt"/>
            </a:endParaRPr>
          </a:p>
        </p:txBody>
      </p:sp>
      <p:sp>
        <p:nvSpPr>
          <p:cNvPr id="49" name="Text Box 42">
            <a:extLst>
              <a:ext uri="{FF2B5EF4-FFF2-40B4-BE49-F238E27FC236}">
                <a16:creationId xmlns:a16="http://schemas.microsoft.com/office/drawing/2014/main" id="{06099459-7F34-47B2-9E80-688686691378}"/>
              </a:ext>
            </a:extLst>
          </p:cNvPr>
          <p:cNvSpPr txBox="1">
            <a:spLocks noChangeArrowheads="1"/>
          </p:cNvSpPr>
          <p:nvPr/>
        </p:nvSpPr>
        <p:spPr bwMode="auto">
          <a:xfrm>
            <a:off x="19522417" y="3705863"/>
            <a:ext cx="8794849" cy="486943"/>
          </a:xfrm>
          <a:prstGeom prst="rect">
            <a:avLst/>
          </a:prstGeom>
          <a:noFill/>
          <a:ln w="9525">
            <a:noFill/>
            <a:miter lim="800000"/>
            <a:headEnd/>
            <a:tailEnd/>
          </a:ln>
          <a:effectLst/>
        </p:spPr>
        <p:txBody>
          <a:bodyPr wrap="square" lIns="55513" tIns="27757" rIns="55513" bIns="27757">
            <a:spAutoFit/>
          </a:bodyPr>
          <a:lstStyle/>
          <a:p>
            <a:pPr defTabSz="2665413">
              <a:spcBef>
                <a:spcPct val="50000"/>
              </a:spcBef>
            </a:pPr>
            <a:r>
              <a:rPr lang="en-US" sz="2800" b="1" dirty="0"/>
              <a:t>Martian Soil</a:t>
            </a:r>
          </a:p>
        </p:txBody>
      </p:sp>
      <p:sp>
        <p:nvSpPr>
          <p:cNvPr id="57" name="TextBox 56">
            <a:extLst>
              <a:ext uri="{FF2B5EF4-FFF2-40B4-BE49-F238E27FC236}">
                <a16:creationId xmlns:a16="http://schemas.microsoft.com/office/drawing/2014/main" id="{A6F69DB2-E398-47E4-8844-80E5462F74D0}"/>
              </a:ext>
            </a:extLst>
          </p:cNvPr>
          <p:cNvSpPr txBox="1"/>
          <p:nvPr/>
        </p:nvSpPr>
        <p:spPr>
          <a:xfrm>
            <a:off x="19861559" y="4409467"/>
            <a:ext cx="8332441" cy="5755422"/>
          </a:xfrm>
          <a:prstGeom prst="rect">
            <a:avLst/>
          </a:prstGeom>
          <a:noFill/>
        </p:spPr>
        <p:txBody>
          <a:bodyPr wrap="square" rtlCol="0">
            <a:spAutoFit/>
          </a:bodyPr>
          <a:lstStyle/>
          <a:p>
            <a:pPr indent="457200" algn="just"/>
            <a:r>
              <a:rPr lang="en-US" sz="1600" dirty="0">
                <a:latin typeface="+mn-lt"/>
              </a:rPr>
              <a:t>Original research into Martian soil composition was focused on understanding how rovers and landing equipment would interact upon landing on the surface of Mars (Peters et al. 2008). Analysis from Viking and Pathfinder missions determined the composition of Martian soil to contain nearly identical concentrations of </a:t>
            </a:r>
            <a:r>
              <a:rPr lang="en-US" sz="1600" dirty="0" err="1">
                <a:latin typeface="+mn-lt"/>
              </a:rPr>
              <a:t>Na₂O</a:t>
            </a:r>
            <a:r>
              <a:rPr lang="en-US" sz="1600" dirty="0">
                <a:latin typeface="+mn-lt"/>
              </a:rPr>
              <a:t>, MgO, AI₂O₃, </a:t>
            </a:r>
            <a:r>
              <a:rPr lang="en-US" sz="1600" dirty="0" err="1">
                <a:latin typeface="+mn-lt"/>
              </a:rPr>
              <a:t>SiO</a:t>
            </a:r>
            <a:r>
              <a:rPr lang="en-US" sz="1600" dirty="0">
                <a:latin typeface="+mn-lt"/>
              </a:rPr>
              <a:t>₂, SO₃, CI, K₂O, </a:t>
            </a:r>
            <a:r>
              <a:rPr lang="en-US" sz="1600" dirty="0" err="1">
                <a:latin typeface="+mn-lt"/>
              </a:rPr>
              <a:t>CaO</a:t>
            </a:r>
            <a:r>
              <a:rPr lang="en-US" sz="1600" dirty="0">
                <a:latin typeface="+mn-lt"/>
              </a:rPr>
              <a:t>, </a:t>
            </a:r>
            <a:r>
              <a:rPr lang="en-US" sz="1600" dirty="0" err="1">
                <a:latin typeface="+mn-lt"/>
              </a:rPr>
              <a:t>TiO</a:t>
            </a:r>
            <a:r>
              <a:rPr lang="en-US" sz="1600" dirty="0">
                <a:latin typeface="+mn-lt"/>
              </a:rPr>
              <a:t>₂, and </a:t>
            </a:r>
            <a:r>
              <a:rPr lang="en-US" sz="1600" dirty="0" err="1">
                <a:latin typeface="+mn-lt"/>
              </a:rPr>
              <a:t>Fe₂O</a:t>
            </a:r>
            <a:r>
              <a:rPr lang="en-US" sz="1600" dirty="0">
                <a:latin typeface="+mn-lt"/>
              </a:rPr>
              <a:t>₃ throughout the majority of collection sites (Bell et al. 2000).  This led to the development of Johnson Space Center Mars 1 simulant (JSC Mars-1) in 1998. Following the discoveries from both Viking and Pathfinder landing sites and the Spirit and Opportunity rovers, researchers at NASA’s Jet Propulsion Lab used basalt from the Mojave Desert to develop Mojave Mars Simulant (MMS) in 2007 (Peters et al. 2008). The next iteration of the simulant, MMS-2 was developed by adding </a:t>
            </a:r>
            <a:r>
              <a:rPr lang="en-US" sz="1600" dirty="0" err="1">
                <a:latin typeface="+mn-lt"/>
              </a:rPr>
              <a:t>Fe₂O</a:t>
            </a:r>
            <a:r>
              <a:rPr lang="en-US" sz="1600" dirty="0">
                <a:latin typeface="+mn-lt"/>
              </a:rPr>
              <a:t>₃, </a:t>
            </a:r>
            <a:r>
              <a:rPr lang="en-US" sz="1600" dirty="0" err="1">
                <a:latin typeface="+mn-lt"/>
              </a:rPr>
              <a:t>SiO</a:t>
            </a:r>
            <a:r>
              <a:rPr lang="en-US" sz="1600" dirty="0">
                <a:latin typeface="+mn-lt"/>
              </a:rPr>
              <a:t>₂, MgO, and </a:t>
            </a:r>
            <a:r>
              <a:rPr lang="en-US" sz="1600" dirty="0" err="1">
                <a:latin typeface="+mn-lt"/>
              </a:rPr>
              <a:t>CaO</a:t>
            </a:r>
            <a:r>
              <a:rPr lang="en-US" sz="1600" dirty="0">
                <a:latin typeface="+mn-lt"/>
              </a:rPr>
              <a:t> to adjust the </a:t>
            </a:r>
            <a:r>
              <a:rPr lang="en-US" sz="1600" dirty="0" err="1">
                <a:latin typeface="+mn-lt"/>
              </a:rPr>
              <a:t>Al₂O</a:t>
            </a:r>
            <a:r>
              <a:rPr lang="en-US" sz="1600" dirty="0">
                <a:latin typeface="+mn-lt"/>
              </a:rPr>
              <a:t>₃ to </a:t>
            </a:r>
            <a:r>
              <a:rPr lang="en-US" sz="1600" dirty="0" err="1">
                <a:latin typeface="+mn-lt"/>
              </a:rPr>
              <a:t>Fe₂O</a:t>
            </a:r>
            <a:r>
              <a:rPr lang="en-US" sz="1600" dirty="0">
                <a:latin typeface="+mn-lt"/>
              </a:rPr>
              <a:t>₃ ratio, bringing to a better than 90% chemical match for actual Martian soil (The Martian Garden, www.themartiangarden.com/mms2).</a:t>
            </a:r>
          </a:p>
          <a:p>
            <a:pPr indent="457200" algn="just"/>
            <a:r>
              <a:rPr lang="en-US" sz="1600" dirty="0">
                <a:latin typeface="+mn-lt"/>
              </a:rPr>
              <a:t>Data from the Mars Viking and Pathfinder missions has shown that Martian soil contains concentrations of the plant essential nutrients N, P, K, Mg, Ca, S, Fe, Mn, Cu, B, Cl, Zn, and Mo (Table 1) (</a:t>
            </a:r>
            <a:r>
              <a:rPr lang="en-US" sz="1600" dirty="0" err="1">
                <a:latin typeface="+mn-lt"/>
              </a:rPr>
              <a:t>Schuerger</a:t>
            </a:r>
            <a:r>
              <a:rPr lang="en-US" sz="1600" dirty="0">
                <a:latin typeface="+mn-lt"/>
              </a:rPr>
              <a:t> et al., 2002, Stoker et al., 1993). Furthermore, a study completed by </a:t>
            </a:r>
            <a:r>
              <a:rPr lang="en-US" sz="1600" dirty="0" err="1">
                <a:latin typeface="+mn-lt"/>
              </a:rPr>
              <a:t>Wamelink</a:t>
            </a:r>
            <a:r>
              <a:rPr lang="en-US" sz="1600" dirty="0">
                <a:latin typeface="+mn-lt"/>
              </a:rPr>
              <a:t> et al., 2014 showed that plants will grow in Martian soil simulant. In an experiment with 14 species of plants grown in Martian and moon soil simulants, the plants did well in the Martian soil simulant. All species in the study germinated, grew leaves, flowered, and produced seeds. This study noted that further research was needed on the physical characteristics of the soil simulant, particularly the water holding capacity, as it was not determined in their study how it impacted the results. Their experiment also highlighted the need for nitrogen fixers to create a balance of nutrient availability.</a:t>
            </a:r>
          </a:p>
          <a:p>
            <a:pPr algn="l"/>
            <a:endParaRPr lang="en-US" sz="1600" dirty="0">
              <a:latin typeface="+mn-lt"/>
            </a:endParaRPr>
          </a:p>
        </p:txBody>
      </p:sp>
      <p:pic>
        <p:nvPicPr>
          <p:cNvPr id="16" name="Picture 15">
            <a:extLst>
              <a:ext uri="{FF2B5EF4-FFF2-40B4-BE49-F238E27FC236}">
                <a16:creationId xmlns:a16="http://schemas.microsoft.com/office/drawing/2014/main" id="{B2A5C9BC-8D10-45BC-97DC-66015B550CF8}"/>
              </a:ext>
            </a:extLst>
          </p:cNvPr>
          <p:cNvPicPr>
            <a:picLocks noChangeAspect="1"/>
          </p:cNvPicPr>
          <p:nvPr/>
        </p:nvPicPr>
        <p:blipFill>
          <a:blip r:embed="rId5"/>
          <a:stretch>
            <a:fillRect/>
          </a:stretch>
        </p:blipFill>
        <p:spPr>
          <a:xfrm>
            <a:off x="10130389" y="15244591"/>
            <a:ext cx="5464450" cy="3068465"/>
          </a:xfrm>
          <a:prstGeom prst="rect">
            <a:avLst/>
          </a:prstGeom>
        </p:spPr>
      </p:pic>
      <p:pic>
        <p:nvPicPr>
          <p:cNvPr id="17" name="Picture 16">
            <a:extLst>
              <a:ext uri="{FF2B5EF4-FFF2-40B4-BE49-F238E27FC236}">
                <a16:creationId xmlns:a16="http://schemas.microsoft.com/office/drawing/2014/main" id="{467E1AE5-DD50-4C93-90A5-2D3BB1974321}"/>
              </a:ext>
            </a:extLst>
          </p:cNvPr>
          <p:cNvPicPr>
            <a:picLocks noChangeAspect="1"/>
          </p:cNvPicPr>
          <p:nvPr/>
        </p:nvPicPr>
        <p:blipFill rotWithShape="1">
          <a:blip r:embed="rId6"/>
          <a:srcRect l="4156" r="7939" b="7562"/>
          <a:stretch/>
        </p:blipFill>
        <p:spPr>
          <a:xfrm>
            <a:off x="15627319" y="15420531"/>
            <a:ext cx="2878482" cy="3257569"/>
          </a:xfrm>
          <a:prstGeom prst="rect">
            <a:avLst/>
          </a:prstGeom>
        </p:spPr>
      </p:pic>
      <p:sp>
        <p:nvSpPr>
          <p:cNvPr id="18" name="TextBox 17">
            <a:extLst>
              <a:ext uri="{FF2B5EF4-FFF2-40B4-BE49-F238E27FC236}">
                <a16:creationId xmlns:a16="http://schemas.microsoft.com/office/drawing/2014/main" id="{3AE57393-3A95-4E15-B1F1-7A8296D64FAB}"/>
              </a:ext>
            </a:extLst>
          </p:cNvPr>
          <p:cNvSpPr txBox="1"/>
          <p:nvPr/>
        </p:nvSpPr>
        <p:spPr>
          <a:xfrm>
            <a:off x="10342702" y="18613325"/>
            <a:ext cx="7786850" cy="261610"/>
          </a:xfrm>
          <a:prstGeom prst="rect">
            <a:avLst/>
          </a:prstGeom>
          <a:noFill/>
        </p:spPr>
        <p:txBody>
          <a:bodyPr wrap="square" rtlCol="0">
            <a:spAutoFit/>
          </a:bodyPr>
          <a:lstStyle/>
          <a:p>
            <a:r>
              <a:rPr lang="en-US" sz="1100" b="1" i="1" dirty="0"/>
              <a:t>Figure 1.</a:t>
            </a:r>
            <a:r>
              <a:rPr lang="en-US" sz="1100" i="1" dirty="0"/>
              <a:t> Biochar production cycle (left). Biochar finished product (right). </a:t>
            </a:r>
          </a:p>
        </p:txBody>
      </p:sp>
      <p:sp>
        <p:nvSpPr>
          <p:cNvPr id="59" name="TextBox 58">
            <a:extLst>
              <a:ext uri="{FF2B5EF4-FFF2-40B4-BE49-F238E27FC236}">
                <a16:creationId xmlns:a16="http://schemas.microsoft.com/office/drawing/2014/main" id="{DD247BC7-08D6-4F6F-975A-D8226AB7FAF8}"/>
              </a:ext>
            </a:extLst>
          </p:cNvPr>
          <p:cNvSpPr txBox="1"/>
          <p:nvPr/>
        </p:nvSpPr>
        <p:spPr>
          <a:xfrm>
            <a:off x="29448931" y="4273212"/>
            <a:ext cx="8428322" cy="8956298"/>
          </a:xfrm>
          <a:prstGeom prst="rect">
            <a:avLst/>
          </a:prstGeom>
          <a:noFill/>
        </p:spPr>
        <p:txBody>
          <a:bodyPr wrap="square" rtlCol="0">
            <a:spAutoFit/>
          </a:bodyPr>
          <a:lstStyle/>
          <a:p>
            <a:pPr marL="0" marR="0" algn="just">
              <a:spcBef>
                <a:spcPts val="0"/>
              </a:spcBef>
              <a:spcAft>
                <a:spcPts val="0"/>
              </a:spcAft>
            </a:pPr>
            <a:r>
              <a:rPr lang="en-US" sz="1600" b="1" i="1" dirty="0">
                <a:latin typeface="Arial" panose="020B0604020202020204" pitchFamily="34" charset="0"/>
                <a:ea typeface="Calibri" panose="020F0502020204030204" pitchFamily="34" charset="0"/>
                <a:cs typeface="Arial" panose="020B0604020202020204" pitchFamily="34" charset="0"/>
              </a:rPr>
              <a:t>Part 1</a:t>
            </a:r>
          </a:p>
          <a:p>
            <a:pPr marL="0" marR="0" indent="457200" algn="just">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The first part of the study will consist of characterizing the Martian soil simulant prior to the experiment. The soil will be analyzed for organic matter, cation exchange capacity (CEC), sodium bicarbonate, total and available phosphorus, exchangeable potassium, magnesium, calcium, iron, copper, boron, manganese, sulfur, zinc, and </a:t>
            </a:r>
            <a:r>
              <a:rPr lang="en-US" sz="1600" dirty="0" err="1">
                <a:latin typeface="Arial" panose="020B0604020202020204" pitchFamily="34" charset="0"/>
                <a:ea typeface="Calibri" panose="020F0502020204030204" pitchFamily="34" charset="0"/>
                <a:cs typeface="Arial" panose="020B0604020202020204" pitchFamily="34" charset="0"/>
              </a:rPr>
              <a:t>pH.</a:t>
            </a:r>
            <a:r>
              <a:rPr lang="en-US" sz="1600" dirty="0">
                <a:latin typeface="Arial" panose="020B0604020202020204" pitchFamily="34" charset="0"/>
                <a:ea typeface="Calibri" panose="020F0502020204030204" pitchFamily="34" charset="0"/>
                <a:cs typeface="Arial" panose="020B0604020202020204" pitchFamily="34" charset="0"/>
              </a:rPr>
              <a:t> Samples will be sent to A&amp;L Great Lakes Laboratories in Ft. Wayne, IN, where analysis will follow the procedures outlined in “Recommended Chemical Soil Test Procedures for the North Central Region” (North Central Regional Research Publication No. 221, Revised, January 1998). Based on the findings of the soil analysis, the agricultural soil specialists at G&amp;L will provide recommendations for the best fertilizer treatment to be used in the next phase of the project.</a:t>
            </a:r>
          </a:p>
          <a:p>
            <a:pPr marL="0" marR="0" algn="just">
              <a:spcBef>
                <a:spcPts val="0"/>
              </a:spcBef>
              <a:spcAft>
                <a:spcPts val="0"/>
              </a:spcAft>
            </a:pPr>
            <a:endParaRPr lang="en-US" sz="1600" b="1" i="1" dirty="0">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600" b="1" i="1" dirty="0">
                <a:latin typeface="Arial" panose="020B0604020202020204" pitchFamily="34" charset="0"/>
                <a:ea typeface="Calibri" panose="020F0502020204030204" pitchFamily="34" charset="0"/>
                <a:cs typeface="Arial" panose="020B0604020202020204" pitchFamily="34" charset="0"/>
              </a:rPr>
              <a:t>Part 2</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Having determined the best fertilizer treatment for the experiment, the second part of the study will consist of growing soybeans in the Martian soil simulant employing four treatments with four replicates. The control will consist of the Mars soil simulant without any additions. There will be individual treatments of simulant with 1) fertilizer, 2) biochar, and 3) fertilizer and biochar (Figure 1). Soil samples will be analyzed for the same elements aforementioned in Part 1. Plant material will also be analyzed for nutrient uptake. Statistical analysis of nutrient sample data will use ANOVA to determine any statistically significant differences. Samples will be sent to A&amp;L Great Lakes Laboratories in Ft. Wayne, IN, where analysis will follow the procedures outlined in “Recommended Chemical Soil Test Procedures for the North Central Region” (North Central Regional Research Publication No. 221, Revised, January 1998).</a:t>
            </a: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0"/>
              </a:spcAft>
            </a:pPr>
            <a:endParaRPr lang="en-US" sz="1600" i="1" dirty="0">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B9D93AA3-0560-44DA-827D-866B8AF668A6}"/>
              </a:ext>
            </a:extLst>
          </p:cNvPr>
          <p:cNvSpPr txBox="1"/>
          <p:nvPr/>
        </p:nvSpPr>
        <p:spPr>
          <a:xfrm>
            <a:off x="31186429" y="13080725"/>
            <a:ext cx="4953323" cy="261610"/>
          </a:xfrm>
          <a:prstGeom prst="rect">
            <a:avLst/>
          </a:prstGeom>
          <a:noFill/>
        </p:spPr>
        <p:txBody>
          <a:bodyPr wrap="square" rtlCol="0">
            <a:spAutoFit/>
          </a:bodyPr>
          <a:lstStyle/>
          <a:p>
            <a:r>
              <a:rPr lang="en-US" sz="1100" b="1" i="1" dirty="0"/>
              <a:t>Figure 2. </a:t>
            </a:r>
            <a:r>
              <a:rPr lang="en-US" sz="1100" i="1" dirty="0"/>
              <a:t>Composition of experimental treatments to be used in this study.</a:t>
            </a:r>
          </a:p>
        </p:txBody>
      </p:sp>
      <p:pic>
        <p:nvPicPr>
          <p:cNvPr id="3" name="Picture 2">
            <a:extLst>
              <a:ext uri="{FF2B5EF4-FFF2-40B4-BE49-F238E27FC236}">
                <a16:creationId xmlns:a16="http://schemas.microsoft.com/office/drawing/2014/main" id="{B6729B70-3083-4414-98CE-FF458C6EAB3F}"/>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6501"/>
                    </a14:imgEffect>
                    <a14:imgEffect>
                      <a14:saturation sat="400000"/>
                    </a14:imgEffect>
                    <a14:imgEffect>
                      <a14:brightnessContrast bright="100000" contrast="37000"/>
                    </a14:imgEffect>
                  </a14:imgLayer>
                </a14:imgProps>
              </a:ext>
            </a:extLst>
          </a:blip>
          <a:stretch>
            <a:fillRect/>
          </a:stretch>
        </p:blipFill>
        <p:spPr>
          <a:xfrm>
            <a:off x="167877" y="440113"/>
            <a:ext cx="3231200" cy="2513157"/>
          </a:xfrm>
          <a:prstGeom prst="rect">
            <a:avLst/>
          </a:prstGeom>
        </p:spPr>
      </p:pic>
      <p:pic>
        <p:nvPicPr>
          <p:cNvPr id="2" name="Picture 1">
            <a:extLst>
              <a:ext uri="{FF2B5EF4-FFF2-40B4-BE49-F238E27FC236}">
                <a16:creationId xmlns:a16="http://schemas.microsoft.com/office/drawing/2014/main" id="{9030E2E5-459B-4F49-B4A5-45EE85AB2253}"/>
              </a:ext>
            </a:extLst>
          </p:cNvPr>
          <p:cNvPicPr>
            <a:picLocks noChangeAspect="1"/>
          </p:cNvPicPr>
          <p:nvPr/>
        </p:nvPicPr>
        <p:blipFill>
          <a:blip r:embed="rId9"/>
          <a:stretch>
            <a:fillRect/>
          </a:stretch>
        </p:blipFill>
        <p:spPr>
          <a:xfrm>
            <a:off x="35173640" y="440113"/>
            <a:ext cx="3231160" cy="2511770"/>
          </a:xfrm>
          <a:prstGeom prst="rect">
            <a:avLst/>
          </a:prstGeom>
        </p:spPr>
      </p:pic>
      <p:pic>
        <p:nvPicPr>
          <p:cNvPr id="5" name="Picture 4">
            <a:extLst>
              <a:ext uri="{FF2B5EF4-FFF2-40B4-BE49-F238E27FC236}">
                <a16:creationId xmlns:a16="http://schemas.microsoft.com/office/drawing/2014/main" id="{4B6DC5D4-7705-43D7-A924-C7A26A515E04}"/>
              </a:ext>
            </a:extLst>
          </p:cNvPr>
          <p:cNvPicPr>
            <a:picLocks noChangeAspect="1"/>
          </p:cNvPicPr>
          <p:nvPr/>
        </p:nvPicPr>
        <p:blipFill>
          <a:blip r:embed="rId10"/>
          <a:stretch>
            <a:fillRect/>
          </a:stretch>
        </p:blipFill>
        <p:spPr>
          <a:xfrm>
            <a:off x="31288503" y="10264142"/>
            <a:ext cx="4749177" cy="2745794"/>
          </a:xfrm>
          <a:prstGeom prst="rect">
            <a:avLst/>
          </a:prstGeom>
          <a:ln>
            <a:solidFill>
              <a:schemeClr val="tx1"/>
            </a:solidFill>
          </a:ln>
        </p:spPr>
      </p:pic>
      <p:sp>
        <p:nvSpPr>
          <p:cNvPr id="47" name="Text Placeholder 234">
            <a:extLst>
              <a:ext uri="{FF2B5EF4-FFF2-40B4-BE49-F238E27FC236}">
                <a16:creationId xmlns:a16="http://schemas.microsoft.com/office/drawing/2014/main" id="{D6010BA6-9B14-4979-98ED-C7C5D916C16F}"/>
              </a:ext>
            </a:extLst>
          </p:cNvPr>
          <p:cNvSpPr txBox="1">
            <a:spLocks/>
          </p:cNvSpPr>
          <p:nvPr/>
        </p:nvSpPr>
        <p:spPr>
          <a:xfrm>
            <a:off x="575808" y="13157844"/>
            <a:ext cx="8501012" cy="2560274"/>
          </a:xfrm>
          <a:prstGeom prst="rect">
            <a:avLst/>
          </a:prstGeom>
        </p:spPr>
        <p:txBody>
          <a:bodyPr/>
          <a:lstStyle>
            <a:lvl1pPr marL="1000125" indent="-1000125" algn="l" defTabSz="2665413" rtl="0" fontAlgn="base">
              <a:spcBef>
                <a:spcPct val="20000"/>
              </a:spcBef>
              <a:spcAft>
                <a:spcPct val="0"/>
              </a:spcAft>
              <a:buChar char="•"/>
              <a:defRPr sz="9300">
                <a:solidFill>
                  <a:schemeClr val="tx1"/>
                </a:solidFill>
                <a:latin typeface="+mn-lt"/>
                <a:ea typeface="+mn-ea"/>
                <a:cs typeface="+mn-cs"/>
              </a:defRPr>
            </a:lvl1pPr>
            <a:lvl2pPr marL="2165350" indent="-833438" algn="l" defTabSz="2665413" rtl="0" fontAlgn="base">
              <a:spcBef>
                <a:spcPct val="20000"/>
              </a:spcBef>
              <a:spcAft>
                <a:spcPct val="0"/>
              </a:spcAft>
              <a:buChar char="–"/>
              <a:defRPr sz="8100">
                <a:solidFill>
                  <a:schemeClr val="tx1"/>
                </a:solidFill>
                <a:latin typeface="+mn-lt"/>
              </a:defRPr>
            </a:lvl2pPr>
            <a:lvl3pPr marL="3330575" indent="-665163" algn="l" defTabSz="2665413" rtl="0" fontAlgn="base">
              <a:spcBef>
                <a:spcPct val="20000"/>
              </a:spcBef>
              <a:spcAft>
                <a:spcPct val="0"/>
              </a:spcAft>
              <a:buChar char="•"/>
              <a:defRPr sz="7000">
                <a:solidFill>
                  <a:schemeClr val="tx1"/>
                </a:solidFill>
                <a:latin typeface="+mn-lt"/>
              </a:defRPr>
            </a:lvl3pPr>
            <a:lvl4pPr marL="4662488" indent="-665163" algn="l" defTabSz="2665413" rtl="0" fontAlgn="base">
              <a:spcBef>
                <a:spcPct val="20000"/>
              </a:spcBef>
              <a:spcAft>
                <a:spcPct val="0"/>
              </a:spcAft>
              <a:buChar char="–"/>
              <a:defRPr sz="5800">
                <a:solidFill>
                  <a:schemeClr val="tx1"/>
                </a:solidFill>
                <a:latin typeface="+mn-lt"/>
              </a:defRPr>
            </a:lvl4pPr>
            <a:lvl5pPr marL="5995988" indent="-666750" algn="l" defTabSz="2665413" rtl="0" fontAlgn="base">
              <a:spcBef>
                <a:spcPct val="20000"/>
              </a:spcBef>
              <a:spcAft>
                <a:spcPct val="0"/>
              </a:spcAft>
              <a:buChar char="»"/>
              <a:defRPr sz="5800">
                <a:solidFill>
                  <a:schemeClr val="tx1"/>
                </a:solidFill>
                <a:latin typeface="+mn-lt"/>
              </a:defRPr>
            </a:lvl5pPr>
            <a:lvl6pPr marL="6453188" indent="-666750" algn="l" defTabSz="2665413" rtl="0" fontAlgn="base">
              <a:spcBef>
                <a:spcPct val="20000"/>
              </a:spcBef>
              <a:spcAft>
                <a:spcPct val="0"/>
              </a:spcAft>
              <a:buChar char="»"/>
              <a:defRPr sz="5800">
                <a:solidFill>
                  <a:schemeClr val="tx1"/>
                </a:solidFill>
                <a:latin typeface="+mn-lt"/>
              </a:defRPr>
            </a:lvl6pPr>
            <a:lvl7pPr marL="6910388" indent="-666750" algn="l" defTabSz="2665413" rtl="0" fontAlgn="base">
              <a:spcBef>
                <a:spcPct val="20000"/>
              </a:spcBef>
              <a:spcAft>
                <a:spcPct val="0"/>
              </a:spcAft>
              <a:buChar char="»"/>
              <a:defRPr sz="5800">
                <a:solidFill>
                  <a:schemeClr val="tx1"/>
                </a:solidFill>
                <a:latin typeface="+mn-lt"/>
              </a:defRPr>
            </a:lvl7pPr>
            <a:lvl8pPr marL="7367588" indent="-666750" algn="l" defTabSz="2665413" rtl="0" fontAlgn="base">
              <a:spcBef>
                <a:spcPct val="20000"/>
              </a:spcBef>
              <a:spcAft>
                <a:spcPct val="0"/>
              </a:spcAft>
              <a:buChar char="»"/>
              <a:defRPr sz="5800">
                <a:solidFill>
                  <a:schemeClr val="tx1"/>
                </a:solidFill>
                <a:latin typeface="+mn-lt"/>
              </a:defRPr>
            </a:lvl8pPr>
            <a:lvl9pPr marL="7824788" indent="-666750" algn="l" defTabSz="2665413" rtl="0" fontAlgn="base">
              <a:spcBef>
                <a:spcPct val="20000"/>
              </a:spcBef>
              <a:spcAft>
                <a:spcPct val="0"/>
              </a:spcAft>
              <a:buChar char="»"/>
              <a:defRPr sz="5800">
                <a:solidFill>
                  <a:schemeClr val="tx1"/>
                </a:solidFill>
                <a:latin typeface="+mn-lt"/>
              </a:defRPr>
            </a:lvl9pPr>
          </a:lstStyle>
          <a:p>
            <a:pPr marL="285750" indent="-285750" algn="just">
              <a:buSzPct val="150000"/>
              <a:buFontTx/>
              <a:buBlip>
                <a:blip r:embed="rId11"/>
              </a:buBlip>
            </a:pPr>
            <a:r>
              <a:rPr lang="en-US" sz="2800" b="1" kern="0" dirty="0">
                <a:latin typeface="Arial" panose="020B0604020202020204" pitchFamily="34" charset="0"/>
                <a:cs typeface="Arial" panose="020B0604020202020204" pitchFamily="34" charset="0"/>
              </a:rPr>
              <a:t>Analyze the physical characteristics of Martian soil simulant and determine best application of fertilizer.</a:t>
            </a:r>
          </a:p>
          <a:p>
            <a:pPr marL="0" indent="0" algn="just">
              <a:buSzPct val="150000"/>
              <a:buNone/>
            </a:pPr>
            <a:endParaRPr lang="en-US" sz="1400" b="1" kern="0" dirty="0">
              <a:latin typeface="Arial" panose="020B0604020202020204" pitchFamily="34" charset="0"/>
              <a:cs typeface="Arial" panose="020B0604020202020204" pitchFamily="34" charset="0"/>
            </a:endParaRPr>
          </a:p>
          <a:p>
            <a:pPr marL="285750" indent="-285750" algn="just">
              <a:buSzPct val="150000"/>
              <a:buFontTx/>
              <a:buBlip>
                <a:blip r:embed="rId11"/>
              </a:buBlip>
            </a:pPr>
            <a:r>
              <a:rPr lang="en-US" sz="2800" b="1" kern="0" dirty="0">
                <a:latin typeface="Arial" panose="020B0604020202020204" pitchFamily="34" charset="0"/>
                <a:cs typeface="Arial" panose="020B0604020202020204" pitchFamily="34" charset="0"/>
              </a:rPr>
              <a:t>Examine effectiveness of biochar at retaining nutrients contained </a:t>
            </a:r>
            <a:r>
              <a:rPr lang="en-US" sz="2800" b="1" kern="0">
                <a:latin typeface="Arial" panose="020B0604020202020204" pitchFamily="34" charset="0"/>
                <a:cs typeface="Arial" panose="020B0604020202020204" pitchFamily="34" charset="0"/>
              </a:rPr>
              <a:t>in  Martian </a:t>
            </a:r>
            <a:r>
              <a:rPr lang="en-US" sz="2800" b="1" kern="0" dirty="0">
                <a:latin typeface="Arial" panose="020B0604020202020204" pitchFamily="34" charset="0"/>
                <a:cs typeface="Arial" panose="020B0604020202020204" pitchFamily="34" charset="0"/>
              </a:rPr>
              <a:t>soil.</a:t>
            </a:r>
          </a:p>
          <a:p>
            <a:pPr marL="0" indent="0" algn="just">
              <a:buSzPct val="150000"/>
              <a:buNone/>
            </a:pPr>
            <a:endParaRPr lang="en-US" sz="1400" b="1" kern="0" dirty="0">
              <a:latin typeface="Arial" panose="020B0604020202020204" pitchFamily="34" charset="0"/>
              <a:cs typeface="Arial" panose="020B0604020202020204" pitchFamily="34" charset="0"/>
            </a:endParaRPr>
          </a:p>
          <a:p>
            <a:pPr marL="285750" indent="-285750" algn="just">
              <a:buSzPct val="150000"/>
              <a:buFontTx/>
              <a:buBlip>
                <a:blip r:embed="rId11"/>
              </a:buBlip>
            </a:pPr>
            <a:r>
              <a:rPr lang="en-US" sz="2800" b="1" kern="0" dirty="0">
                <a:latin typeface="Arial" panose="020B0604020202020204" pitchFamily="34" charset="0"/>
                <a:cs typeface="Arial" panose="020B0604020202020204" pitchFamily="34" charset="0"/>
              </a:rPr>
              <a:t>Examine the differences in the physical and chemical characteristics of biochar amended Martian soil simulant.</a:t>
            </a:r>
          </a:p>
          <a:p>
            <a:pPr marL="0" indent="0" algn="just">
              <a:buSzPct val="150000"/>
              <a:buNone/>
            </a:pPr>
            <a:endParaRPr lang="en-US" sz="1400" b="1" kern="0" dirty="0">
              <a:latin typeface="Arial" panose="020B0604020202020204" pitchFamily="34" charset="0"/>
              <a:cs typeface="Arial" panose="020B0604020202020204" pitchFamily="34" charset="0"/>
            </a:endParaRPr>
          </a:p>
          <a:p>
            <a:pPr marL="285750" indent="-285750" algn="just">
              <a:buSzPct val="150000"/>
              <a:buFontTx/>
              <a:buBlip>
                <a:blip r:embed="rId11"/>
              </a:buBlip>
            </a:pPr>
            <a:r>
              <a:rPr lang="en-US" sz="2800" b="1" kern="0" dirty="0">
                <a:latin typeface="Arial" panose="020B0604020202020204" pitchFamily="34" charset="0"/>
                <a:cs typeface="Arial" panose="020B0604020202020204" pitchFamily="34" charset="0"/>
              </a:rPr>
              <a:t>Examine plant nutrient uptake in biochar amended Martian soil simulant.</a:t>
            </a:r>
          </a:p>
        </p:txBody>
      </p:sp>
      <p:sp>
        <p:nvSpPr>
          <p:cNvPr id="9" name="TextBox 8">
            <a:extLst>
              <a:ext uri="{FF2B5EF4-FFF2-40B4-BE49-F238E27FC236}">
                <a16:creationId xmlns:a16="http://schemas.microsoft.com/office/drawing/2014/main" id="{E0F6A65F-6EE7-4793-9B66-CE57CB7C9B98}"/>
              </a:ext>
            </a:extLst>
          </p:cNvPr>
          <p:cNvSpPr txBox="1"/>
          <p:nvPr/>
        </p:nvSpPr>
        <p:spPr>
          <a:xfrm>
            <a:off x="21706996" y="10251611"/>
            <a:ext cx="4685328" cy="415498"/>
          </a:xfrm>
          <a:prstGeom prst="rect">
            <a:avLst/>
          </a:prstGeom>
          <a:noFill/>
        </p:spPr>
        <p:txBody>
          <a:bodyPr wrap="square" rtlCol="0">
            <a:spAutoFit/>
          </a:bodyPr>
          <a:lstStyle/>
          <a:p>
            <a:pPr algn="l"/>
            <a:r>
              <a:rPr lang="en-US" sz="1050" b="1" dirty="0"/>
              <a:t>Table 1. </a:t>
            </a:r>
            <a:r>
              <a:rPr lang="en-US" sz="1050" dirty="0"/>
              <a:t>Elemental compositions of Martian soil sampled at the </a:t>
            </a:r>
            <a:r>
              <a:rPr lang="en-US" sz="1050" dirty="0" err="1"/>
              <a:t>Shergotty</a:t>
            </a:r>
            <a:endParaRPr lang="en-US" sz="1050" dirty="0"/>
          </a:p>
          <a:p>
            <a:pPr algn="l"/>
            <a:r>
              <a:rPr lang="en-US" sz="1050" dirty="0"/>
              <a:t>Meteorite, Viking and Pathfinder landing sites in %, ppm and ppb by weight.</a:t>
            </a:r>
          </a:p>
        </p:txBody>
      </p:sp>
      <p:pic>
        <p:nvPicPr>
          <p:cNvPr id="15" name="Picture 14" descr="Table&#10;&#10;Description automatically generated">
            <a:extLst>
              <a:ext uri="{FF2B5EF4-FFF2-40B4-BE49-F238E27FC236}">
                <a16:creationId xmlns:a16="http://schemas.microsoft.com/office/drawing/2014/main" id="{9CB79042-1D55-4A6B-9E53-FFA5D330C5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783360" y="10667109"/>
            <a:ext cx="4548168" cy="3792229"/>
          </a:xfrm>
          <a:prstGeom prst="rect">
            <a:avLst/>
          </a:prstGeom>
          <a:ln>
            <a:solidFill>
              <a:schemeClr val="tx1"/>
            </a:solidFill>
          </a:ln>
        </p:spPr>
      </p:pic>
    </p:spTree>
    <p:extLst>
      <p:ext uri="{BB962C8B-B14F-4D97-AF65-F5344CB8AC3E}">
        <p14:creationId xmlns:p14="http://schemas.microsoft.com/office/powerpoint/2010/main" val="2785789967"/>
      </p:ext>
    </p:extLst>
  </p:cSld>
  <p:clrMapOvr>
    <a:masterClrMapping/>
  </p:clrMapOvr>
</p:sld>
</file>

<file path=ppt/theme/theme1.xml><?xml version="1.0" encoding="utf-8"?>
<a:theme xmlns:a="http://schemas.openxmlformats.org/drawingml/2006/main" name="Default Design">
  <a:themeElements>
    <a:clrScheme name="Custom 2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4591</TotalTime>
  <Words>2900</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Symbol</vt:lpstr>
      <vt:lpstr>Times New Roman</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Horizontal Poster</dc:title>
  <dc:creator>Ethan Shulda</dc:creator>
  <dc:description>©MegaPrint Inc. 2009</dc:description>
  <cp:lastModifiedBy>McFarland, David</cp:lastModifiedBy>
  <cp:revision>115</cp:revision>
  <dcterms:created xsi:type="dcterms:W3CDTF">2008-12-04T00:20:37Z</dcterms:created>
  <dcterms:modified xsi:type="dcterms:W3CDTF">2021-03-31T19:23:19Z</dcterms:modified>
  <cp:category>Research Poster</cp:category>
</cp:coreProperties>
</file>