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 b="def" i="def"/>
      <a:tcStyle>
        <a:tcBdr/>
        <a:fill>
          <a:solidFill>
            <a:srgbClr val="FFE8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 b="def" i="def"/>
      <a:tcStyle>
        <a:tcBdr/>
        <a:fill>
          <a:solidFill>
            <a:srgbClr val="E9E9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firstCol>
    <a:la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dy Level One…"/>
          <p:cNvSpPr txBox="1"/>
          <p:nvPr>
            <p:ph type="body" sz="quarter" idx="1" hasCustomPrompt="1"/>
          </p:nvPr>
        </p:nvSpPr>
        <p:spPr>
          <a:xfrm>
            <a:off x="1201340" y="11859862"/>
            <a:ext cx="21971005" cy="6369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Author and Date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5" cy="4648203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21" hasCustomPrompt="1"/>
          </p:nvPr>
        </p:nvSpPr>
        <p:spPr>
          <a:xfrm>
            <a:off x="1201342" y="7223190"/>
            <a:ext cx="21971002" cy="1905003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Presentation Subtitle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5"/>
            <a:ext cx="21971000" cy="7241587"/>
          </a:xfrm>
          <a:prstGeom prst="rect">
            <a:avLst/>
          </a:prstGeom>
        </p:spPr>
        <p:txBody>
          <a:bodyPr numCol="1" spcCol="38100"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/>
          <p:nvPr>
            <p:ph type="body" sz="quarter" idx="1" hasCustomPrompt="1"/>
          </p:nvPr>
        </p:nvSpPr>
        <p:spPr>
          <a:xfrm>
            <a:off x="2430023" y="10675453"/>
            <a:ext cx="20200055" cy="6369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Attribution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Body Level One…"/>
          <p:cNvSpPr txBox="1"/>
          <p:nvPr>
            <p:ph type="body" sz="half" idx="21" hasCustomPrompt="1"/>
          </p:nvPr>
        </p:nvSpPr>
        <p:spPr>
          <a:xfrm>
            <a:off x="1753923" y="4939860"/>
            <a:ext cx="20876154" cy="3836282"/>
          </a:xfrm>
          <a:prstGeom prst="rect">
            <a:avLst/>
          </a:prstGeom>
        </p:spPr>
        <p:txBody>
          <a:bodyPr numCol="1" spcCol="38100"/>
          <a:lstStyle>
            <a:lvl1pPr marL="300875" indent="-131851">
              <a:spcBef>
                <a:spcPts val="0"/>
              </a:spcBef>
              <a:buSzTx/>
              <a:buNone/>
              <a:defRPr spc="-20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“Notable Quote”</a:t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1207690" y="1106137"/>
            <a:ext cx="21968621" cy="6369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Author and Date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Body Level One…"/>
          <p:cNvSpPr txBox="1"/>
          <p:nvPr>
            <p:ph type="body" sz="quarter" idx="22" hasCustomPrompt="1"/>
          </p:nvPr>
        </p:nvSpPr>
        <p:spPr>
          <a:xfrm>
            <a:off x="1206500" y="11609909"/>
            <a:ext cx="21971000" cy="111695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Presentation Subtitle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4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500" y="13085233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Body Level One…"/>
          <p:cNvSpPr txBox="1"/>
          <p:nvPr>
            <p:ph type="body" sz="quarter" idx="1" hasCustomPrompt="1"/>
          </p:nvPr>
        </p:nvSpPr>
        <p:spPr>
          <a:xfrm>
            <a:off x="1206500" y="2372960"/>
            <a:ext cx="21971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Body Level One…"/>
          <p:cNvSpPr txBox="1"/>
          <p:nvPr>
            <p:ph type="body" idx="21" hasCustomPrompt="1"/>
          </p:nvPr>
        </p:nvSpPr>
        <p:spPr>
          <a:xfrm>
            <a:off x="1206500" y="4248503"/>
            <a:ext cx="21971000" cy="8256015"/>
          </a:xfrm>
          <a:prstGeom prst="rect">
            <a:avLst/>
          </a:prstGeom>
        </p:spPr>
        <p:txBody>
          <a:bodyPr numCol="1" spcCol="38100"/>
          <a:lstStyle/>
          <a:p>
            <a:pPr/>
            <a:r>
              <a:t>Slide bullet text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/>
          <p:nvPr>
            <p:ph type="body" sz="quarter" idx="1" hasCustomPrompt="1"/>
          </p:nvPr>
        </p:nvSpPr>
        <p:spPr>
          <a:xfrm>
            <a:off x="1206500" y="2372960"/>
            <a:ext cx="9779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1" name="Body Level One…"/>
          <p:cNvSpPr txBox="1"/>
          <p:nvPr>
            <p:ph type="body" sz="half" idx="21" hasCustomPrompt="1"/>
          </p:nvPr>
        </p:nvSpPr>
        <p:spPr>
          <a:xfrm>
            <a:off x="1206500" y="4248503"/>
            <a:ext cx="9779000" cy="8256632"/>
          </a:xfrm>
          <a:prstGeom prst="rect">
            <a:avLst/>
          </a:prstGeom>
        </p:spPr>
        <p:txBody>
          <a:bodyPr numCol="1" spcCol="38100"/>
          <a:lstStyle/>
          <a:p>
            <a:pPr/>
            <a:r>
              <a:t>Slide bullet text</a:t>
            </a:r>
          </a:p>
        </p:txBody>
      </p:sp>
      <p:sp>
        <p:nvSpPr>
          <p:cNvPr id="62" name="660384004_1290x1720.jpg"/>
          <p:cNvSpPr/>
          <p:nvPr>
            <p:ph type="pic" idx="22"/>
          </p:nvPr>
        </p:nvSpPr>
        <p:spPr>
          <a:xfrm>
            <a:off x="12192000" y="-407266"/>
            <a:ext cx="10916874" cy="145558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5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500" y="13085233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51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Body Level One…"/>
          <p:cNvSpPr txBox="1"/>
          <p:nvPr>
            <p:ph type="body" sz="quarter" idx="1" hasCustomPrompt="1"/>
          </p:nvPr>
        </p:nvSpPr>
        <p:spPr>
          <a:xfrm>
            <a:off x="1206500" y="2372960"/>
            <a:ext cx="21971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Body Level One…"/>
          <p:cNvSpPr txBox="1"/>
          <p:nvPr>
            <p:ph type="body" sz="quarter" idx="1" hasCustomPrompt="1"/>
          </p:nvPr>
        </p:nvSpPr>
        <p:spPr>
          <a:xfrm>
            <a:off x="1206500" y="2372960"/>
            <a:ext cx="21971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Agenda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Body Level One…"/>
          <p:cNvSpPr txBox="1"/>
          <p:nvPr>
            <p:ph type="body" idx="21" hasCustomPrompt="1"/>
          </p:nvPr>
        </p:nvSpPr>
        <p:spPr>
          <a:xfrm>
            <a:off x="1206500" y="4248503"/>
            <a:ext cx="21971000" cy="8256015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99" sz="5500"/>
            </a:lvl1pPr>
          </a:lstStyle>
          <a:p>
            <a:pPr/>
            <a:r>
              <a:t>Agenda Topics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numCol="2" spcCol="109855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3653366" y="2743200"/>
            <a:ext cx="19507201" cy="1505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500" y="13080999"/>
            <a:ext cx="368504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tif"/><Relationship Id="rId3" Type="http://schemas.openxmlformats.org/officeDocument/2006/relationships/image" Target="../media/image8.tif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tif"/><Relationship Id="rId3" Type="http://schemas.openxmlformats.org/officeDocument/2006/relationships/image" Target="../media/image10.tif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tif"/><Relationship Id="rId3" Type="http://schemas.openxmlformats.org/officeDocument/2006/relationships/image" Target="../media/image3.tif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tif"/><Relationship Id="rId3" Type="http://schemas.openxmlformats.org/officeDocument/2006/relationships/image" Target="../media/image5.tif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6.tif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5D5D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he Effect of Dehumanization on Sexist and Violent Attitudes"/>
          <p:cNvSpPr txBox="1"/>
          <p:nvPr>
            <p:ph type="title"/>
          </p:nvPr>
        </p:nvSpPr>
        <p:spPr>
          <a:xfrm>
            <a:off x="1206494" y="2574991"/>
            <a:ext cx="21971008" cy="4648203"/>
          </a:xfrm>
          <a:prstGeom prst="rect">
            <a:avLst/>
          </a:prstGeom>
        </p:spPr>
        <p:txBody>
          <a:bodyPr/>
          <a:lstStyle>
            <a:lvl1pPr>
              <a:defRPr spc="-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The Effect of Dehumanization on Sexist and Violent Attitudes</a:t>
            </a:r>
          </a:p>
        </p:txBody>
      </p:sp>
      <p:sp>
        <p:nvSpPr>
          <p:cNvPr id="152" name="Sydney Ruggles"/>
          <p:cNvSpPr txBox="1"/>
          <p:nvPr>
            <p:ph type="body" sz="quarter" idx="1"/>
          </p:nvPr>
        </p:nvSpPr>
        <p:spPr>
          <a:xfrm>
            <a:off x="1201342" y="7223190"/>
            <a:ext cx="21971002" cy="1905003"/>
          </a:xfrm>
          <a:prstGeom prst="rect">
            <a:avLst/>
          </a:prstGeom>
        </p:spPr>
        <p:txBody>
          <a:bodyPr lIns="50800" tIns="50800" rIns="50800" bIns="50800"/>
          <a:lstStyle>
            <a:lvl1pPr>
              <a:defRPr sz="5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Sydney Ruggles</a:t>
            </a:r>
          </a:p>
        </p:txBody>
      </p:sp>
      <p:pic>
        <p:nvPicPr>
          <p:cNvPr id="15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080427" y="10963706"/>
            <a:ext cx="6897086" cy="23745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5D5D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Results - Hypothesis 1"/>
          <p:cNvSpPr txBox="1"/>
          <p:nvPr>
            <p:ph type="title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>
            <a:lvl1pPr>
              <a:defRPr spc="-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Results - Hypothesis 1</a:t>
            </a:r>
          </a:p>
        </p:txBody>
      </p:sp>
      <p:sp>
        <p:nvSpPr>
          <p:cNvPr id="188" name="Trending in the correct direction of hypothesis - no significant effect (N = 8)"/>
          <p:cNvSpPr txBox="1"/>
          <p:nvPr>
            <p:ph type="body" idx="1"/>
          </p:nvPr>
        </p:nvSpPr>
        <p:spPr>
          <a:xfrm>
            <a:off x="1206500" y="2739553"/>
            <a:ext cx="21971000" cy="9764964"/>
          </a:xfrm>
          <a:prstGeom prst="rect">
            <a:avLst/>
          </a:prstGeom>
        </p:spPr>
        <p:txBody>
          <a:bodyPr lIns="50800" tIns="50800" rIns="50800" bIns="50800"/>
          <a:lstStyle/>
          <a:p>
            <a:pPr defTabSz="2438337">
              <a:lnSpc>
                <a:spcPct val="90000"/>
              </a:lnSpc>
              <a:spcBef>
                <a:spcPts val="4500"/>
              </a:spcBef>
              <a:defRPr b="0" sz="4800"/>
            </a:pPr>
            <a:r>
              <a:t> </a:t>
            </a:r>
          </a:p>
          <a:p>
            <a:pPr defTabSz="2438337">
              <a:lnSpc>
                <a:spcPct val="90000"/>
              </a:lnSpc>
              <a:spcBef>
                <a:spcPts val="4500"/>
              </a:spcBef>
              <a:defRPr b="0" sz="4800"/>
            </a:pPr>
          </a:p>
          <a:p>
            <a:pPr defTabSz="2438337">
              <a:lnSpc>
                <a:spcPct val="90000"/>
              </a:lnSpc>
              <a:spcBef>
                <a:spcPts val="4500"/>
              </a:spcBef>
              <a:defRPr b="0" sz="4800"/>
            </a:pPr>
          </a:p>
          <a:p>
            <a:pPr defTabSz="2438337">
              <a:lnSpc>
                <a:spcPct val="90000"/>
              </a:lnSpc>
              <a:spcBef>
                <a:spcPts val="4500"/>
              </a:spcBef>
              <a:defRPr b="0" sz="4800"/>
            </a:pPr>
          </a:p>
          <a:p>
            <a:pPr defTabSz="2438337">
              <a:lnSpc>
                <a:spcPct val="90000"/>
              </a:lnSpc>
              <a:spcBef>
                <a:spcPts val="4500"/>
              </a:spcBef>
              <a:defRPr b="0" sz="4800"/>
            </a:pPr>
          </a:p>
          <a:p>
            <a:pPr defTabSz="2438337">
              <a:lnSpc>
                <a:spcPct val="90000"/>
              </a:lnSpc>
              <a:spcBef>
                <a:spcPts val="4500"/>
              </a:spcBef>
              <a:defRPr b="0" sz="4800"/>
            </a:pPr>
          </a:p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>
                <a:latin typeface="Arial"/>
                <a:ea typeface="Arial"/>
                <a:cs typeface="Arial"/>
                <a:sym typeface="Arial"/>
              </a:defRPr>
            </a:pPr>
            <a:r>
              <a:t>Trending in the correct direction of hypothesis - no significant effect </a:t>
            </a:r>
          </a:p>
        </p:txBody>
      </p:sp>
      <p:pic>
        <p:nvPicPr>
          <p:cNvPr id="18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43994" y="2964551"/>
            <a:ext cx="10324205" cy="60880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0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287578" y="2961430"/>
            <a:ext cx="10334793" cy="609425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5D5D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sults - Hypothesis 2"/>
          <p:cNvSpPr txBox="1"/>
          <p:nvPr>
            <p:ph type="title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>
            <a:lvl1pPr>
              <a:defRPr spc="-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Results - Hypothesis 2</a:t>
            </a:r>
          </a:p>
        </p:txBody>
      </p:sp>
      <p:sp>
        <p:nvSpPr>
          <p:cNvPr id="193" name="Opposite direction of what was expected…"/>
          <p:cNvSpPr txBox="1"/>
          <p:nvPr>
            <p:ph type="body" idx="1"/>
          </p:nvPr>
        </p:nvSpPr>
        <p:spPr>
          <a:xfrm>
            <a:off x="1206500" y="2758671"/>
            <a:ext cx="21971000" cy="9745845"/>
          </a:xfrm>
          <a:prstGeom prst="rect">
            <a:avLst/>
          </a:prstGeom>
        </p:spPr>
        <p:txBody>
          <a:bodyPr lIns="50800" tIns="50800" rIns="50800" bIns="50800"/>
          <a:lstStyle/>
          <a:p>
            <a:pPr defTabSz="2413953">
              <a:lnSpc>
                <a:spcPct val="90000"/>
              </a:lnSpc>
              <a:spcBef>
                <a:spcPts val="4400"/>
              </a:spcBef>
              <a:defRPr b="0" sz="4752"/>
            </a:pPr>
            <a:r>
              <a:t> </a:t>
            </a:r>
          </a:p>
          <a:p>
            <a:pPr defTabSz="2413953">
              <a:lnSpc>
                <a:spcPct val="90000"/>
              </a:lnSpc>
              <a:spcBef>
                <a:spcPts val="4400"/>
              </a:spcBef>
              <a:defRPr b="0" sz="4752"/>
            </a:pPr>
          </a:p>
          <a:p>
            <a:pPr defTabSz="2413953">
              <a:lnSpc>
                <a:spcPct val="90000"/>
              </a:lnSpc>
              <a:spcBef>
                <a:spcPts val="4400"/>
              </a:spcBef>
              <a:defRPr b="0" sz="4752"/>
            </a:pPr>
          </a:p>
          <a:p>
            <a:pPr defTabSz="2413953">
              <a:lnSpc>
                <a:spcPct val="90000"/>
              </a:lnSpc>
              <a:spcBef>
                <a:spcPts val="4400"/>
              </a:spcBef>
              <a:defRPr b="0" sz="4752"/>
            </a:pPr>
          </a:p>
          <a:p>
            <a:pPr defTabSz="2413953">
              <a:lnSpc>
                <a:spcPct val="90000"/>
              </a:lnSpc>
              <a:spcBef>
                <a:spcPts val="4400"/>
              </a:spcBef>
              <a:defRPr b="0" sz="4752"/>
            </a:pPr>
            <a:r>
              <a:t>      </a:t>
            </a:r>
          </a:p>
          <a:p>
            <a:pPr marL="603504" indent="-603504" defTabSz="2413953">
              <a:lnSpc>
                <a:spcPct val="90000"/>
              </a:lnSpc>
              <a:spcBef>
                <a:spcPts val="4400"/>
              </a:spcBef>
              <a:buSzPct val="123000"/>
              <a:buChar char="•"/>
              <a:defRPr b="0" sz="4752"/>
            </a:pPr>
          </a:p>
          <a:p>
            <a:pPr marL="603504" indent="-603504" defTabSz="2413953">
              <a:lnSpc>
                <a:spcPct val="90000"/>
              </a:lnSpc>
              <a:spcBef>
                <a:spcPts val="4400"/>
              </a:spcBef>
              <a:buSzPct val="123000"/>
              <a:buChar char="•"/>
              <a:defRPr b="0" sz="4752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+mn-lt"/>
                <a:ea typeface="+mn-ea"/>
                <a:cs typeface="+mn-cs"/>
                <a:sym typeface="Helvetica Neue"/>
              </a:rPr>
              <a:t>Moving in the o</a:t>
            </a:r>
            <a:r>
              <a:t>pposite direction of what was expected </a:t>
            </a:r>
          </a:p>
          <a:p>
            <a:pPr marL="603504" indent="-603504" defTabSz="2413953">
              <a:lnSpc>
                <a:spcPct val="90000"/>
              </a:lnSpc>
              <a:spcBef>
                <a:spcPts val="4400"/>
              </a:spcBef>
              <a:buSzPct val="123000"/>
              <a:buChar char="•"/>
              <a:defRPr b="0" sz="4752">
                <a:latin typeface="Arial"/>
                <a:ea typeface="Arial"/>
                <a:cs typeface="Arial"/>
                <a:sym typeface="Arial"/>
              </a:defRPr>
            </a:pPr>
            <a:r>
              <a:t>Interestingly, the humanistic condition scored higher on hostile sexism measure</a:t>
            </a:r>
          </a:p>
        </p:txBody>
      </p:sp>
      <p:pic>
        <p:nvPicPr>
          <p:cNvPr id="19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1495" y="2758669"/>
            <a:ext cx="10134157" cy="59759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400077" y="2737168"/>
            <a:ext cx="10207082" cy="60189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5D5D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Discussion"/>
          <p:cNvSpPr txBox="1"/>
          <p:nvPr>
            <p:ph type="title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>
            <a:lvl1pPr>
              <a:defRPr spc="-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Discussion</a:t>
            </a:r>
          </a:p>
        </p:txBody>
      </p:sp>
      <p:sp>
        <p:nvSpPr>
          <p:cNvPr id="198" name="Data collection is ongoing…"/>
          <p:cNvSpPr txBox="1"/>
          <p:nvPr>
            <p:ph type="body" idx="1"/>
          </p:nvPr>
        </p:nvSpPr>
        <p:spPr>
          <a:xfrm>
            <a:off x="1206500" y="2696490"/>
            <a:ext cx="21971000" cy="9808028"/>
          </a:xfrm>
          <a:prstGeom prst="rect">
            <a:avLst/>
          </a:prstGeom>
        </p:spPr>
        <p:txBody>
          <a:bodyPr lIns="50800" tIns="50800" rIns="50800" bIns="50800"/>
          <a:lstStyle/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>
                <a:latin typeface="Arial"/>
                <a:ea typeface="Arial"/>
                <a:cs typeface="Arial"/>
                <a:sym typeface="Arial"/>
              </a:defRPr>
            </a:pPr>
            <a:r>
              <a:t>Data collection is ongoing</a:t>
            </a:r>
          </a:p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>
                <a:latin typeface="Arial"/>
                <a:ea typeface="Arial"/>
                <a:cs typeface="Arial"/>
                <a:sym typeface="Arial"/>
              </a:defRPr>
            </a:pPr>
            <a:r>
              <a:t>Support of these hypotheses would indicate that dehumanization applies to general attitudes along with the likelihood to act on beliefs </a:t>
            </a:r>
          </a:p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>
                <a:latin typeface="Arial"/>
                <a:ea typeface="Arial"/>
                <a:cs typeface="Arial"/>
                <a:sym typeface="Arial"/>
              </a:defRPr>
            </a:pPr>
            <a:r>
              <a:t>Support of these hypotheses would also indicate that this is a useful method of manipulating dehumanization in participants </a:t>
            </a:r>
          </a:p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>
                <a:latin typeface="Arial"/>
                <a:ea typeface="Arial"/>
                <a:cs typeface="Arial"/>
                <a:sym typeface="Arial"/>
              </a:defRPr>
            </a:pPr>
            <a:r>
              <a:t>Why might hostile sexism actually be lower than benevolent sexism?</a:t>
            </a:r>
          </a:p>
          <a:p>
            <a:pPr lvl="3" marL="2438400" indent="-609600" defTabSz="2438337">
              <a:lnSpc>
                <a:spcPct val="90000"/>
              </a:lnSpc>
              <a:spcBef>
                <a:spcPts val="4500"/>
              </a:spcBef>
              <a:defRPr b="0" sz="4800">
                <a:latin typeface="Arial"/>
                <a:ea typeface="Arial"/>
                <a:cs typeface="Arial"/>
                <a:sym typeface="Arial"/>
              </a:defRPr>
            </a:pPr>
            <a:r>
              <a:t>Manipulation is not strong enough</a:t>
            </a:r>
          </a:p>
          <a:p>
            <a:pPr lvl="3" marL="2438400" indent="-609600" defTabSz="2438337">
              <a:lnSpc>
                <a:spcPct val="90000"/>
              </a:lnSpc>
              <a:spcBef>
                <a:spcPts val="4500"/>
              </a:spcBef>
              <a:defRPr b="0" sz="4800">
                <a:latin typeface="Arial"/>
                <a:ea typeface="Arial"/>
                <a:cs typeface="Arial"/>
                <a:sym typeface="Arial"/>
              </a:defRPr>
            </a:pPr>
            <a:r>
              <a:t>The wording of the questions in the measure may influence this  </a:t>
            </a:r>
          </a:p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>
                <a:latin typeface="Arial"/>
                <a:ea typeface="Arial"/>
                <a:cs typeface="Arial"/>
                <a:sym typeface="Arial"/>
              </a:defRPr>
            </a:pPr>
            <a:r>
              <a:t>Possible limitation would be based on attention given by participants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DDDD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Referen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References </a:t>
            </a:r>
          </a:p>
        </p:txBody>
      </p:sp>
      <p:sp>
        <p:nvSpPr>
          <p:cNvPr id="201" name="Body Level One…"/>
          <p:cNvSpPr txBox="1"/>
          <p:nvPr>
            <p:ph type="body" idx="21"/>
          </p:nvPr>
        </p:nvSpPr>
        <p:spPr>
          <a:xfrm>
            <a:off x="1206500" y="2778115"/>
            <a:ext cx="21971000" cy="97264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0" indent="0" defTabSz="1804369">
              <a:spcBef>
                <a:spcPts val="3300"/>
              </a:spcBef>
              <a:buSzTx/>
              <a:buNone/>
              <a:defRPr sz="3552"/>
            </a:pPr>
            <a:r>
              <a:t>Anderson, C. A., Benjamin, A. J., Wood, P. K., &amp; Bonacci, A. M. (2006). Development and testing of the Velicer Attitudes Towards Violence Scale: Evidence for a four-factor model. Aggressive Behavior, 32, 122-136. https://doi.org/10.1002/ab.20112</a:t>
            </a:r>
          </a:p>
          <a:p>
            <a:pPr marL="0" indent="0" defTabSz="1804369">
              <a:spcBef>
                <a:spcPts val="3300"/>
              </a:spcBef>
              <a:buSzTx/>
              <a:buNone/>
              <a:defRPr sz="3552"/>
            </a:pPr>
            <a:r>
              <a:t>Glick, P., &amp; Fiske, S. T. (1996). The ambivalent sexism inventory: Differentiating hostile and benevolent sexism. Journal of Personality and Social Psychology, 70(3), 491-512. https://doi.org/10.1037/0022-3514.70.3.491</a:t>
            </a:r>
          </a:p>
          <a:p>
            <a:pPr marL="0" indent="0" defTabSz="1804369">
              <a:spcBef>
                <a:spcPts val="3300"/>
              </a:spcBef>
              <a:buSzTx/>
              <a:buNone/>
              <a:defRPr sz="3552"/>
            </a:pPr>
            <a:r>
              <a:t>Haslam, N., &amp; Bain, P. (2007). Humanizing the self: moderators of the attribution of lesser humanness to others. Personality and Social Psychology Bulletin, 33(1), 57-86. https://doi.org/10.1177/0146167206293191</a:t>
            </a:r>
          </a:p>
          <a:p>
            <a:pPr marL="0" indent="0" defTabSz="1804369">
              <a:spcBef>
                <a:spcPts val="3300"/>
              </a:spcBef>
              <a:buSzTx/>
              <a:buNone/>
              <a:defRPr sz="3552"/>
            </a:pPr>
            <a:r>
              <a:t>Over, H. (2021). Seven challenges for the dehumanization hypothesis. Perspectives on Psychological Science, 16(1), 3-13. https://doi:10.1177/1745691620902133</a:t>
            </a:r>
          </a:p>
          <a:p>
            <a:pPr marL="0" indent="0" defTabSz="1804369">
              <a:spcBef>
                <a:spcPts val="3300"/>
              </a:spcBef>
              <a:buSzTx/>
              <a:buNone/>
              <a:defRPr sz="3552"/>
            </a:pPr>
            <a:r>
              <a:t>Tipler, C. N., &amp; Ruscher, J. B. (2019). Dehumanizing representations of women: The shaping of hostile sexist attitudes through animalistic metaphors. Journal of Gender Studies, 28(1), 109-118. https:/doi.org10.1080/09589236.2017.1411790</a:t>
            </a:r>
          </a:p>
          <a:p>
            <a:pPr marL="0" indent="0" defTabSz="1804369">
              <a:spcBef>
                <a:spcPts val="3300"/>
              </a:spcBef>
              <a:buSzTx/>
              <a:buNone/>
              <a:defRPr sz="3552"/>
            </a:pPr>
            <a:r>
              <a:t>Viki, G. T., Osgood, D., &amp; Phillips, S. (2013). Dehumanization and self-reported proclivity to torture prisoner of war. Journal of Experimental Social Psychology, 49(3), 325-328. http://dx.doi.org/10.1016/j.jesp.2012.11.006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5D5D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What is dehumanization?"/>
          <p:cNvSpPr txBox="1"/>
          <p:nvPr>
            <p:ph type="title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>
            <a:lvl1pPr>
              <a:defRPr spc="-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What is dehumanization?</a:t>
            </a:r>
          </a:p>
        </p:txBody>
      </p:sp>
      <p:sp>
        <p:nvSpPr>
          <p:cNvPr id="156" name="There are several definitions of the dehumanization theory…"/>
          <p:cNvSpPr txBox="1"/>
          <p:nvPr>
            <p:ph type="body" idx="1"/>
          </p:nvPr>
        </p:nvSpPr>
        <p:spPr>
          <a:xfrm>
            <a:off x="1206499" y="2889185"/>
            <a:ext cx="21971001" cy="9643457"/>
          </a:xfrm>
          <a:prstGeom prst="rect">
            <a:avLst/>
          </a:prstGeom>
        </p:spPr>
        <p:txBody>
          <a:bodyPr lIns="50800" tIns="50800" rIns="50800" bIns="50800"/>
          <a:lstStyle/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900">
                <a:latin typeface="Arial"/>
                <a:ea typeface="Arial"/>
                <a:cs typeface="Arial"/>
                <a:sym typeface="Arial"/>
              </a:defRPr>
            </a:pPr>
            <a:r>
              <a:t>Dehumanization can be defined as viewing an individual as less than human (Haslam &amp; Bain, 2007; Over, 2021)</a:t>
            </a:r>
          </a:p>
          <a:p>
            <a:pPr defTabSz="2438337">
              <a:lnSpc>
                <a:spcPct val="90000"/>
              </a:lnSpc>
              <a:spcBef>
                <a:spcPts val="4500"/>
              </a:spcBef>
              <a:defRPr b="0" sz="4900">
                <a:latin typeface="Arial"/>
                <a:ea typeface="Arial"/>
                <a:cs typeface="Arial"/>
                <a:sym typeface="Arial"/>
              </a:defRPr>
            </a:pPr>
            <a:r>
              <a:t>   </a:t>
            </a:r>
          </a:p>
          <a:p>
            <a:pPr defTabSz="2438337">
              <a:lnSpc>
                <a:spcPct val="90000"/>
              </a:lnSpc>
              <a:spcBef>
                <a:spcPts val="4500"/>
              </a:spcBef>
              <a:defRPr b="0" sz="4900">
                <a:latin typeface="Arial"/>
                <a:ea typeface="Arial"/>
                <a:cs typeface="Arial"/>
                <a:sym typeface="Arial"/>
              </a:defRPr>
            </a:pPr>
          </a:p>
          <a:p>
            <a:pPr defTabSz="2438337">
              <a:lnSpc>
                <a:spcPct val="90000"/>
              </a:lnSpc>
              <a:spcBef>
                <a:spcPts val="4500"/>
              </a:spcBef>
              <a:defRPr b="0" sz="4900">
                <a:latin typeface="Arial"/>
                <a:ea typeface="Arial"/>
                <a:cs typeface="Arial"/>
                <a:sym typeface="Arial"/>
              </a:defRPr>
            </a:pPr>
          </a:p>
          <a:p>
            <a:pPr defTabSz="2438337">
              <a:lnSpc>
                <a:spcPct val="90000"/>
              </a:lnSpc>
              <a:spcBef>
                <a:spcPts val="4500"/>
              </a:spcBef>
              <a:defRPr b="0" sz="49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15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85738" y="5286569"/>
            <a:ext cx="6122457" cy="314286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89913" y="4881711"/>
            <a:ext cx="3952577" cy="3952578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Humanistic…"/>
          <p:cNvSpPr txBox="1"/>
          <p:nvPr/>
        </p:nvSpPr>
        <p:spPr>
          <a:xfrm>
            <a:off x="13458451" y="9145565"/>
            <a:ext cx="8534687" cy="36372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z="49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Humanistic</a:t>
            </a:r>
          </a:p>
          <a:p>
            <a:pPr marL="491289" indent="-491289">
              <a:buSzPct val="100000"/>
              <a:buChar char="•"/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associated with human uniqueness </a:t>
            </a:r>
          </a:p>
          <a:p>
            <a:pPr marL="491289" indent="-491289">
              <a:buSzPct val="100000"/>
              <a:buChar char="•"/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passion, ambitious, wholesome</a:t>
            </a:r>
          </a:p>
        </p:txBody>
      </p:sp>
      <p:sp>
        <p:nvSpPr>
          <p:cNvPr id="160" name="Animalistic…"/>
          <p:cNvSpPr txBox="1"/>
          <p:nvPr/>
        </p:nvSpPr>
        <p:spPr>
          <a:xfrm>
            <a:off x="1264583" y="9145565"/>
            <a:ext cx="9803237" cy="36372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z="49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Animalistic</a:t>
            </a:r>
          </a:p>
          <a:p>
            <a:pPr marL="491289" indent="-491289">
              <a:buSzPct val="100000"/>
              <a:buChar char="•"/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not associated with human uniqueness</a:t>
            </a:r>
          </a:p>
          <a:p>
            <a:pPr marL="491289" indent="-491289">
              <a:buSzPct val="100000"/>
              <a:buChar char="•"/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general traits of a living creature</a:t>
            </a:r>
          </a:p>
          <a:p>
            <a:pPr marL="491289" indent="-491289">
              <a:buSzPct val="100000"/>
              <a:buChar char="•"/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unemotional, cruel, savage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DDDD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Backgroun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Background</a:t>
            </a:r>
          </a:p>
        </p:txBody>
      </p:sp>
      <p:sp>
        <p:nvSpPr>
          <p:cNvPr id="163" name="Body Level One…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>
              <a:defRPr sz="4900">
                <a:latin typeface="Arial"/>
                <a:ea typeface="Arial"/>
                <a:cs typeface="Arial"/>
                <a:sym typeface="Arial"/>
              </a:defRPr>
            </a:pPr>
            <a:r>
              <a:t>Past research has focused on harming those in outgroups (Viki et al., 2013)</a:t>
            </a:r>
          </a:p>
          <a:p>
            <a:pPr>
              <a:defRPr sz="4900">
                <a:latin typeface="Arial"/>
                <a:ea typeface="Arial"/>
                <a:cs typeface="Arial"/>
                <a:sym typeface="Arial"/>
              </a:defRPr>
            </a:pPr>
            <a:r>
              <a:t>Research is now</a:t>
            </a:r>
            <a:r>
              <a:t> moving towards less extreme group comparisons (Tipler &amp; Ruscher, 2019)</a:t>
            </a:r>
          </a:p>
          <a:p>
            <a:pPr>
              <a:defRPr sz="4900">
                <a:latin typeface="Arial"/>
                <a:ea typeface="Arial"/>
                <a:cs typeface="Arial"/>
                <a:sym typeface="Arial"/>
              </a:defRPr>
            </a:pPr>
            <a:r>
              <a:t>The current study has a focus on attitudes towards others rather than just direct harm to another group </a:t>
            </a:r>
          </a:p>
          <a:p>
            <a:pPr>
              <a:defRPr sz="4900">
                <a:latin typeface="Arial"/>
                <a:ea typeface="Arial"/>
                <a:cs typeface="Arial"/>
                <a:sym typeface="Arial"/>
              </a:defRPr>
            </a:pPr>
            <a:r>
              <a:t>The goal of this study is to expand on previous research methods as well as investigate new areas within dehumanization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5D5D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More Terms to Know"/>
          <p:cNvSpPr txBox="1"/>
          <p:nvPr>
            <p:ph type="title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/>
          <a:p>
            <a:pPr>
              <a:defRPr spc="-200">
                <a:latin typeface="Arial"/>
                <a:ea typeface="Arial"/>
                <a:cs typeface="Arial"/>
                <a:sym typeface="Arial"/>
              </a:defRPr>
            </a:pPr>
            <a:r>
              <a:t>More Terms to Know </a:t>
            </a:r>
            <a:r>
              <a:rPr b="0" spc="-108" sz="4600"/>
              <a:t>(Glick &amp; Fiske, 1996) </a:t>
            </a:r>
          </a:p>
        </p:txBody>
      </p:sp>
      <p:sp>
        <p:nvSpPr>
          <p:cNvPr id="166" name="Hostile Sexism: aggressive and limiting to women…"/>
          <p:cNvSpPr txBox="1"/>
          <p:nvPr>
            <p:ph type="body" idx="1"/>
          </p:nvPr>
        </p:nvSpPr>
        <p:spPr>
          <a:xfrm>
            <a:off x="1206500" y="2630074"/>
            <a:ext cx="21971000" cy="9693333"/>
          </a:xfrm>
          <a:prstGeom prst="rect">
            <a:avLst/>
          </a:prstGeom>
        </p:spPr>
        <p:txBody>
          <a:bodyPr lIns="50800" tIns="50800" rIns="50800" bIns="50800"/>
          <a:lstStyle/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/>
            </a:pPr>
          </a:p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 u="sng"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Hostile Sexism</a:t>
            </a:r>
            <a:r>
              <a:rPr u="none"/>
              <a:t>: Direct, aggressive, and limiting to women </a:t>
            </a:r>
          </a:p>
          <a:p>
            <a:pPr defTabSz="2438337">
              <a:lnSpc>
                <a:spcPct val="90000"/>
              </a:lnSpc>
              <a:spcBef>
                <a:spcPts val="4500"/>
              </a:spcBef>
              <a:defRPr b="0" sz="4800">
                <a:latin typeface="Arial"/>
                <a:ea typeface="Arial"/>
                <a:cs typeface="Arial"/>
                <a:sym typeface="Arial"/>
              </a:defRPr>
            </a:pPr>
          </a:p>
          <a:p>
            <a:pPr defTabSz="2438337">
              <a:lnSpc>
                <a:spcPct val="90000"/>
              </a:lnSpc>
              <a:spcBef>
                <a:spcPts val="4500"/>
              </a:spcBef>
              <a:defRPr b="0" sz="4800">
                <a:latin typeface="Arial"/>
                <a:ea typeface="Arial"/>
                <a:cs typeface="Arial"/>
                <a:sym typeface="Arial"/>
              </a:defRPr>
            </a:pPr>
          </a:p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 u="sng">
                <a:latin typeface="Arial"/>
                <a:ea typeface="Arial"/>
                <a:cs typeface="Arial"/>
                <a:sym typeface="Arial"/>
              </a:defRPr>
            </a:pPr>
          </a:p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 u="sng"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Benevolent Sexism</a:t>
            </a:r>
            <a:r>
              <a:rPr u="none"/>
              <a:t>: Stereotypes of helping behaviors, still lesser than men </a:t>
            </a:r>
          </a:p>
        </p:txBody>
      </p:sp>
      <p:sp>
        <p:nvSpPr>
          <p:cNvPr id="167" name="“Women seek to gain power by getting control over men”"/>
          <p:cNvSpPr/>
          <p:nvPr/>
        </p:nvSpPr>
        <p:spPr>
          <a:xfrm>
            <a:off x="1582775" y="5238640"/>
            <a:ext cx="16095165" cy="1270001"/>
          </a:xfrm>
          <a:prstGeom prst="roundRect">
            <a:avLst>
              <a:gd name="adj" fmla="val 15000"/>
            </a:avLst>
          </a:prstGeom>
          <a:solidFill>
            <a:schemeClr val="accent1">
              <a:lumOff val="25000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spcBef>
                <a:spcPts val="4500"/>
              </a:spcBef>
              <a:defRPr sz="4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“Women seek to gain power by getting control over men”</a:t>
            </a:r>
          </a:p>
        </p:txBody>
      </p:sp>
      <p:sp>
        <p:nvSpPr>
          <p:cNvPr id="168" name="“Many women have a quality of purity that few men possess”"/>
          <p:cNvSpPr/>
          <p:nvPr/>
        </p:nvSpPr>
        <p:spPr>
          <a:xfrm>
            <a:off x="1639024" y="9978069"/>
            <a:ext cx="17208722" cy="1816123"/>
          </a:xfrm>
          <a:prstGeom prst="roundRect">
            <a:avLst>
              <a:gd name="adj" fmla="val 11215"/>
            </a:avLst>
          </a:prstGeom>
          <a:solidFill>
            <a:schemeClr val="accent1">
              <a:lumOff val="25000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spcBef>
                <a:spcPts val="4500"/>
              </a:spcBef>
              <a:defRPr sz="4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“Many women have a quality of purity that few men possess”</a:t>
            </a:r>
          </a:p>
        </p:txBody>
      </p:sp>
      <p:pic>
        <p:nvPicPr>
          <p:cNvPr id="16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495554" y="9454935"/>
            <a:ext cx="4178235" cy="4178235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128720" y="3696863"/>
            <a:ext cx="6008066" cy="33645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DDDD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8671" y="76985"/>
            <a:ext cx="10432331" cy="135620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5D5D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Hypotheses"/>
          <p:cNvSpPr txBox="1"/>
          <p:nvPr>
            <p:ph type="title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>
            <a:lvl1pPr>
              <a:defRPr spc="-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Hypotheses</a:t>
            </a:r>
          </a:p>
        </p:txBody>
      </p:sp>
      <p:sp>
        <p:nvSpPr>
          <p:cNvPr id="175" name="Hypothesis 1:…"/>
          <p:cNvSpPr txBox="1"/>
          <p:nvPr>
            <p:ph type="body" idx="1"/>
          </p:nvPr>
        </p:nvSpPr>
        <p:spPr>
          <a:xfrm>
            <a:off x="1206500" y="2819205"/>
            <a:ext cx="21971000" cy="9685313"/>
          </a:xfrm>
          <a:prstGeom prst="rect">
            <a:avLst/>
          </a:prstGeom>
        </p:spPr>
        <p:txBody>
          <a:bodyPr lIns="50800" tIns="50800" rIns="50800" bIns="50800"/>
          <a:lstStyle/>
          <a:p>
            <a:pPr defTabSz="2438337">
              <a:lnSpc>
                <a:spcPct val="90000"/>
              </a:lnSpc>
              <a:spcBef>
                <a:spcPts val="4500"/>
              </a:spcBef>
              <a:defRPr sz="4800"/>
            </a:pPr>
          </a:p>
          <a:p>
            <a:pPr defTabSz="2438337">
              <a:lnSpc>
                <a:spcPct val="90000"/>
              </a:lnSpc>
              <a:spcBef>
                <a:spcPts val="4500"/>
              </a:spcBef>
              <a:defRPr sz="4800">
                <a:latin typeface="Arial"/>
                <a:ea typeface="Arial"/>
                <a:cs typeface="Arial"/>
                <a:sym typeface="Arial"/>
              </a:defRPr>
            </a:pPr>
            <a:r>
              <a:rPr u="sng"/>
              <a:t>Hypothesis 1</a:t>
            </a:r>
            <a:r>
              <a:t>:</a:t>
            </a:r>
          </a:p>
          <a:p>
            <a:pPr defTabSz="2438337">
              <a:lnSpc>
                <a:spcPct val="90000"/>
              </a:lnSpc>
              <a:spcBef>
                <a:spcPts val="4500"/>
              </a:spcBef>
              <a:defRPr b="0" sz="4800">
                <a:latin typeface="Arial"/>
                <a:ea typeface="Arial"/>
                <a:cs typeface="Arial"/>
                <a:sym typeface="Arial"/>
              </a:defRPr>
            </a:pPr>
            <a:r>
              <a:t>Participants in the dehumanization (animalistic) condition will demonstrate higher rates of sexist and sexually aggressive attitudes than those in the humanistic condition. </a:t>
            </a:r>
          </a:p>
          <a:p>
            <a:pPr defTabSz="2438337">
              <a:lnSpc>
                <a:spcPct val="90000"/>
              </a:lnSpc>
              <a:spcBef>
                <a:spcPts val="4500"/>
              </a:spcBef>
              <a:defRPr sz="4800">
                <a:latin typeface="Arial"/>
                <a:ea typeface="Arial"/>
                <a:cs typeface="Arial"/>
                <a:sym typeface="Arial"/>
              </a:defRPr>
            </a:pPr>
            <a:endParaRPr b="0"/>
          </a:p>
          <a:p>
            <a:pPr defTabSz="2438337">
              <a:lnSpc>
                <a:spcPct val="90000"/>
              </a:lnSpc>
              <a:spcBef>
                <a:spcPts val="4500"/>
              </a:spcBef>
              <a:defRPr sz="4800" u="sng">
                <a:latin typeface="Arial"/>
                <a:ea typeface="Arial"/>
                <a:cs typeface="Arial"/>
                <a:sym typeface="Arial"/>
              </a:defRPr>
            </a:pPr>
            <a:r>
              <a:t>Hypothesis 2:</a:t>
            </a:r>
          </a:p>
          <a:p>
            <a:pPr defTabSz="2438337">
              <a:lnSpc>
                <a:spcPct val="90000"/>
              </a:lnSpc>
              <a:spcBef>
                <a:spcPts val="4500"/>
              </a:spcBef>
              <a:defRPr b="0" sz="4800">
                <a:latin typeface="Arial"/>
                <a:ea typeface="Arial"/>
                <a:cs typeface="Arial"/>
                <a:sym typeface="Arial"/>
              </a:defRPr>
            </a:pPr>
            <a:r>
              <a:t>Participants in the dehumanization (animalistic) condition will demonstrate higher rates of hostile sexism than benevolent sexism.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5D5D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Methods"/>
          <p:cNvSpPr txBox="1"/>
          <p:nvPr>
            <p:ph type="title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>
            <a:lvl1pPr>
              <a:defRPr spc="-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Methods</a:t>
            </a:r>
          </a:p>
        </p:txBody>
      </p:sp>
      <p:sp>
        <p:nvSpPr>
          <p:cNvPr id="178" name="Basic Demographics (age, gender identity, race)…"/>
          <p:cNvSpPr txBox="1"/>
          <p:nvPr>
            <p:ph type="body" idx="1"/>
          </p:nvPr>
        </p:nvSpPr>
        <p:spPr>
          <a:xfrm>
            <a:off x="1206500" y="2761525"/>
            <a:ext cx="21971000" cy="9742993"/>
          </a:xfrm>
          <a:prstGeom prst="rect">
            <a:avLst/>
          </a:prstGeom>
        </p:spPr>
        <p:txBody>
          <a:bodyPr lIns="50800" tIns="50800" rIns="50800" bIns="50800"/>
          <a:lstStyle/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/>
            </a:pPr>
          </a:p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>
                <a:latin typeface="Arial"/>
                <a:ea typeface="Arial"/>
                <a:cs typeface="Arial"/>
                <a:sym typeface="Arial"/>
              </a:defRPr>
            </a:pPr>
            <a:r>
              <a:t>Basic Demographics (age, gender identity, race)</a:t>
            </a:r>
          </a:p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>
                <a:latin typeface="Arial"/>
                <a:ea typeface="Arial"/>
                <a:cs typeface="Arial"/>
                <a:sym typeface="Arial"/>
              </a:defRPr>
            </a:pPr>
            <a:r>
              <a:t>Dehumanization Manipulation</a:t>
            </a:r>
          </a:p>
          <a:p>
            <a:pPr lvl="2" marL="1828800" indent="-609600" defTabSz="2438337">
              <a:lnSpc>
                <a:spcPct val="90000"/>
              </a:lnSpc>
              <a:spcBef>
                <a:spcPts val="4500"/>
              </a:spcBef>
              <a:defRPr b="0" sz="4800">
                <a:latin typeface="Arial"/>
                <a:ea typeface="Arial"/>
                <a:cs typeface="Arial"/>
                <a:sym typeface="Arial"/>
              </a:defRPr>
            </a:pPr>
            <a:r>
              <a:t>Randomly assigned to humanistic or animalistic </a:t>
            </a:r>
          </a:p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>
                <a:latin typeface="Arial"/>
                <a:ea typeface="Arial"/>
                <a:cs typeface="Arial"/>
                <a:sym typeface="Arial"/>
              </a:defRPr>
            </a:pPr>
            <a:r>
              <a:t>Follow-up Questions</a:t>
            </a:r>
          </a:p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>
                <a:latin typeface="Arial"/>
                <a:ea typeface="Arial"/>
                <a:cs typeface="Arial"/>
                <a:sym typeface="Arial"/>
              </a:defRPr>
            </a:pPr>
            <a:r>
              <a:t>Ambivalent Sexism Inventory (Glick &amp; Fiske, 1996)</a:t>
            </a:r>
          </a:p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>
                <a:latin typeface="Arial"/>
                <a:ea typeface="Arial"/>
                <a:cs typeface="Arial"/>
                <a:sym typeface="Arial"/>
              </a:defRPr>
            </a:pPr>
            <a:r>
              <a:t>Revised Attitudes Towards Violence Scale (Intimate Violence Items) (Anderson et al., 2006)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5D5D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Vignettes"/>
          <p:cNvSpPr txBox="1"/>
          <p:nvPr>
            <p:ph type="title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>
            <a:lvl1pPr>
              <a:defRPr spc="-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Vignettes</a:t>
            </a:r>
          </a:p>
        </p:txBody>
      </p:sp>
      <p:sp>
        <p:nvSpPr>
          <p:cNvPr id="181" name="Humanistic…"/>
          <p:cNvSpPr txBox="1"/>
          <p:nvPr>
            <p:ph type="body" idx="1"/>
          </p:nvPr>
        </p:nvSpPr>
        <p:spPr>
          <a:xfrm>
            <a:off x="1206500" y="2849197"/>
            <a:ext cx="21971000" cy="9655320"/>
          </a:xfrm>
          <a:prstGeom prst="rect">
            <a:avLst/>
          </a:prstGeom>
        </p:spPr>
        <p:txBody>
          <a:bodyPr lIns="50800" tIns="50800" rIns="50800" bIns="50800"/>
          <a:lstStyle/>
          <a:p>
            <a:pPr defTabSz="2365187">
              <a:lnSpc>
                <a:spcPct val="90000"/>
              </a:lnSpc>
              <a:spcBef>
                <a:spcPts val="4300"/>
              </a:spcBef>
              <a:defRPr sz="4600">
                <a:latin typeface="Arial"/>
                <a:ea typeface="Arial"/>
                <a:cs typeface="Arial"/>
                <a:sym typeface="Arial"/>
              </a:defRPr>
            </a:pPr>
            <a:r>
              <a:t>Humanistic</a:t>
            </a:r>
          </a:p>
          <a:p>
            <a:pPr defTabSz="2365187">
              <a:lnSpc>
                <a:spcPct val="90000"/>
              </a:lnSpc>
              <a:spcBef>
                <a:spcPts val="4300"/>
              </a:spcBef>
              <a:defRPr b="0" sz="3400">
                <a:latin typeface="Arial"/>
                <a:ea typeface="Arial"/>
                <a:cs typeface="Arial"/>
                <a:sym typeface="Arial"/>
              </a:defRPr>
            </a:pPr>
            <a:r>
              <a:t>Caroline has a </a:t>
            </a:r>
            <a:r>
              <a:rPr b="1" u="sng"/>
              <a:t>passion</a:t>
            </a:r>
            <a:r>
              <a:t> for working in the legal system and is planning on attending law school one day. She is a very </a:t>
            </a:r>
            <a:r>
              <a:rPr b="1" u="sng"/>
              <a:t>ambitious</a:t>
            </a:r>
            <a:r>
              <a:t> woman and believes that this will help her achieve great things in her field. Caroline has chosen to be </a:t>
            </a:r>
            <a:r>
              <a:rPr b="1" u="sng"/>
              <a:t>responsible</a:t>
            </a:r>
            <a:r>
              <a:t> at her job to leave a lasting impression on her boss. She has decided to have a </a:t>
            </a:r>
            <a:r>
              <a:rPr b="1" u="sng"/>
              <a:t>kindhearted</a:t>
            </a:r>
            <a:r>
              <a:t> disposition when interacting with others in the office. Caroline is very </a:t>
            </a:r>
            <a:r>
              <a:rPr b="1" u="sng"/>
              <a:t>wholesome</a:t>
            </a:r>
            <a:r>
              <a:t> and hopes this will benefit her while in her new role within the law firm. She is a little </a:t>
            </a:r>
            <a:r>
              <a:rPr b="1" u="sng"/>
              <a:t>insecure</a:t>
            </a:r>
            <a:r>
              <a:t>, but wants to prove herself to the attorneys in the office. Caroline has been told she is </a:t>
            </a:r>
            <a:r>
              <a:rPr b="1" u="sng"/>
              <a:t>imaginative</a:t>
            </a:r>
            <a:r>
              <a:t>, so she sees herself naturally going big places in her career.</a:t>
            </a:r>
          </a:p>
          <a:p>
            <a:pPr defTabSz="443483">
              <a:defRPr b="0" sz="28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  <a:p>
            <a:pPr defTabSz="2365187">
              <a:lnSpc>
                <a:spcPct val="90000"/>
              </a:lnSpc>
              <a:spcBef>
                <a:spcPts val="4300"/>
              </a:spcBef>
              <a:defRPr sz="4600">
                <a:latin typeface="Arial"/>
                <a:ea typeface="Arial"/>
                <a:cs typeface="Arial"/>
                <a:sym typeface="Arial"/>
              </a:defRPr>
            </a:pPr>
            <a:r>
              <a:t>Animalistic</a:t>
            </a:r>
          </a:p>
          <a:p>
            <a:pPr defTabSz="2365187">
              <a:lnSpc>
                <a:spcPct val="90000"/>
              </a:lnSpc>
              <a:spcBef>
                <a:spcPts val="4300"/>
              </a:spcBef>
              <a:defRPr b="0" sz="3400">
                <a:latin typeface="Arial"/>
                <a:ea typeface="Arial"/>
                <a:cs typeface="Arial"/>
                <a:sym typeface="Arial"/>
              </a:defRPr>
            </a:pPr>
            <a:r>
              <a:t>Caroline is very </a:t>
            </a:r>
            <a:r>
              <a:rPr b="1" u="sng"/>
              <a:t>comfortable</a:t>
            </a:r>
            <a:r>
              <a:t> working in the legal system and is planning on attending law school one day. She is a very </a:t>
            </a:r>
            <a:r>
              <a:rPr b="1" u="sng"/>
              <a:t>unemotional</a:t>
            </a:r>
            <a:r>
              <a:t> woman and believes that this will help her achieve great things in her field. Caroline has chosen to be </a:t>
            </a:r>
            <a:r>
              <a:rPr b="1" u="sng"/>
              <a:t>crass</a:t>
            </a:r>
            <a:r>
              <a:t> at her job to leave a lasting impression on her boss. She has decided to have a </a:t>
            </a:r>
            <a:r>
              <a:rPr b="1" u="sng"/>
              <a:t>cruel</a:t>
            </a:r>
            <a:r>
              <a:t> disposition when interacting with others in the office. Caroline is very </a:t>
            </a:r>
            <a:r>
              <a:rPr b="1" u="sng"/>
              <a:t>relaxed</a:t>
            </a:r>
            <a:r>
              <a:t> and hopes this will benefit her while in her new role within the law firm. She is a little </a:t>
            </a:r>
            <a:r>
              <a:rPr b="1" u="sng"/>
              <a:t>uncultivated</a:t>
            </a:r>
            <a:r>
              <a:t>, but wants to prove herself to the attorneys in the office. Caroline has been told she is </a:t>
            </a:r>
            <a:r>
              <a:rPr b="1" u="sng"/>
              <a:t>savage</a:t>
            </a:r>
            <a:r>
              <a:t>, so she sees herself naturally going big places in her career.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DDDD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articipa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Participants </a:t>
            </a:r>
          </a:p>
        </p:txBody>
      </p:sp>
      <p:sp>
        <p:nvSpPr>
          <p:cNvPr id="184" name="Body Level One…"/>
          <p:cNvSpPr txBox="1"/>
          <p:nvPr>
            <p:ph type="body" idx="21"/>
          </p:nvPr>
        </p:nvSpPr>
        <p:spPr>
          <a:xfrm>
            <a:off x="1206500" y="2837990"/>
            <a:ext cx="21971000" cy="966652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8" marL="0" indent="1700783" defTabSz="2267653">
              <a:spcBef>
                <a:spcPts val="4100"/>
              </a:spcBef>
              <a:buSzTx/>
              <a:buNone/>
              <a:defRPr i="1" sz="4464" u="sng"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N</a:t>
            </a:r>
            <a:r>
              <a:rPr i="0"/>
              <a:t> </a:t>
            </a:r>
            <a:endParaRPr i="0"/>
          </a:p>
          <a:p>
            <a:pPr lvl="8" marL="0" indent="1700783" defTabSz="2267653">
              <a:spcBef>
                <a:spcPts val="4100"/>
              </a:spcBef>
              <a:buSzTx/>
              <a:buNone/>
              <a:defRPr i="1" sz="4464">
                <a:latin typeface="Arial"/>
                <a:ea typeface="Arial"/>
                <a:cs typeface="Arial"/>
                <a:sym typeface="Arial"/>
              </a:defRPr>
            </a:pPr>
            <a:r>
              <a:rPr i="0"/>
              <a:t>8</a:t>
            </a:r>
            <a:endParaRPr i="0"/>
          </a:p>
          <a:p>
            <a:pPr lvl="8" marL="0" indent="1700783" defTabSz="2267653">
              <a:spcBef>
                <a:spcPts val="4100"/>
              </a:spcBef>
              <a:buSzTx/>
              <a:buNone/>
              <a:defRPr i="1" sz="4464" u="sng">
                <a:latin typeface="Arial"/>
                <a:ea typeface="Arial"/>
                <a:cs typeface="Arial"/>
                <a:sym typeface="Arial"/>
              </a:defRPr>
            </a:pPr>
            <a:r>
              <a:rPr b="1" i="0"/>
              <a:t>Gender</a:t>
            </a:r>
            <a:endParaRPr b="1" i="0"/>
          </a:p>
          <a:p>
            <a:pPr lvl="8" marL="0" indent="1700783" defTabSz="2267653">
              <a:spcBef>
                <a:spcPts val="4100"/>
              </a:spcBef>
              <a:buSzTx/>
              <a:buNone/>
              <a:defRPr i="1" sz="4464">
                <a:latin typeface="Arial"/>
                <a:ea typeface="Arial"/>
                <a:cs typeface="Arial"/>
                <a:sym typeface="Arial"/>
              </a:defRPr>
            </a:pPr>
            <a:r>
              <a:rPr i="0"/>
              <a:t>4 male</a:t>
            </a:r>
            <a:endParaRPr i="0"/>
          </a:p>
          <a:p>
            <a:pPr lvl="8" marL="0" indent="1700783" defTabSz="2267653">
              <a:spcBef>
                <a:spcPts val="4100"/>
              </a:spcBef>
              <a:buSzTx/>
              <a:buNone/>
              <a:defRPr i="1" sz="4464">
                <a:latin typeface="Arial"/>
                <a:ea typeface="Arial"/>
                <a:cs typeface="Arial"/>
                <a:sym typeface="Arial"/>
              </a:defRPr>
            </a:pPr>
            <a:r>
              <a:rPr i="0"/>
              <a:t>4 female</a:t>
            </a:r>
            <a:endParaRPr i="0"/>
          </a:p>
          <a:p>
            <a:pPr lvl="8" marL="0" indent="1700783" defTabSz="2267653">
              <a:spcBef>
                <a:spcPts val="4100"/>
              </a:spcBef>
              <a:buSzTx/>
              <a:buNone/>
              <a:defRPr i="1" sz="4464" u="sng">
                <a:latin typeface="Arial"/>
                <a:ea typeface="Arial"/>
                <a:cs typeface="Arial"/>
                <a:sym typeface="Arial"/>
              </a:defRPr>
            </a:pPr>
            <a:r>
              <a:rPr b="1" i="0"/>
              <a:t>Race</a:t>
            </a:r>
            <a:endParaRPr b="1" i="0"/>
          </a:p>
          <a:p>
            <a:pPr lvl="8" marL="0" indent="1700783" defTabSz="2267653">
              <a:spcBef>
                <a:spcPts val="4100"/>
              </a:spcBef>
              <a:buSzTx/>
              <a:buNone/>
              <a:defRPr i="1" sz="4464">
                <a:latin typeface="Arial"/>
                <a:ea typeface="Arial"/>
                <a:cs typeface="Arial"/>
                <a:sym typeface="Arial"/>
              </a:defRPr>
            </a:pPr>
            <a:r>
              <a:rPr i="0"/>
              <a:t>7 white </a:t>
            </a:r>
            <a:endParaRPr i="0"/>
          </a:p>
          <a:p>
            <a:pPr lvl="8" marL="0" indent="1700783" defTabSz="2267653">
              <a:spcBef>
                <a:spcPts val="4100"/>
              </a:spcBef>
              <a:buSzTx/>
              <a:buNone/>
              <a:defRPr i="1" sz="4464">
                <a:latin typeface="Arial"/>
                <a:ea typeface="Arial"/>
                <a:cs typeface="Arial"/>
                <a:sym typeface="Arial"/>
              </a:defRPr>
            </a:pPr>
            <a:r>
              <a:rPr i="0"/>
              <a:t>1 Asian </a:t>
            </a:r>
            <a:endParaRPr i="0"/>
          </a:p>
        </p:txBody>
      </p:sp>
      <p:sp>
        <p:nvSpPr>
          <p:cNvPr id="185" name="Age…"/>
          <p:cNvSpPr txBox="1"/>
          <p:nvPr/>
        </p:nvSpPr>
        <p:spPr>
          <a:xfrm>
            <a:off x="13401356" y="2798027"/>
            <a:ext cx="3671591" cy="5588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4500"/>
              </a:spcBef>
              <a:defRPr i="1" sz="48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 i="0"/>
              <a:t>Age</a:t>
            </a:r>
            <a:endParaRPr b="1" i="0"/>
          </a:p>
          <a:p>
            <a:pPr algn="l">
              <a:lnSpc>
                <a:spcPct val="90000"/>
              </a:lnSpc>
              <a:spcBef>
                <a:spcPts val="4500"/>
              </a:spcBef>
              <a:defRPr i="1" sz="4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i="0"/>
              <a:t>18-36</a:t>
            </a:r>
            <a:endParaRPr i="0"/>
          </a:p>
          <a:p>
            <a:pPr algn="l">
              <a:lnSpc>
                <a:spcPct val="90000"/>
              </a:lnSpc>
              <a:spcBef>
                <a:spcPts val="4500"/>
              </a:spcBef>
              <a:defRPr i="1" sz="48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 i="0"/>
              <a:t>Condition</a:t>
            </a:r>
            <a:r>
              <a:rPr i="0"/>
              <a:t> </a:t>
            </a:r>
            <a:endParaRPr i="0"/>
          </a:p>
          <a:p>
            <a:pPr algn="l">
              <a:lnSpc>
                <a:spcPct val="90000"/>
              </a:lnSpc>
              <a:spcBef>
                <a:spcPts val="4500"/>
              </a:spcBef>
              <a:defRPr i="1" sz="4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i="0"/>
              <a:t>3 Humanistic</a:t>
            </a:r>
            <a:endParaRPr i="0"/>
          </a:p>
          <a:p>
            <a:pPr algn="l">
              <a:lnSpc>
                <a:spcPct val="90000"/>
              </a:lnSpc>
              <a:spcBef>
                <a:spcPts val="4500"/>
              </a:spcBef>
              <a:defRPr i="1" sz="4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i="0"/>
              <a:t>5 Animalistic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