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/>
        </p:nvSpPr>
        <p:spPr bwMode="auto">
          <a:xfrm>
            <a:off x="11784011" y="118920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8913" y="1143293"/>
            <a:ext cx="7034362" cy="4268965"/>
          </a:xfr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77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8914" y="5537925"/>
            <a:ext cx="7034362" cy="706355"/>
          </a:xfrm>
        </p:spPr>
        <p:txBody>
          <a:bodyPr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sz="2000" b="0" i="1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88913" y="6314440"/>
            <a:ext cx="1596622" cy="365125"/>
          </a:xfrm>
        </p:spPr>
        <p:txBody>
          <a:bodyPr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3C633830-2244-49AE-BC4A-47F415C177C6}" type="datetimeFigureOut">
              <a:rPr lang="en-US" dirty="0"/>
              <a:pPr/>
              <a:t>4/5/2021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00591" y="6314440"/>
            <a:ext cx="5122683" cy="365125"/>
          </a:xfrm>
        </p:spPr>
        <p:txBody>
          <a:bodyPr/>
          <a:lstStyle>
            <a:lvl1pPr algn="l">
              <a:defRPr b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1416216"/>
            <a:ext cx="407988" cy="365125"/>
          </a:xfrm>
        </p:spPr>
        <p:txBody>
          <a:bodyPr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fld id="{2AC27A5A-7290-4DE1-BA94-4BE8A8E57DCF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9" name="Straight Connector 8" title="Verticle Rule Line"/>
          <p:cNvCxnSpPr/>
          <p:nvPr/>
        </p:nvCxnSpPr>
        <p:spPr>
          <a:xfrm>
            <a:off x="773855" y="1257300"/>
            <a:ext cx="0" cy="560070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orient="horz" pos="79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81600" y="640080"/>
            <a:ext cx="6248398" cy="558414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3830-2244-49AE-BC4A-47F415C177C6}" type="datetimeFigureOut">
              <a:rPr lang="en-US" dirty="0"/>
              <a:t>4/5/2021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7A5A-7290-4DE1-BA94-4BE8A8E57DC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/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0765" y="642931"/>
            <a:ext cx="2446670" cy="467810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642932"/>
            <a:ext cx="7070678" cy="467810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36187" y="5927131"/>
            <a:ext cx="3814856" cy="365125"/>
          </a:xfrm>
        </p:spPr>
        <p:txBody>
          <a:bodyPr/>
          <a:lstStyle/>
          <a:p>
            <a:fld id="{3C633830-2244-49AE-BC4A-47F415C177C6}" type="datetimeFigureOut">
              <a:rPr lang="en-US" dirty="0"/>
              <a:t>4/5/2021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36187" y="6315949"/>
            <a:ext cx="381485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5607592"/>
            <a:ext cx="407988" cy="365125"/>
          </a:xfrm>
        </p:spPr>
        <p:txBody>
          <a:bodyPr/>
          <a:lstStyle/>
          <a:p>
            <a:fld id="{2AC27A5A-7290-4DE1-BA94-4BE8A8E57DCF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3" name="Straight Connector 12" title="Horizontal Rule Line"/>
          <p:cNvCxnSpPr/>
          <p:nvPr/>
        </p:nvCxnSpPr>
        <p:spPr>
          <a:xfrm>
            <a:off x="0" y="6199730"/>
            <a:ext cx="10260011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3830-2244-49AE-BC4A-47F415C177C6}" type="datetimeFigureOut">
              <a:rPr lang="en-US" dirty="0"/>
              <a:t>4/5/2021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7A5A-7290-4DE1-BA94-4BE8A8E57DC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 title="Page Number Shape"/>
          <p:cNvSpPr/>
          <p:nvPr/>
        </p:nvSpPr>
        <p:spPr bwMode="auto">
          <a:xfrm>
            <a:off x="11784011" y="1393748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7673" y="2571722"/>
            <a:ext cx="8296654" cy="3286153"/>
          </a:xfrm>
        </p:spPr>
        <p:txBody>
          <a:bodyPr anchor="t">
            <a:normAutofit/>
          </a:bodyPr>
          <a:lstStyle>
            <a:lvl1pPr>
              <a:lnSpc>
                <a:spcPct val="85000"/>
              </a:lnSpc>
              <a:defRPr sz="7700" cap="all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7673" y="1393748"/>
            <a:ext cx="8401429" cy="819150"/>
          </a:xfrm>
        </p:spPr>
        <p:txBody>
          <a:bodyPr anchor="ctr">
            <a:normAutofit/>
          </a:bodyPr>
          <a:lstStyle>
            <a:lvl1pPr marL="0" indent="0" algn="r">
              <a:lnSpc>
                <a:spcPct val="113000"/>
              </a:lnSpc>
              <a:spcBef>
                <a:spcPts val="0"/>
              </a:spcBef>
              <a:buNone/>
              <a:defRPr sz="2000" b="0" i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42955" y="6314439"/>
            <a:ext cx="1596622" cy="365125"/>
          </a:xfrm>
        </p:spPr>
        <p:txBody>
          <a:bodyPr/>
          <a:lstStyle>
            <a:lvl1pPr>
              <a:defRPr sz="1200">
                <a:solidFill>
                  <a:schemeClr val="accent1"/>
                </a:solidFill>
              </a:defRPr>
            </a:lvl1pPr>
          </a:lstStyle>
          <a:p>
            <a:fld id="{3C633830-2244-49AE-BC4A-47F415C177C6}" type="datetimeFigureOut">
              <a:rPr lang="en-US" dirty="0"/>
              <a:pPr/>
              <a:t>4/5/2021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47673" y="6314440"/>
            <a:ext cx="6480226" cy="365125"/>
          </a:xfrm>
        </p:spPr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1620760"/>
            <a:ext cx="407988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AC27A5A-7290-4DE1-BA94-4BE8A8E57DCF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 title="Horizontal Rule Line"/>
          <p:cNvCxnSpPr/>
          <p:nvPr/>
        </p:nvCxnSpPr>
        <p:spPr>
          <a:xfrm flipH="1">
            <a:off x="1" y="6178167"/>
            <a:ext cx="10244326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81600" y="540628"/>
            <a:ext cx="6248400" cy="248894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3712467"/>
            <a:ext cx="6248400" cy="248222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3830-2244-49AE-BC4A-47F415C177C6}" type="datetimeFigureOut">
              <a:rPr lang="en-US" dirty="0"/>
              <a:t>4/5/2021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7A5A-7290-4DE1-BA94-4BE8A8E57DC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7784"/>
            <a:ext cx="3831336" cy="49560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1600" y="558065"/>
            <a:ext cx="6245352" cy="914400"/>
          </a:xfrm>
        </p:spPr>
        <p:txBody>
          <a:bodyPr anchor="b"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1526671"/>
            <a:ext cx="6245352" cy="175564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81600" y="3700826"/>
            <a:ext cx="6248400" cy="914400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81600" y="4669432"/>
            <a:ext cx="6245352" cy="175564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3830-2244-49AE-BC4A-47F415C177C6}" type="datetimeFigureOut">
              <a:rPr lang="en-US" dirty="0"/>
              <a:t>4/5/2021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7A5A-7290-4DE1-BA94-4BE8A8E57DC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3830-2244-49AE-BC4A-47F415C177C6}" type="datetimeFigureOut">
              <a:rPr lang="en-US" dirty="0"/>
              <a:t>4/5/2021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7A5A-7290-4DE1-BA94-4BE8A8E57DC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3830-2244-49AE-BC4A-47F415C177C6}" type="datetimeFigureOut">
              <a:rPr lang="en-US" dirty="0"/>
              <a:t>4/5/2021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7A5A-7290-4DE1-BA94-4BE8A8E57DC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5479"/>
            <a:ext cx="3838776" cy="1921022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564147"/>
            <a:ext cx="6248400" cy="5622644"/>
          </a:xfrm>
        </p:spPr>
        <p:txBody>
          <a:bodyPr/>
          <a:lstStyle>
            <a:lvl1pPr>
              <a:lnSpc>
                <a:spcPct val="112000"/>
              </a:lnSpc>
              <a:defRPr sz="2000"/>
            </a:lvl1pPr>
            <a:lvl2pPr>
              <a:lnSpc>
                <a:spcPct val="112000"/>
              </a:lnSpc>
              <a:defRPr sz="1800"/>
            </a:lvl2pPr>
            <a:lvl3pPr>
              <a:lnSpc>
                <a:spcPct val="112000"/>
              </a:lnSpc>
              <a:defRPr sz="1600"/>
            </a:lvl3pPr>
            <a:lvl4pPr>
              <a:lnSpc>
                <a:spcPct val="112000"/>
              </a:lnSpc>
              <a:defRPr sz="1400"/>
            </a:lvl4pPr>
            <a:lvl5pPr>
              <a:lnSpc>
                <a:spcPct val="112000"/>
              </a:lnSpc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2621512"/>
            <a:ext cx="3838776" cy="3239537"/>
          </a:xfrm>
        </p:spPr>
        <p:txBody>
          <a:bodyPr/>
          <a:lstStyle>
            <a:lvl1pPr marL="0" indent="0" algn="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3830-2244-49AE-BC4A-47F415C177C6}" type="datetimeFigureOut">
              <a:rPr lang="en-US" dirty="0"/>
              <a:t>4/5/2021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7A5A-7290-4DE1-BA94-4BE8A8E57DC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557261"/>
            <a:ext cx="3840480" cy="1919239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40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57800" y="0"/>
            <a:ext cx="6172200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8952" y="2621512"/>
            <a:ext cx="3840480" cy="3236976"/>
          </a:xfrm>
        </p:spPr>
        <p:txBody>
          <a:bodyPr/>
          <a:lstStyle>
            <a:lvl1pPr marL="0" indent="0" algn="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3830-2244-49AE-BC4A-47F415C177C6}" type="datetimeFigureOut">
              <a:rPr lang="en-US" dirty="0"/>
              <a:t>4/5/2021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27A5A-7290-4DE1-BA94-4BE8A8E57DC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 title="Page Number Shape"/>
          <p:cNvSpPr/>
          <p:nvPr/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49524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1600" y="569066"/>
            <a:ext cx="6248398" cy="5655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1" y="5930060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1" baseline="0">
                <a:solidFill>
                  <a:schemeClr val="accent1"/>
                </a:solidFill>
                <a:latin typeface="+mj-lt"/>
              </a:defRPr>
            </a:lvl1pPr>
          </a:lstStyle>
          <a:p>
            <a:fld id="{3C633830-2244-49AE-BC4A-47F415C177C6}" type="datetimeFigureOut">
              <a:rPr lang="en-US" dirty="0"/>
              <a:pPr/>
              <a:t>4/5/2021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1" y="6314440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 b="1" i="1" baseline="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84011" y="5607592"/>
            <a:ext cx="407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1" baseline="0">
                <a:solidFill>
                  <a:schemeClr val="bg2"/>
                </a:solidFill>
                <a:latin typeface="+mj-lt"/>
              </a:defRPr>
            </a:lvl1pPr>
          </a:lstStyle>
          <a:p>
            <a:fld id="{2AC27A5A-7290-4DE1-BA94-4BE8A8E57DCF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 title="Horizontal Rule Line"/>
          <p:cNvCxnSpPr/>
          <p:nvPr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5000" b="0" i="1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83464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20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83464" algn="l" defTabSz="9144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8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6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83464" algn="l" defTabSz="9144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4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83464" algn="l" defTabSz="914400" rtl="0" eaLnBrk="1" latinLnBrk="0" hangingPunct="1">
        <a:lnSpc>
          <a:spcPct val="112000"/>
        </a:lnSpc>
        <a:spcBef>
          <a:spcPts val="1300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971800" indent="-283464" algn="l" defTabSz="914400" rtl="0" eaLnBrk="1" latinLnBrk="0" hangingPunct="1">
        <a:lnSpc>
          <a:spcPct val="112000"/>
        </a:lnSpc>
        <a:spcBef>
          <a:spcPts val="1300"/>
        </a:spcBef>
        <a:buFont typeface="Arial" panose="020B0604020202020204" pitchFamily="34" charset="0"/>
        <a:buChar char="•"/>
        <a:defRPr sz="14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3429000" indent="-283464" algn="l" defTabSz="914400" rtl="0" eaLnBrk="1" latinLnBrk="0" hangingPunct="1">
        <a:lnSpc>
          <a:spcPct val="112000"/>
        </a:lnSpc>
        <a:spcBef>
          <a:spcPts val="1300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886200" indent="-283464" algn="l" defTabSz="914400" rtl="0" eaLnBrk="1" latinLnBrk="0" hangingPunct="1">
        <a:lnSpc>
          <a:spcPct val="112000"/>
        </a:lnSpc>
        <a:spcBef>
          <a:spcPts val="13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32">
          <p15:clr>
            <a:srgbClr val="F26B43"/>
          </p15:clr>
        </p15:guide>
        <p15:guide id="2" pos="480">
          <p15:clr>
            <a:srgbClr val="F26B43"/>
          </p15:clr>
        </p15:guide>
        <p15:guide id="3" orient="horz" pos="432">
          <p15:clr>
            <a:srgbClr val="F26B43"/>
          </p15:clr>
        </p15:guide>
        <p15:guide id="4" pos="7200">
          <p15:clr>
            <a:srgbClr val="F26B43"/>
          </p15:clr>
        </p15:guide>
        <p15:guide id="5" pos="32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5400" dirty="0" smtClean="0"/>
              <a:t>Jazz &amp; civil unrest: miles </a:t>
            </a:r>
            <a:r>
              <a:rPr lang="en-US" sz="5400" dirty="0" err="1" smtClean="0"/>
              <a:t>davis</a:t>
            </a:r>
            <a:r>
              <a:rPr lang="en-US" sz="5400" dirty="0" smtClean="0"/>
              <a:t>, the civil rights movement, and the illusion of life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By: Zack Hansen</a:t>
            </a:r>
            <a:endParaRPr lang="en-US" dirty="0"/>
          </a:p>
        </p:txBody>
      </p:sp>
      <p:pic>
        <p:nvPicPr>
          <p:cNvPr id="4" name="Intro Sli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64676" y="45606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750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69066"/>
            <a:ext cx="3951668" cy="494310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81" y="212486"/>
            <a:ext cx="4030087" cy="56562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20" y="569066"/>
            <a:ext cx="6746094" cy="45333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368602"/>
            <a:ext cx="1262129" cy="4893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Courtesy of NAACP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Slid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05420" y="52073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17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922" y="0"/>
            <a:ext cx="6541282" cy="6545646"/>
          </a:xfrm>
        </p:spPr>
      </p:pic>
      <p:sp>
        <p:nvSpPr>
          <p:cNvPr id="2" name="Rectangle 1"/>
          <p:cNvSpPr/>
          <p:nvPr/>
        </p:nvSpPr>
        <p:spPr>
          <a:xfrm>
            <a:off x="0" y="6545646"/>
            <a:ext cx="965915" cy="1771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Courtesy of Columbia Records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Slid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5718" y="30598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83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Terms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Illusion of Life</a:t>
            </a:r>
          </a:p>
          <a:p>
            <a:pPr lvl="1"/>
            <a:r>
              <a:rPr lang="en-US" dirty="0" smtClean="0"/>
              <a:t>Poses that music can act as </a:t>
            </a:r>
            <a:r>
              <a:rPr lang="en-US" dirty="0" smtClean="0"/>
              <a:t>communication and rhetoric</a:t>
            </a:r>
            <a:endParaRPr lang="en-US" dirty="0" smtClean="0"/>
          </a:p>
          <a:p>
            <a:r>
              <a:rPr lang="en-US" b="1" dirty="0" smtClean="0"/>
              <a:t>Virtual Time</a:t>
            </a:r>
          </a:p>
          <a:p>
            <a:pPr lvl="1"/>
            <a:r>
              <a:rPr lang="en-US" dirty="0" smtClean="0"/>
              <a:t>Intensity Patterns &amp; Release Patterns</a:t>
            </a:r>
          </a:p>
          <a:p>
            <a:r>
              <a:rPr lang="en-US" b="1" dirty="0" smtClean="0"/>
              <a:t>Virtual Experience</a:t>
            </a:r>
          </a:p>
          <a:p>
            <a:pPr lvl="1"/>
            <a:r>
              <a:rPr lang="en-US" dirty="0" smtClean="0"/>
              <a:t>Portrayal of experience through music</a:t>
            </a:r>
          </a:p>
          <a:p>
            <a:r>
              <a:rPr lang="en-US" b="1" dirty="0" smtClean="0"/>
              <a:t>Collaborative Representation</a:t>
            </a:r>
          </a:p>
          <a:p>
            <a:pPr lvl="1"/>
            <a:r>
              <a:rPr lang="en-US" i="1" dirty="0" smtClean="0"/>
              <a:t>Kind of Blue</a:t>
            </a:r>
            <a:r>
              <a:rPr lang="en-US" dirty="0" smtClean="0"/>
              <a:t> as inspired by, as well as a part of, the Civil Rights Movement</a:t>
            </a:r>
            <a:endParaRPr lang="en-US" i="1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5" name="Slid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86306" y="16173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6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Focus on “So What</a:t>
            </a:r>
            <a:r>
              <a:rPr lang="en-US" b="1" dirty="0" smtClean="0"/>
              <a:t>”</a:t>
            </a:r>
          </a:p>
          <a:p>
            <a:r>
              <a:rPr lang="en-US" b="1" dirty="0" smtClean="0"/>
              <a:t>Virtual Time</a:t>
            </a:r>
            <a:endParaRPr lang="en-US" b="1" dirty="0" smtClean="0"/>
          </a:p>
          <a:p>
            <a:pPr lvl="1"/>
            <a:r>
              <a:rPr lang="en-US" dirty="0" smtClean="0"/>
              <a:t>Actual time of the song is just over nine minutes, and there is heavy emphasis on tension and release (virtual time)</a:t>
            </a:r>
            <a:endParaRPr lang="en-US" dirty="0" smtClean="0"/>
          </a:p>
          <a:p>
            <a:r>
              <a:rPr lang="en-US" b="1" dirty="0" smtClean="0"/>
              <a:t>Virtual Experience</a:t>
            </a:r>
          </a:p>
          <a:p>
            <a:pPr lvl="1"/>
            <a:r>
              <a:rPr lang="en-US" dirty="0"/>
              <a:t>No lyrics for analysis of virtual experience, so the overall emotion/mood of the solos was used instead</a:t>
            </a:r>
          </a:p>
          <a:p>
            <a:pPr lvl="1"/>
            <a:endParaRPr lang="en-US" b="1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Slid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0265" y="1836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51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2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Report Findings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i="1" dirty="0" smtClean="0"/>
              <a:t>Kind of Blue</a:t>
            </a:r>
            <a:r>
              <a:rPr lang="en-US" dirty="0" smtClean="0"/>
              <a:t> drew heavily on organization approaches of the Civil Rights Movement</a:t>
            </a:r>
          </a:p>
          <a:p>
            <a:r>
              <a:rPr lang="en-US" dirty="0" smtClean="0"/>
              <a:t>Miles Davis had personal experience that acted as a direct link between the movement and his music</a:t>
            </a:r>
          </a:p>
          <a:p>
            <a:r>
              <a:rPr lang="en-US" dirty="0" smtClean="0"/>
              <a:t>These ties, both direct and indirect, can be observed throughout the album</a:t>
            </a:r>
            <a:endParaRPr lang="en-US" dirty="0"/>
          </a:p>
        </p:txBody>
      </p:sp>
      <p:pic>
        <p:nvPicPr>
          <p:cNvPr id="4" name="Slide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45723" y="22741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06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7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While revolt, protest, and fighting for change are not essentially unique to any one time period in American history, the Civil Rights Movement of the late 1950s certainly exists as a unique case. Beyond the movement itself, Miles Davis’s </a:t>
            </a:r>
            <a:r>
              <a:rPr lang="en-US" i="1" dirty="0"/>
              <a:t>Kind of Blue</a:t>
            </a:r>
            <a:r>
              <a:rPr lang="en-US" dirty="0"/>
              <a:t> effectively acted as a collaborative representation of the movement, being engaged in both reflecting and participating. The </a:t>
            </a:r>
            <a:r>
              <a:rPr lang="en-US" dirty="0" err="1"/>
              <a:t>Sellnow’s</a:t>
            </a:r>
            <a:r>
              <a:rPr lang="en-US" dirty="0"/>
              <a:t> illusion of life methodology lays a solid foundation for analyzing and understanding the complex interactions within and around music as a form of communication and rhetoric, which has in turn allowed for my rhetorical criticism of Davis’s album.</a:t>
            </a:r>
          </a:p>
          <a:p>
            <a:endParaRPr lang="en-US" dirty="0"/>
          </a:p>
        </p:txBody>
      </p:sp>
      <p:pic>
        <p:nvPicPr>
          <p:cNvPr id="4" name="Final Sli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78953" y="27311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31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Headlines">
  <a:themeElements>
    <a:clrScheme name="Headlines">
      <a:dk1>
        <a:sysClr val="windowText" lastClr="000000"/>
      </a:dk1>
      <a:lt1>
        <a:sysClr val="window" lastClr="FFFFFF"/>
      </a:lt1>
      <a:dk2>
        <a:srgbClr val="140C0F"/>
      </a:dk2>
      <a:lt2>
        <a:srgbClr val="F2F0EF"/>
      </a:lt2>
      <a:accent1>
        <a:srgbClr val="51303B"/>
      </a:accent1>
      <a:accent2>
        <a:srgbClr val="ABA299"/>
      </a:accent2>
      <a:accent3>
        <a:srgbClr val="475A6B"/>
      </a:accent3>
      <a:accent4>
        <a:srgbClr val="9A5853"/>
      </a:accent4>
      <a:accent5>
        <a:srgbClr val="A98E58"/>
      </a:accent5>
      <a:accent6>
        <a:srgbClr val="754C66"/>
      </a:accent6>
      <a:hlink>
        <a:srgbClr val="448593"/>
      </a:hlink>
      <a:folHlink>
        <a:srgbClr val="935E7A"/>
      </a:folHlink>
    </a:clrScheme>
    <a:fontScheme name="Headlines">
      <a:majorFont>
        <a:latin typeface="Century Schoolbook" panose="020406040505050203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eadlines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100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88900" dist="25400" dir="10800000">
              <a:srgbClr val="000000">
                <a:alpha val="25000"/>
              </a:srgbClr>
            </a:innerShdw>
            <a:outerShdw blurRad="25400" dist="25400" dir="5400000" rotWithShape="0">
              <a:srgbClr val="FFFFFF">
                <a:alpha val="1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dlines" id="{3841520A-25F2-4EB8-BE4C-611DB5ABEED9}" vid="{36CA9F4A-BB34-428E-BF18-E0AFB26A73A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Headlines</Template>
  <TotalTime>535</TotalTime>
  <Words>284</Words>
  <Application>Microsoft Office PowerPoint</Application>
  <PresentationFormat>Widescreen</PresentationFormat>
  <Paragraphs>26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Century Schoolbook</vt:lpstr>
      <vt:lpstr>Corbel</vt:lpstr>
      <vt:lpstr>Headlines</vt:lpstr>
      <vt:lpstr>Jazz &amp; civil unrest: miles davis, the civil rights movement, and the illusion of life</vt:lpstr>
      <vt:lpstr>PowerPoint Presentation</vt:lpstr>
      <vt:lpstr>PowerPoint Presentation</vt:lpstr>
      <vt:lpstr>Key Terms</vt:lpstr>
      <vt:lpstr>Analysis</vt:lpstr>
      <vt:lpstr>Report Findings</vt:lpstr>
      <vt:lpstr>Conclusion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Jazz and civil unrest: miles davis, the civil rights movement, and the illusion of life</dc:title>
  <dc:creator>Zack</dc:creator>
  <cp:lastModifiedBy>Zack</cp:lastModifiedBy>
  <cp:revision>16</cp:revision>
  <dcterms:created xsi:type="dcterms:W3CDTF">2021-04-04T22:29:04Z</dcterms:created>
  <dcterms:modified xsi:type="dcterms:W3CDTF">2021-04-06T01:55:01Z</dcterms:modified>
</cp:coreProperties>
</file>