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39868475" cy="22402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03300"/>
    <a:srgbClr val="FF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2" autoAdjust="0"/>
    <p:restoredTop sz="94249" autoAdjust="0"/>
  </p:normalViewPr>
  <p:slideViewPr>
    <p:cSldViewPr snapToGrid="0">
      <p:cViewPr varScale="1">
        <p:scale>
          <a:sx n="27" d="100"/>
          <a:sy n="27" d="100"/>
        </p:scale>
        <p:origin x="79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83560" y="3666386"/>
            <a:ext cx="29901356" cy="7799493"/>
          </a:xfrm>
        </p:spPr>
        <p:txBody>
          <a:bodyPr anchor="b"/>
          <a:lstStyle>
            <a:lvl1pPr algn="ctr">
              <a:defRPr sz="19600"/>
            </a:lvl1pPr>
          </a:lstStyle>
          <a:p>
            <a:r>
              <a:rPr lang="en-US"/>
              <a:t>Click to edit Master title style</a:t>
            </a:r>
            <a:endParaRPr lang="en-US" dirty="0"/>
          </a:p>
        </p:txBody>
      </p:sp>
      <p:sp>
        <p:nvSpPr>
          <p:cNvPr id="3" name="Subtitle 2"/>
          <p:cNvSpPr>
            <a:spLocks noGrp="1"/>
          </p:cNvSpPr>
          <p:nvPr>
            <p:ph type="subTitle" idx="1"/>
          </p:nvPr>
        </p:nvSpPr>
        <p:spPr>
          <a:xfrm>
            <a:off x="4983560" y="11766657"/>
            <a:ext cx="29901356" cy="5408823"/>
          </a:xfrm>
        </p:spPr>
        <p:txBody>
          <a:bodyPr/>
          <a:lstStyle>
            <a:lvl1pPr marL="0" indent="0" algn="ctr">
              <a:buNone/>
              <a:defRPr sz="7840"/>
            </a:lvl1pPr>
            <a:lvl2pPr marL="1493535" indent="0" algn="ctr">
              <a:buNone/>
              <a:defRPr sz="6533"/>
            </a:lvl2pPr>
            <a:lvl3pPr marL="2987070" indent="0" algn="ctr">
              <a:buNone/>
              <a:defRPr sz="5880"/>
            </a:lvl3pPr>
            <a:lvl4pPr marL="4480606" indent="0" algn="ctr">
              <a:buNone/>
              <a:defRPr sz="5227"/>
            </a:lvl4pPr>
            <a:lvl5pPr marL="5974141" indent="0" algn="ctr">
              <a:buNone/>
              <a:defRPr sz="5227"/>
            </a:lvl5pPr>
            <a:lvl6pPr marL="7467676" indent="0" algn="ctr">
              <a:buNone/>
              <a:defRPr sz="5227"/>
            </a:lvl6pPr>
            <a:lvl7pPr marL="8961211" indent="0" algn="ctr">
              <a:buNone/>
              <a:defRPr sz="5227"/>
            </a:lvl7pPr>
            <a:lvl8pPr marL="10454747" indent="0" algn="ctr">
              <a:buNone/>
              <a:defRPr sz="5227"/>
            </a:lvl8pPr>
            <a:lvl9pPr marL="11948282" indent="0" algn="ctr">
              <a:buNone/>
              <a:defRPr sz="52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5A1B25-267D-4382-85F2-8C7C4C1531D2}"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F903C-F330-4E2A-A200-9E11C72A4003}" type="slidenum">
              <a:rPr lang="en-US" smtClean="0"/>
              <a:t>‹#›</a:t>
            </a:fld>
            <a:endParaRPr lang="en-US" dirty="0"/>
          </a:p>
        </p:txBody>
      </p:sp>
    </p:spTree>
    <p:extLst>
      <p:ext uri="{BB962C8B-B14F-4D97-AF65-F5344CB8AC3E}">
        <p14:creationId xmlns:p14="http://schemas.microsoft.com/office/powerpoint/2010/main" val="422752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5A1B25-267D-4382-85F2-8C7C4C1531D2}"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F903C-F330-4E2A-A200-9E11C72A4003}" type="slidenum">
              <a:rPr lang="en-US" smtClean="0"/>
              <a:t>‹#›</a:t>
            </a:fld>
            <a:endParaRPr lang="en-US" dirty="0"/>
          </a:p>
        </p:txBody>
      </p:sp>
    </p:spTree>
    <p:extLst>
      <p:ext uri="{BB962C8B-B14F-4D97-AF65-F5344CB8AC3E}">
        <p14:creationId xmlns:p14="http://schemas.microsoft.com/office/powerpoint/2010/main" val="238137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30877" y="1192742"/>
            <a:ext cx="8596640" cy="189853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40958" y="1192742"/>
            <a:ext cx="25291564" cy="18985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5A1B25-267D-4382-85F2-8C7C4C1531D2}"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F903C-F330-4E2A-A200-9E11C72A4003}" type="slidenum">
              <a:rPr lang="en-US" smtClean="0"/>
              <a:t>‹#›</a:t>
            </a:fld>
            <a:endParaRPr lang="en-US" dirty="0"/>
          </a:p>
        </p:txBody>
      </p:sp>
    </p:spTree>
    <p:extLst>
      <p:ext uri="{BB962C8B-B14F-4D97-AF65-F5344CB8AC3E}">
        <p14:creationId xmlns:p14="http://schemas.microsoft.com/office/powerpoint/2010/main" val="374194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5A1B25-267D-4382-85F2-8C7C4C1531D2}"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F903C-F330-4E2A-A200-9E11C72A4003}" type="slidenum">
              <a:rPr lang="en-US" smtClean="0"/>
              <a:t>‹#›</a:t>
            </a:fld>
            <a:endParaRPr lang="en-US" dirty="0"/>
          </a:p>
        </p:txBody>
      </p:sp>
    </p:spTree>
    <p:extLst>
      <p:ext uri="{BB962C8B-B14F-4D97-AF65-F5344CB8AC3E}">
        <p14:creationId xmlns:p14="http://schemas.microsoft.com/office/powerpoint/2010/main" val="203090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20193" y="5585146"/>
            <a:ext cx="34386560" cy="9318941"/>
          </a:xfrm>
        </p:spPr>
        <p:txBody>
          <a:bodyPr anchor="b"/>
          <a:lstStyle>
            <a:lvl1pPr>
              <a:defRPr sz="19600"/>
            </a:lvl1pPr>
          </a:lstStyle>
          <a:p>
            <a:r>
              <a:rPr lang="en-US"/>
              <a:t>Click to edit Master title style</a:t>
            </a:r>
            <a:endParaRPr lang="en-US" dirty="0"/>
          </a:p>
        </p:txBody>
      </p:sp>
      <p:sp>
        <p:nvSpPr>
          <p:cNvPr id="3" name="Text Placeholder 2"/>
          <p:cNvSpPr>
            <a:spLocks noGrp="1"/>
          </p:cNvSpPr>
          <p:nvPr>
            <p:ph type="body" idx="1"/>
          </p:nvPr>
        </p:nvSpPr>
        <p:spPr>
          <a:xfrm>
            <a:off x="2720193" y="14992247"/>
            <a:ext cx="34386560" cy="4900611"/>
          </a:xfrm>
        </p:spPr>
        <p:txBody>
          <a:bodyPr/>
          <a:lstStyle>
            <a:lvl1pPr marL="0" indent="0">
              <a:buNone/>
              <a:defRPr sz="7840">
                <a:solidFill>
                  <a:schemeClr val="tx1">
                    <a:tint val="75000"/>
                  </a:schemeClr>
                </a:solidFill>
              </a:defRPr>
            </a:lvl1pPr>
            <a:lvl2pPr marL="1493535" indent="0">
              <a:buNone/>
              <a:defRPr sz="6533">
                <a:solidFill>
                  <a:schemeClr val="tx1">
                    <a:tint val="75000"/>
                  </a:schemeClr>
                </a:solidFill>
              </a:defRPr>
            </a:lvl2pPr>
            <a:lvl3pPr marL="2987070" indent="0">
              <a:buNone/>
              <a:defRPr sz="5880">
                <a:solidFill>
                  <a:schemeClr val="tx1">
                    <a:tint val="75000"/>
                  </a:schemeClr>
                </a:solidFill>
              </a:defRPr>
            </a:lvl3pPr>
            <a:lvl4pPr marL="4480606" indent="0">
              <a:buNone/>
              <a:defRPr sz="5227">
                <a:solidFill>
                  <a:schemeClr val="tx1">
                    <a:tint val="75000"/>
                  </a:schemeClr>
                </a:solidFill>
              </a:defRPr>
            </a:lvl4pPr>
            <a:lvl5pPr marL="5974141" indent="0">
              <a:buNone/>
              <a:defRPr sz="5227">
                <a:solidFill>
                  <a:schemeClr val="tx1">
                    <a:tint val="75000"/>
                  </a:schemeClr>
                </a:solidFill>
              </a:defRPr>
            </a:lvl5pPr>
            <a:lvl6pPr marL="7467676" indent="0">
              <a:buNone/>
              <a:defRPr sz="5227">
                <a:solidFill>
                  <a:schemeClr val="tx1">
                    <a:tint val="75000"/>
                  </a:schemeClr>
                </a:solidFill>
              </a:defRPr>
            </a:lvl6pPr>
            <a:lvl7pPr marL="8961211" indent="0">
              <a:buNone/>
              <a:defRPr sz="5227">
                <a:solidFill>
                  <a:schemeClr val="tx1">
                    <a:tint val="75000"/>
                  </a:schemeClr>
                </a:solidFill>
              </a:defRPr>
            </a:lvl7pPr>
            <a:lvl8pPr marL="10454747" indent="0">
              <a:buNone/>
              <a:defRPr sz="5227">
                <a:solidFill>
                  <a:schemeClr val="tx1">
                    <a:tint val="75000"/>
                  </a:schemeClr>
                </a:solidFill>
              </a:defRPr>
            </a:lvl8pPr>
            <a:lvl9pPr marL="11948282" indent="0">
              <a:buNone/>
              <a:defRPr sz="52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5A1B25-267D-4382-85F2-8C7C4C1531D2}" type="datetimeFigureOut">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F903C-F330-4E2A-A200-9E11C72A4003}" type="slidenum">
              <a:rPr lang="en-US" smtClean="0"/>
              <a:t>‹#›</a:t>
            </a:fld>
            <a:endParaRPr lang="en-US" dirty="0"/>
          </a:p>
        </p:txBody>
      </p:sp>
    </p:spTree>
    <p:extLst>
      <p:ext uri="{BB962C8B-B14F-4D97-AF65-F5344CB8AC3E}">
        <p14:creationId xmlns:p14="http://schemas.microsoft.com/office/powerpoint/2010/main" val="275507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40958" y="5963708"/>
            <a:ext cx="16944102" cy="14214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183415" y="5963708"/>
            <a:ext cx="16944102" cy="14214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5A1B25-267D-4382-85F2-8C7C4C1531D2}" type="datetimeFigureOut">
              <a:rPr lang="en-US" smtClean="0"/>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7F903C-F330-4E2A-A200-9E11C72A4003}" type="slidenum">
              <a:rPr lang="en-US" smtClean="0"/>
              <a:t>‹#›</a:t>
            </a:fld>
            <a:endParaRPr lang="en-US" dirty="0"/>
          </a:p>
        </p:txBody>
      </p:sp>
    </p:spTree>
    <p:extLst>
      <p:ext uri="{BB962C8B-B14F-4D97-AF65-F5344CB8AC3E}">
        <p14:creationId xmlns:p14="http://schemas.microsoft.com/office/powerpoint/2010/main" val="227661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6150" y="1192744"/>
            <a:ext cx="34386560" cy="4330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46152" y="5491799"/>
            <a:ext cx="16866232" cy="2691446"/>
          </a:xfrm>
        </p:spPr>
        <p:txBody>
          <a:bodyPr anchor="b"/>
          <a:lstStyle>
            <a:lvl1pPr marL="0" indent="0">
              <a:buNone/>
              <a:defRPr sz="7840" b="1"/>
            </a:lvl1pPr>
            <a:lvl2pPr marL="1493535" indent="0">
              <a:buNone/>
              <a:defRPr sz="6533" b="1"/>
            </a:lvl2pPr>
            <a:lvl3pPr marL="2987070" indent="0">
              <a:buNone/>
              <a:defRPr sz="5880" b="1"/>
            </a:lvl3pPr>
            <a:lvl4pPr marL="4480606" indent="0">
              <a:buNone/>
              <a:defRPr sz="5227" b="1"/>
            </a:lvl4pPr>
            <a:lvl5pPr marL="5974141" indent="0">
              <a:buNone/>
              <a:defRPr sz="5227" b="1"/>
            </a:lvl5pPr>
            <a:lvl6pPr marL="7467676" indent="0">
              <a:buNone/>
              <a:defRPr sz="5227" b="1"/>
            </a:lvl6pPr>
            <a:lvl7pPr marL="8961211" indent="0">
              <a:buNone/>
              <a:defRPr sz="5227" b="1"/>
            </a:lvl7pPr>
            <a:lvl8pPr marL="10454747" indent="0">
              <a:buNone/>
              <a:defRPr sz="5227" b="1"/>
            </a:lvl8pPr>
            <a:lvl9pPr marL="11948282" indent="0">
              <a:buNone/>
              <a:defRPr sz="5227" b="1"/>
            </a:lvl9pPr>
          </a:lstStyle>
          <a:p>
            <a:pPr lvl="0"/>
            <a:r>
              <a:rPr lang="en-US"/>
              <a:t>Click to edit Master text styles</a:t>
            </a:r>
          </a:p>
        </p:txBody>
      </p:sp>
      <p:sp>
        <p:nvSpPr>
          <p:cNvPr id="4" name="Content Placeholder 3"/>
          <p:cNvSpPr>
            <a:spLocks noGrp="1"/>
          </p:cNvSpPr>
          <p:nvPr>
            <p:ph sz="half" idx="2"/>
          </p:nvPr>
        </p:nvSpPr>
        <p:spPr>
          <a:xfrm>
            <a:off x="2746152" y="8183245"/>
            <a:ext cx="16866232" cy="12036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183415" y="5491799"/>
            <a:ext cx="16949295" cy="2691446"/>
          </a:xfrm>
        </p:spPr>
        <p:txBody>
          <a:bodyPr anchor="b"/>
          <a:lstStyle>
            <a:lvl1pPr marL="0" indent="0">
              <a:buNone/>
              <a:defRPr sz="7840" b="1"/>
            </a:lvl1pPr>
            <a:lvl2pPr marL="1493535" indent="0">
              <a:buNone/>
              <a:defRPr sz="6533" b="1"/>
            </a:lvl2pPr>
            <a:lvl3pPr marL="2987070" indent="0">
              <a:buNone/>
              <a:defRPr sz="5880" b="1"/>
            </a:lvl3pPr>
            <a:lvl4pPr marL="4480606" indent="0">
              <a:buNone/>
              <a:defRPr sz="5227" b="1"/>
            </a:lvl4pPr>
            <a:lvl5pPr marL="5974141" indent="0">
              <a:buNone/>
              <a:defRPr sz="5227" b="1"/>
            </a:lvl5pPr>
            <a:lvl6pPr marL="7467676" indent="0">
              <a:buNone/>
              <a:defRPr sz="5227" b="1"/>
            </a:lvl6pPr>
            <a:lvl7pPr marL="8961211" indent="0">
              <a:buNone/>
              <a:defRPr sz="5227" b="1"/>
            </a:lvl7pPr>
            <a:lvl8pPr marL="10454747" indent="0">
              <a:buNone/>
              <a:defRPr sz="5227" b="1"/>
            </a:lvl8pPr>
            <a:lvl9pPr marL="11948282" indent="0">
              <a:buNone/>
              <a:defRPr sz="5227" b="1"/>
            </a:lvl9pPr>
          </a:lstStyle>
          <a:p>
            <a:pPr lvl="0"/>
            <a:r>
              <a:rPr lang="en-US"/>
              <a:t>Click to edit Master text styles</a:t>
            </a:r>
          </a:p>
        </p:txBody>
      </p:sp>
      <p:sp>
        <p:nvSpPr>
          <p:cNvPr id="6" name="Content Placeholder 5"/>
          <p:cNvSpPr>
            <a:spLocks noGrp="1"/>
          </p:cNvSpPr>
          <p:nvPr>
            <p:ph sz="quarter" idx="4"/>
          </p:nvPr>
        </p:nvSpPr>
        <p:spPr>
          <a:xfrm>
            <a:off x="20183415" y="8183245"/>
            <a:ext cx="16949295" cy="12036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A1B25-267D-4382-85F2-8C7C4C1531D2}" type="datetimeFigureOut">
              <a:rPr lang="en-US" smtClean="0"/>
              <a:t>4/1/2021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7F903C-F330-4E2A-A200-9E11C72A4003}" type="slidenum">
              <a:rPr lang="en-US" smtClean="0"/>
              <a:t>‹#›</a:t>
            </a:fld>
            <a:endParaRPr lang="en-US" dirty="0"/>
          </a:p>
        </p:txBody>
      </p:sp>
    </p:spTree>
    <p:extLst>
      <p:ext uri="{BB962C8B-B14F-4D97-AF65-F5344CB8AC3E}">
        <p14:creationId xmlns:p14="http://schemas.microsoft.com/office/powerpoint/2010/main" val="358461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5A1B25-267D-4382-85F2-8C7C4C1531D2}" type="datetimeFigureOut">
              <a:rPr lang="en-US" smtClean="0"/>
              <a:t>4/1/2021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7F903C-F330-4E2A-A200-9E11C72A4003}" type="slidenum">
              <a:rPr lang="en-US" smtClean="0"/>
              <a:t>‹#›</a:t>
            </a:fld>
            <a:endParaRPr lang="en-US" dirty="0"/>
          </a:p>
        </p:txBody>
      </p:sp>
    </p:spTree>
    <p:extLst>
      <p:ext uri="{BB962C8B-B14F-4D97-AF65-F5344CB8AC3E}">
        <p14:creationId xmlns:p14="http://schemas.microsoft.com/office/powerpoint/2010/main" val="4008155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A1B25-267D-4382-85F2-8C7C4C1531D2}" type="datetimeFigureOut">
              <a:rPr lang="en-US" smtClean="0"/>
              <a:t>4/1/2021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7F903C-F330-4E2A-A200-9E11C72A4003}" type="slidenum">
              <a:rPr lang="en-US" smtClean="0"/>
              <a:t>‹#›</a:t>
            </a:fld>
            <a:endParaRPr lang="en-US" dirty="0"/>
          </a:p>
        </p:txBody>
      </p:sp>
    </p:spTree>
    <p:extLst>
      <p:ext uri="{BB962C8B-B14F-4D97-AF65-F5344CB8AC3E}">
        <p14:creationId xmlns:p14="http://schemas.microsoft.com/office/powerpoint/2010/main" val="249558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6152" y="1493520"/>
            <a:ext cx="12858620" cy="5227320"/>
          </a:xfrm>
        </p:spPr>
        <p:txBody>
          <a:bodyPr anchor="b"/>
          <a:lstStyle>
            <a:lvl1pPr>
              <a:defRPr sz="10453"/>
            </a:lvl1pPr>
          </a:lstStyle>
          <a:p>
            <a:r>
              <a:rPr lang="en-US"/>
              <a:t>Click to edit Master title style</a:t>
            </a:r>
            <a:endParaRPr lang="en-US" dirty="0"/>
          </a:p>
        </p:txBody>
      </p:sp>
      <p:sp>
        <p:nvSpPr>
          <p:cNvPr id="3" name="Content Placeholder 2"/>
          <p:cNvSpPr>
            <a:spLocks noGrp="1"/>
          </p:cNvSpPr>
          <p:nvPr>
            <p:ph idx="1"/>
          </p:nvPr>
        </p:nvSpPr>
        <p:spPr>
          <a:xfrm>
            <a:off x="16949295" y="3225590"/>
            <a:ext cx="20183415" cy="15920508"/>
          </a:xfrm>
        </p:spPr>
        <p:txBody>
          <a:bodyPr/>
          <a:lstStyle>
            <a:lvl1pPr>
              <a:defRPr sz="10453"/>
            </a:lvl1pPr>
            <a:lvl2pPr>
              <a:defRPr sz="9147"/>
            </a:lvl2pPr>
            <a:lvl3pPr>
              <a:defRPr sz="7840"/>
            </a:lvl3pPr>
            <a:lvl4pPr>
              <a:defRPr sz="6533"/>
            </a:lvl4pPr>
            <a:lvl5pPr>
              <a:defRPr sz="6533"/>
            </a:lvl5pPr>
            <a:lvl6pPr>
              <a:defRPr sz="6533"/>
            </a:lvl6pPr>
            <a:lvl7pPr>
              <a:defRPr sz="6533"/>
            </a:lvl7pPr>
            <a:lvl8pPr>
              <a:defRPr sz="6533"/>
            </a:lvl8pPr>
            <a:lvl9pPr>
              <a:defRPr sz="6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46152" y="6720840"/>
            <a:ext cx="12858620" cy="12451187"/>
          </a:xfrm>
        </p:spPr>
        <p:txBody>
          <a:bodyPr/>
          <a:lstStyle>
            <a:lvl1pPr marL="0" indent="0">
              <a:buNone/>
              <a:defRPr sz="5227"/>
            </a:lvl1pPr>
            <a:lvl2pPr marL="1493535" indent="0">
              <a:buNone/>
              <a:defRPr sz="4573"/>
            </a:lvl2pPr>
            <a:lvl3pPr marL="2987070" indent="0">
              <a:buNone/>
              <a:defRPr sz="3920"/>
            </a:lvl3pPr>
            <a:lvl4pPr marL="4480606" indent="0">
              <a:buNone/>
              <a:defRPr sz="3267"/>
            </a:lvl4pPr>
            <a:lvl5pPr marL="5974141" indent="0">
              <a:buNone/>
              <a:defRPr sz="3267"/>
            </a:lvl5pPr>
            <a:lvl6pPr marL="7467676" indent="0">
              <a:buNone/>
              <a:defRPr sz="3267"/>
            </a:lvl6pPr>
            <a:lvl7pPr marL="8961211" indent="0">
              <a:buNone/>
              <a:defRPr sz="3267"/>
            </a:lvl7pPr>
            <a:lvl8pPr marL="10454747" indent="0">
              <a:buNone/>
              <a:defRPr sz="3267"/>
            </a:lvl8pPr>
            <a:lvl9pPr marL="11948282" indent="0">
              <a:buNone/>
              <a:defRPr sz="3267"/>
            </a:lvl9pPr>
          </a:lstStyle>
          <a:p>
            <a:pPr lvl="0"/>
            <a:r>
              <a:rPr lang="en-US"/>
              <a:t>Click to edit Master text styles</a:t>
            </a:r>
          </a:p>
        </p:txBody>
      </p:sp>
      <p:sp>
        <p:nvSpPr>
          <p:cNvPr id="5" name="Date Placeholder 4"/>
          <p:cNvSpPr>
            <a:spLocks noGrp="1"/>
          </p:cNvSpPr>
          <p:nvPr>
            <p:ph type="dt" sz="half" idx="10"/>
          </p:nvPr>
        </p:nvSpPr>
        <p:spPr/>
        <p:txBody>
          <a:bodyPr/>
          <a:lstStyle/>
          <a:p>
            <a:fld id="{EE5A1B25-267D-4382-85F2-8C7C4C1531D2}" type="datetimeFigureOut">
              <a:rPr lang="en-US" smtClean="0"/>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7F903C-F330-4E2A-A200-9E11C72A4003}" type="slidenum">
              <a:rPr lang="en-US" smtClean="0"/>
              <a:t>‹#›</a:t>
            </a:fld>
            <a:endParaRPr lang="en-US" dirty="0"/>
          </a:p>
        </p:txBody>
      </p:sp>
    </p:spTree>
    <p:extLst>
      <p:ext uri="{BB962C8B-B14F-4D97-AF65-F5344CB8AC3E}">
        <p14:creationId xmlns:p14="http://schemas.microsoft.com/office/powerpoint/2010/main" val="290587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6152" y="1493520"/>
            <a:ext cx="12858620" cy="5227320"/>
          </a:xfrm>
        </p:spPr>
        <p:txBody>
          <a:bodyPr anchor="b"/>
          <a:lstStyle>
            <a:lvl1pPr>
              <a:defRPr sz="10453"/>
            </a:lvl1pPr>
          </a:lstStyle>
          <a:p>
            <a:r>
              <a:rPr lang="en-US"/>
              <a:t>Click to edit Master title style</a:t>
            </a:r>
            <a:endParaRPr lang="en-US" dirty="0"/>
          </a:p>
        </p:txBody>
      </p:sp>
      <p:sp>
        <p:nvSpPr>
          <p:cNvPr id="3" name="Picture Placeholder 2"/>
          <p:cNvSpPr>
            <a:spLocks noGrp="1" noChangeAspect="1"/>
          </p:cNvSpPr>
          <p:nvPr>
            <p:ph type="pic" idx="1"/>
          </p:nvPr>
        </p:nvSpPr>
        <p:spPr>
          <a:xfrm>
            <a:off x="16949295" y="3225590"/>
            <a:ext cx="20183415" cy="15920508"/>
          </a:xfrm>
        </p:spPr>
        <p:txBody>
          <a:bodyPr anchor="t"/>
          <a:lstStyle>
            <a:lvl1pPr marL="0" indent="0">
              <a:buNone/>
              <a:defRPr sz="10453"/>
            </a:lvl1pPr>
            <a:lvl2pPr marL="1493535" indent="0">
              <a:buNone/>
              <a:defRPr sz="9147"/>
            </a:lvl2pPr>
            <a:lvl3pPr marL="2987070" indent="0">
              <a:buNone/>
              <a:defRPr sz="7840"/>
            </a:lvl3pPr>
            <a:lvl4pPr marL="4480606" indent="0">
              <a:buNone/>
              <a:defRPr sz="6533"/>
            </a:lvl4pPr>
            <a:lvl5pPr marL="5974141" indent="0">
              <a:buNone/>
              <a:defRPr sz="6533"/>
            </a:lvl5pPr>
            <a:lvl6pPr marL="7467676" indent="0">
              <a:buNone/>
              <a:defRPr sz="6533"/>
            </a:lvl6pPr>
            <a:lvl7pPr marL="8961211" indent="0">
              <a:buNone/>
              <a:defRPr sz="6533"/>
            </a:lvl7pPr>
            <a:lvl8pPr marL="10454747" indent="0">
              <a:buNone/>
              <a:defRPr sz="6533"/>
            </a:lvl8pPr>
            <a:lvl9pPr marL="11948282" indent="0">
              <a:buNone/>
              <a:defRPr sz="6533"/>
            </a:lvl9pPr>
          </a:lstStyle>
          <a:p>
            <a:r>
              <a:rPr lang="en-US" dirty="0"/>
              <a:t>Click icon to add picture</a:t>
            </a:r>
          </a:p>
        </p:txBody>
      </p:sp>
      <p:sp>
        <p:nvSpPr>
          <p:cNvPr id="4" name="Text Placeholder 3"/>
          <p:cNvSpPr>
            <a:spLocks noGrp="1"/>
          </p:cNvSpPr>
          <p:nvPr>
            <p:ph type="body" sz="half" idx="2"/>
          </p:nvPr>
        </p:nvSpPr>
        <p:spPr>
          <a:xfrm>
            <a:off x="2746152" y="6720840"/>
            <a:ext cx="12858620" cy="12451187"/>
          </a:xfrm>
        </p:spPr>
        <p:txBody>
          <a:bodyPr/>
          <a:lstStyle>
            <a:lvl1pPr marL="0" indent="0">
              <a:buNone/>
              <a:defRPr sz="5227"/>
            </a:lvl1pPr>
            <a:lvl2pPr marL="1493535" indent="0">
              <a:buNone/>
              <a:defRPr sz="4573"/>
            </a:lvl2pPr>
            <a:lvl3pPr marL="2987070" indent="0">
              <a:buNone/>
              <a:defRPr sz="3920"/>
            </a:lvl3pPr>
            <a:lvl4pPr marL="4480606" indent="0">
              <a:buNone/>
              <a:defRPr sz="3267"/>
            </a:lvl4pPr>
            <a:lvl5pPr marL="5974141" indent="0">
              <a:buNone/>
              <a:defRPr sz="3267"/>
            </a:lvl5pPr>
            <a:lvl6pPr marL="7467676" indent="0">
              <a:buNone/>
              <a:defRPr sz="3267"/>
            </a:lvl6pPr>
            <a:lvl7pPr marL="8961211" indent="0">
              <a:buNone/>
              <a:defRPr sz="3267"/>
            </a:lvl7pPr>
            <a:lvl8pPr marL="10454747" indent="0">
              <a:buNone/>
              <a:defRPr sz="3267"/>
            </a:lvl8pPr>
            <a:lvl9pPr marL="11948282" indent="0">
              <a:buNone/>
              <a:defRPr sz="3267"/>
            </a:lvl9pPr>
          </a:lstStyle>
          <a:p>
            <a:pPr lvl="0"/>
            <a:r>
              <a:rPr lang="en-US"/>
              <a:t>Click to edit Master text styles</a:t>
            </a:r>
          </a:p>
        </p:txBody>
      </p:sp>
      <p:sp>
        <p:nvSpPr>
          <p:cNvPr id="5" name="Date Placeholder 4"/>
          <p:cNvSpPr>
            <a:spLocks noGrp="1"/>
          </p:cNvSpPr>
          <p:nvPr>
            <p:ph type="dt" sz="half" idx="10"/>
          </p:nvPr>
        </p:nvSpPr>
        <p:spPr/>
        <p:txBody>
          <a:bodyPr/>
          <a:lstStyle/>
          <a:p>
            <a:fld id="{EE5A1B25-267D-4382-85F2-8C7C4C1531D2}" type="datetimeFigureOut">
              <a:rPr lang="en-US" smtClean="0"/>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7F903C-F330-4E2A-A200-9E11C72A4003}" type="slidenum">
              <a:rPr lang="en-US" smtClean="0"/>
              <a:t>‹#›</a:t>
            </a:fld>
            <a:endParaRPr lang="en-US" dirty="0"/>
          </a:p>
        </p:txBody>
      </p:sp>
    </p:spTree>
    <p:extLst>
      <p:ext uri="{BB962C8B-B14F-4D97-AF65-F5344CB8AC3E}">
        <p14:creationId xmlns:p14="http://schemas.microsoft.com/office/powerpoint/2010/main" val="14223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0958" y="1192744"/>
            <a:ext cx="34386560" cy="4330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40958" y="5963708"/>
            <a:ext cx="34386560" cy="14214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0958" y="20764078"/>
            <a:ext cx="8970407" cy="1192742"/>
          </a:xfrm>
          <a:prstGeom prst="rect">
            <a:avLst/>
          </a:prstGeom>
        </p:spPr>
        <p:txBody>
          <a:bodyPr vert="horz" lIns="91440" tIns="45720" rIns="91440" bIns="45720" rtlCol="0" anchor="ctr"/>
          <a:lstStyle>
            <a:lvl1pPr algn="l">
              <a:defRPr sz="3920">
                <a:solidFill>
                  <a:schemeClr val="tx1">
                    <a:tint val="75000"/>
                  </a:schemeClr>
                </a:solidFill>
              </a:defRPr>
            </a:lvl1pPr>
          </a:lstStyle>
          <a:p>
            <a:fld id="{EE5A1B25-267D-4382-85F2-8C7C4C1531D2}" type="datetimeFigureOut">
              <a:rPr lang="en-US" smtClean="0"/>
              <a:t>4/1/2021</a:t>
            </a:fld>
            <a:endParaRPr lang="en-US" dirty="0"/>
          </a:p>
        </p:txBody>
      </p:sp>
      <p:sp>
        <p:nvSpPr>
          <p:cNvPr id="5" name="Footer Placeholder 4"/>
          <p:cNvSpPr>
            <a:spLocks noGrp="1"/>
          </p:cNvSpPr>
          <p:nvPr>
            <p:ph type="ftr" sz="quarter" idx="3"/>
          </p:nvPr>
        </p:nvSpPr>
        <p:spPr>
          <a:xfrm>
            <a:off x="13206433" y="20764078"/>
            <a:ext cx="13455610" cy="1192742"/>
          </a:xfrm>
          <a:prstGeom prst="rect">
            <a:avLst/>
          </a:prstGeom>
        </p:spPr>
        <p:txBody>
          <a:bodyPr vert="horz" lIns="91440" tIns="45720" rIns="91440" bIns="45720" rtlCol="0" anchor="ctr"/>
          <a:lstStyle>
            <a:lvl1pPr algn="ctr">
              <a:defRPr sz="39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157110" y="20764078"/>
            <a:ext cx="8970407" cy="1192742"/>
          </a:xfrm>
          <a:prstGeom prst="rect">
            <a:avLst/>
          </a:prstGeom>
        </p:spPr>
        <p:txBody>
          <a:bodyPr vert="horz" lIns="91440" tIns="45720" rIns="91440" bIns="45720" rtlCol="0" anchor="ctr"/>
          <a:lstStyle>
            <a:lvl1pPr algn="r">
              <a:defRPr sz="3920">
                <a:solidFill>
                  <a:schemeClr val="tx1">
                    <a:tint val="75000"/>
                  </a:schemeClr>
                </a:solidFill>
              </a:defRPr>
            </a:lvl1pPr>
          </a:lstStyle>
          <a:p>
            <a:fld id="{AC7F903C-F330-4E2A-A200-9E11C72A4003}" type="slidenum">
              <a:rPr lang="en-US" smtClean="0"/>
              <a:t>‹#›</a:t>
            </a:fld>
            <a:endParaRPr lang="en-US" dirty="0"/>
          </a:p>
        </p:txBody>
      </p:sp>
    </p:spTree>
    <p:extLst>
      <p:ext uri="{BB962C8B-B14F-4D97-AF65-F5344CB8AC3E}">
        <p14:creationId xmlns:p14="http://schemas.microsoft.com/office/powerpoint/2010/main" val="28447139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987070" rtl="0" eaLnBrk="1" latinLnBrk="0" hangingPunct="1">
        <a:lnSpc>
          <a:spcPct val="90000"/>
        </a:lnSpc>
        <a:spcBef>
          <a:spcPct val="0"/>
        </a:spcBef>
        <a:buNone/>
        <a:defRPr sz="14373" kern="1200">
          <a:solidFill>
            <a:schemeClr val="tx1"/>
          </a:solidFill>
          <a:latin typeface="+mj-lt"/>
          <a:ea typeface="+mj-ea"/>
          <a:cs typeface="+mj-cs"/>
        </a:defRPr>
      </a:lvl1pPr>
    </p:titleStyle>
    <p:bodyStyle>
      <a:lvl1pPr marL="746768" indent="-746768" algn="l" defTabSz="2987070" rtl="0" eaLnBrk="1" latinLnBrk="0" hangingPunct="1">
        <a:lnSpc>
          <a:spcPct val="90000"/>
        </a:lnSpc>
        <a:spcBef>
          <a:spcPts val="3267"/>
        </a:spcBef>
        <a:buFont typeface="Arial" panose="020B0604020202020204" pitchFamily="34" charset="0"/>
        <a:buChar char="•"/>
        <a:defRPr sz="9147" kern="1200">
          <a:solidFill>
            <a:schemeClr val="tx1"/>
          </a:solidFill>
          <a:latin typeface="+mn-lt"/>
          <a:ea typeface="+mn-ea"/>
          <a:cs typeface="+mn-cs"/>
        </a:defRPr>
      </a:lvl1pPr>
      <a:lvl2pPr marL="2240303" indent="-746768" algn="l" defTabSz="2987070" rtl="0" eaLnBrk="1" latinLnBrk="0" hangingPunct="1">
        <a:lnSpc>
          <a:spcPct val="90000"/>
        </a:lnSpc>
        <a:spcBef>
          <a:spcPts val="1633"/>
        </a:spcBef>
        <a:buFont typeface="Arial" panose="020B0604020202020204" pitchFamily="34" charset="0"/>
        <a:buChar char="•"/>
        <a:defRPr sz="7840" kern="1200">
          <a:solidFill>
            <a:schemeClr val="tx1"/>
          </a:solidFill>
          <a:latin typeface="+mn-lt"/>
          <a:ea typeface="+mn-ea"/>
          <a:cs typeface="+mn-cs"/>
        </a:defRPr>
      </a:lvl2pPr>
      <a:lvl3pPr marL="3733838" indent="-746768" algn="l" defTabSz="2987070" rtl="0" eaLnBrk="1" latinLnBrk="0" hangingPunct="1">
        <a:lnSpc>
          <a:spcPct val="90000"/>
        </a:lnSpc>
        <a:spcBef>
          <a:spcPts val="1633"/>
        </a:spcBef>
        <a:buFont typeface="Arial" panose="020B0604020202020204" pitchFamily="34" charset="0"/>
        <a:buChar char="•"/>
        <a:defRPr sz="6533" kern="1200">
          <a:solidFill>
            <a:schemeClr val="tx1"/>
          </a:solidFill>
          <a:latin typeface="+mn-lt"/>
          <a:ea typeface="+mn-ea"/>
          <a:cs typeface="+mn-cs"/>
        </a:defRPr>
      </a:lvl3pPr>
      <a:lvl4pPr marL="5227373" indent="-746768" algn="l" defTabSz="2987070" rtl="0" eaLnBrk="1" latinLnBrk="0" hangingPunct="1">
        <a:lnSpc>
          <a:spcPct val="90000"/>
        </a:lnSpc>
        <a:spcBef>
          <a:spcPts val="1633"/>
        </a:spcBef>
        <a:buFont typeface="Arial" panose="020B0604020202020204" pitchFamily="34" charset="0"/>
        <a:buChar char="•"/>
        <a:defRPr sz="5880" kern="1200">
          <a:solidFill>
            <a:schemeClr val="tx1"/>
          </a:solidFill>
          <a:latin typeface="+mn-lt"/>
          <a:ea typeface="+mn-ea"/>
          <a:cs typeface="+mn-cs"/>
        </a:defRPr>
      </a:lvl4pPr>
      <a:lvl5pPr marL="6720909" indent="-746768" algn="l" defTabSz="2987070" rtl="0" eaLnBrk="1" latinLnBrk="0" hangingPunct="1">
        <a:lnSpc>
          <a:spcPct val="90000"/>
        </a:lnSpc>
        <a:spcBef>
          <a:spcPts val="1633"/>
        </a:spcBef>
        <a:buFont typeface="Arial" panose="020B0604020202020204" pitchFamily="34" charset="0"/>
        <a:buChar char="•"/>
        <a:defRPr sz="5880" kern="1200">
          <a:solidFill>
            <a:schemeClr val="tx1"/>
          </a:solidFill>
          <a:latin typeface="+mn-lt"/>
          <a:ea typeface="+mn-ea"/>
          <a:cs typeface="+mn-cs"/>
        </a:defRPr>
      </a:lvl5pPr>
      <a:lvl6pPr marL="8214444" indent="-746768" algn="l" defTabSz="2987070" rtl="0" eaLnBrk="1" latinLnBrk="0" hangingPunct="1">
        <a:lnSpc>
          <a:spcPct val="90000"/>
        </a:lnSpc>
        <a:spcBef>
          <a:spcPts val="1633"/>
        </a:spcBef>
        <a:buFont typeface="Arial" panose="020B0604020202020204" pitchFamily="34" charset="0"/>
        <a:buChar char="•"/>
        <a:defRPr sz="5880" kern="1200">
          <a:solidFill>
            <a:schemeClr val="tx1"/>
          </a:solidFill>
          <a:latin typeface="+mn-lt"/>
          <a:ea typeface="+mn-ea"/>
          <a:cs typeface="+mn-cs"/>
        </a:defRPr>
      </a:lvl6pPr>
      <a:lvl7pPr marL="9707979" indent="-746768" algn="l" defTabSz="2987070" rtl="0" eaLnBrk="1" latinLnBrk="0" hangingPunct="1">
        <a:lnSpc>
          <a:spcPct val="90000"/>
        </a:lnSpc>
        <a:spcBef>
          <a:spcPts val="1633"/>
        </a:spcBef>
        <a:buFont typeface="Arial" panose="020B0604020202020204" pitchFamily="34" charset="0"/>
        <a:buChar char="•"/>
        <a:defRPr sz="5880" kern="1200">
          <a:solidFill>
            <a:schemeClr val="tx1"/>
          </a:solidFill>
          <a:latin typeface="+mn-lt"/>
          <a:ea typeface="+mn-ea"/>
          <a:cs typeface="+mn-cs"/>
        </a:defRPr>
      </a:lvl7pPr>
      <a:lvl8pPr marL="11201514" indent="-746768" algn="l" defTabSz="2987070" rtl="0" eaLnBrk="1" latinLnBrk="0" hangingPunct="1">
        <a:lnSpc>
          <a:spcPct val="90000"/>
        </a:lnSpc>
        <a:spcBef>
          <a:spcPts val="1633"/>
        </a:spcBef>
        <a:buFont typeface="Arial" panose="020B0604020202020204" pitchFamily="34" charset="0"/>
        <a:buChar char="•"/>
        <a:defRPr sz="5880" kern="1200">
          <a:solidFill>
            <a:schemeClr val="tx1"/>
          </a:solidFill>
          <a:latin typeface="+mn-lt"/>
          <a:ea typeface="+mn-ea"/>
          <a:cs typeface="+mn-cs"/>
        </a:defRPr>
      </a:lvl8pPr>
      <a:lvl9pPr marL="12695050" indent="-746768" algn="l" defTabSz="2987070" rtl="0" eaLnBrk="1" latinLnBrk="0" hangingPunct="1">
        <a:lnSpc>
          <a:spcPct val="90000"/>
        </a:lnSpc>
        <a:spcBef>
          <a:spcPts val="1633"/>
        </a:spcBef>
        <a:buFont typeface="Arial" panose="020B0604020202020204" pitchFamily="34" charset="0"/>
        <a:buChar char="•"/>
        <a:defRPr sz="5880" kern="1200">
          <a:solidFill>
            <a:schemeClr val="tx1"/>
          </a:solidFill>
          <a:latin typeface="+mn-lt"/>
          <a:ea typeface="+mn-ea"/>
          <a:cs typeface="+mn-cs"/>
        </a:defRPr>
      </a:lvl9pPr>
    </p:bodyStyle>
    <p:otherStyle>
      <a:defPPr>
        <a:defRPr lang="en-US"/>
      </a:defPPr>
      <a:lvl1pPr marL="0" algn="l" defTabSz="2987070" rtl="0" eaLnBrk="1" latinLnBrk="0" hangingPunct="1">
        <a:defRPr sz="5880" kern="1200">
          <a:solidFill>
            <a:schemeClr val="tx1"/>
          </a:solidFill>
          <a:latin typeface="+mn-lt"/>
          <a:ea typeface="+mn-ea"/>
          <a:cs typeface="+mn-cs"/>
        </a:defRPr>
      </a:lvl1pPr>
      <a:lvl2pPr marL="1493535" algn="l" defTabSz="2987070" rtl="0" eaLnBrk="1" latinLnBrk="0" hangingPunct="1">
        <a:defRPr sz="5880" kern="1200">
          <a:solidFill>
            <a:schemeClr val="tx1"/>
          </a:solidFill>
          <a:latin typeface="+mn-lt"/>
          <a:ea typeface="+mn-ea"/>
          <a:cs typeface="+mn-cs"/>
        </a:defRPr>
      </a:lvl2pPr>
      <a:lvl3pPr marL="2987070" algn="l" defTabSz="2987070" rtl="0" eaLnBrk="1" latinLnBrk="0" hangingPunct="1">
        <a:defRPr sz="5880" kern="1200">
          <a:solidFill>
            <a:schemeClr val="tx1"/>
          </a:solidFill>
          <a:latin typeface="+mn-lt"/>
          <a:ea typeface="+mn-ea"/>
          <a:cs typeface="+mn-cs"/>
        </a:defRPr>
      </a:lvl3pPr>
      <a:lvl4pPr marL="4480606" algn="l" defTabSz="2987070" rtl="0" eaLnBrk="1" latinLnBrk="0" hangingPunct="1">
        <a:defRPr sz="5880" kern="1200">
          <a:solidFill>
            <a:schemeClr val="tx1"/>
          </a:solidFill>
          <a:latin typeface="+mn-lt"/>
          <a:ea typeface="+mn-ea"/>
          <a:cs typeface="+mn-cs"/>
        </a:defRPr>
      </a:lvl4pPr>
      <a:lvl5pPr marL="5974141" algn="l" defTabSz="2987070" rtl="0" eaLnBrk="1" latinLnBrk="0" hangingPunct="1">
        <a:defRPr sz="5880" kern="1200">
          <a:solidFill>
            <a:schemeClr val="tx1"/>
          </a:solidFill>
          <a:latin typeface="+mn-lt"/>
          <a:ea typeface="+mn-ea"/>
          <a:cs typeface="+mn-cs"/>
        </a:defRPr>
      </a:lvl5pPr>
      <a:lvl6pPr marL="7467676" algn="l" defTabSz="2987070" rtl="0" eaLnBrk="1" latinLnBrk="0" hangingPunct="1">
        <a:defRPr sz="5880" kern="1200">
          <a:solidFill>
            <a:schemeClr val="tx1"/>
          </a:solidFill>
          <a:latin typeface="+mn-lt"/>
          <a:ea typeface="+mn-ea"/>
          <a:cs typeface="+mn-cs"/>
        </a:defRPr>
      </a:lvl6pPr>
      <a:lvl7pPr marL="8961211" algn="l" defTabSz="2987070" rtl="0" eaLnBrk="1" latinLnBrk="0" hangingPunct="1">
        <a:defRPr sz="5880" kern="1200">
          <a:solidFill>
            <a:schemeClr val="tx1"/>
          </a:solidFill>
          <a:latin typeface="+mn-lt"/>
          <a:ea typeface="+mn-ea"/>
          <a:cs typeface="+mn-cs"/>
        </a:defRPr>
      </a:lvl7pPr>
      <a:lvl8pPr marL="10454747" algn="l" defTabSz="2987070" rtl="0" eaLnBrk="1" latinLnBrk="0" hangingPunct="1">
        <a:defRPr sz="5880" kern="1200">
          <a:solidFill>
            <a:schemeClr val="tx1"/>
          </a:solidFill>
          <a:latin typeface="+mn-lt"/>
          <a:ea typeface="+mn-ea"/>
          <a:cs typeface="+mn-cs"/>
        </a:defRPr>
      </a:lvl8pPr>
      <a:lvl9pPr marL="11948282" algn="l" defTabSz="2987070" rtl="0" eaLnBrk="1" latinLnBrk="0" hangingPunct="1">
        <a:defRPr sz="58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ti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tif"/><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540" name="TextBox 1539">
            <a:extLst>
              <a:ext uri="{FF2B5EF4-FFF2-40B4-BE49-F238E27FC236}">
                <a16:creationId xmlns:a16="http://schemas.microsoft.com/office/drawing/2014/main" id="{12C04F53-091A-4575-B047-779F5031A3E2}"/>
              </a:ext>
            </a:extLst>
          </p:cNvPr>
          <p:cNvSpPr txBox="1"/>
          <p:nvPr/>
        </p:nvSpPr>
        <p:spPr>
          <a:xfrm>
            <a:off x="31793940" y="8466381"/>
            <a:ext cx="7336700" cy="7355860"/>
          </a:xfrm>
          <a:prstGeom prst="rect">
            <a:avLst/>
          </a:prstGeom>
          <a:noFill/>
          <a:ln>
            <a:solidFill>
              <a:schemeClr val="bg1"/>
            </a:solidFill>
          </a:ln>
        </p:spPr>
        <p:txBody>
          <a:bodyPr wrap="square" rtlCol="0">
            <a:spAutoFit/>
          </a:bodyPr>
          <a:lstStyle/>
          <a:p>
            <a:r>
              <a:rPr lang="en-US" sz="3200" b="1" dirty="0">
                <a:solidFill>
                  <a:schemeClr val="bg1"/>
                </a:solidFill>
              </a:rPr>
              <a:t>Conclusions</a:t>
            </a:r>
            <a:endParaRPr lang="en-US" sz="4800" b="1" dirty="0">
              <a:solidFill>
                <a:schemeClr val="bg1"/>
              </a:solidFill>
            </a:endParaRPr>
          </a:p>
          <a:p>
            <a:endParaRPr lang="en-US" sz="4000" b="1" dirty="0">
              <a:solidFill>
                <a:schemeClr val="bg1"/>
              </a:solidFill>
            </a:endParaRPr>
          </a:p>
          <a:p>
            <a:pPr marL="333356" indent="-333356">
              <a:buFont typeface="Arial" panose="020B0604020202020204" pitchFamily="34" charset="0"/>
              <a:buChar char="•"/>
            </a:pPr>
            <a:r>
              <a:rPr lang="en-US" sz="2800" dirty="0">
                <a:solidFill>
                  <a:schemeClr val="bg1"/>
                </a:solidFill>
              </a:rPr>
              <a:t>Hrd1 and Ste24 exhibit functional redundancy in translocon quality control.</a:t>
            </a:r>
          </a:p>
          <a:p>
            <a:pPr marL="333356" indent="-333356">
              <a:buFont typeface="Arial" panose="020B0604020202020204" pitchFamily="34" charset="0"/>
              <a:buChar char="•"/>
            </a:pPr>
            <a:endParaRPr lang="en-US" sz="2800" dirty="0">
              <a:solidFill>
                <a:schemeClr val="bg1"/>
              </a:solidFill>
            </a:endParaRPr>
          </a:p>
          <a:p>
            <a:pPr marL="333356" indent="-333356">
              <a:buFont typeface="Arial" panose="020B0604020202020204" pitchFamily="34" charset="0"/>
              <a:buChar char="•"/>
            </a:pPr>
            <a:r>
              <a:rPr lang="en-US" sz="2800" dirty="0">
                <a:solidFill>
                  <a:schemeClr val="bg1"/>
                </a:solidFill>
              </a:rPr>
              <a:t>Cells lacking Hrd1 and Ste24 exhibit a synthetic growth defect.</a:t>
            </a:r>
          </a:p>
          <a:p>
            <a:pPr marL="333356" indent="-333356">
              <a:buFont typeface="Arial" panose="020B0604020202020204" pitchFamily="34" charset="0"/>
              <a:buChar char="•"/>
            </a:pPr>
            <a:endParaRPr lang="en-US" sz="2800" i="1" dirty="0">
              <a:solidFill>
                <a:schemeClr val="bg1"/>
              </a:solidFill>
            </a:endParaRPr>
          </a:p>
          <a:p>
            <a:pPr marL="333356" indent="-333356">
              <a:buFont typeface="Arial" panose="020B0604020202020204" pitchFamily="34" charset="0"/>
              <a:buChar char="•"/>
            </a:pPr>
            <a:r>
              <a:rPr lang="en-US" sz="2800" i="1" dirty="0">
                <a:solidFill>
                  <a:schemeClr val="bg1"/>
                </a:solidFill>
              </a:rPr>
              <a:t>sec61-13myc </a:t>
            </a:r>
            <a:r>
              <a:rPr lang="en-US" sz="2800" dirty="0">
                <a:solidFill>
                  <a:schemeClr val="bg1"/>
                </a:solidFill>
              </a:rPr>
              <a:t>and</a:t>
            </a:r>
            <a:r>
              <a:rPr lang="en-US" sz="2800" i="1" dirty="0">
                <a:solidFill>
                  <a:schemeClr val="bg1"/>
                </a:solidFill>
              </a:rPr>
              <a:t> sec72Δ</a:t>
            </a:r>
            <a:r>
              <a:rPr lang="en-US" sz="2800" dirty="0">
                <a:solidFill>
                  <a:schemeClr val="bg1"/>
                </a:solidFill>
              </a:rPr>
              <a:t> selectively impair post-translational translocation and aberrant engagement by </a:t>
            </a:r>
            <a:r>
              <a:rPr lang="en-US" sz="2800" i="1" dirty="0">
                <a:solidFill>
                  <a:schemeClr val="bg1"/>
                </a:solidFill>
              </a:rPr>
              <a:t>Deg1*-</a:t>
            </a:r>
            <a:r>
              <a:rPr lang="en-US" sz="2800" dirty="0">
                <a:solidFill>
                  <a:schemeClr val="bg1"/>
                </a:solidFill>
              </a:rPr>
              <a:t>Sec62.</a:t>
            </a:r>
          </a:p>
          <a:p>
            <a:pPr marL="333356" indent="-333356">
              <a:buFont typeface="Arial" panose="020B0604020202020204" pitchFamily="34" charset="0"/>
              <a:buChar char="•"/>
            </a:pPr>
            <a:endParaRPr lang="en-US" sz="2800" dirty="0">
              <a:solidFill>
                <a:schemeClr val="bg1"/>
              </a:solidFill>
            </a:endParaRPr>
          </a:p>
          <a:p>
            <a:pPr marL="333356" indent="-333356">
              <a:buFont typeface="Arial" panose="020B0604020202020204" pitchFamily="34" charset="0"/>
              <a:buChar char="•"/>
            </a:pPr>
            <a:r>
              <a:rPr lang="en-US" sz="2800" dirty="0">
                <a:solidFill>
                  <a:schemeClr val="bg1"/>
                </a:solidFill>
              </a:rPr>
              <a:t>Translocation impairment by </a:t>
            </a:r>
            <a:r>
              <a:rPr lang="en-US" sz="2800" i="1" dirty="0">
                <a:solidFill>
                  <a:schemeClr val="bg1"/>
                </a:solidFill>
              </a:rPr>
              <a:t>sec61-13myc </a:t>
            </a:r>
            <a:r>
              <a:rPr lang="en-US" sz="2800" dirty="0">
                <a:solidFill>
                  <a:schemeClr val="bg1"/>
                </a:solidFill>
              </a:rPr>
              <a:t>and</a:t>
            </a:r>
            <a:r>
              <a:rPr lang="en-US" sz="2800" i="1" dirty="0">
                <a:solidFill>
                  <a:schemeClr val="bg1"/>
                </a:solidFill>
              </a:rPr>
              <a:t> sec72Δ</a:t>
            </a:r>
            <a:r>
              <a:rPr lang="en-US" sz="2800" dirty="0">
                <a:solidFill>
                  <a:schemeClr val="bg1"/>
                </a:solidFill>
              </a:rPr>
              <a:t> reduces cellular reliance on protein quality control mechanisms at the ER at the translocon. </a:t>
            </a:r>
          </a:p>
        </p:txBody>
      </p:sp>
      <p:sp>
        <p:nvSpPr>
          <p:cNvPr id="4" name="TextBox 3">
            <a:extLst>
              <a:ext uri="{FF2B5EF4-FFF2-40B4-BE49-F238E27FC236}">
                <a16:creationId xmlns:a16="http://schemas.microsoft.com/office/drawing/2014/main" id="{44586DE4-E4E1-4BC7-B368-BB7217CB37B2}"/>
              </a:ext>
            </a:extLst>
          </p:cNvPr>
          <p:cNvSpPr txBox="1"/>
          <p:nvPr/>
        </p:nvSpPr>
        <p:spPr>
          <a:xfrm>
            <a:off x="3493427" y="247411"/>
            <a:ext cx="31283610" cy="861774"/>
          </a:xfrm>
          <a:prstGeom prst="rect">
            <a:avLst/>
          </a:prstGeom>
          <a:noFill/>
        </p:spPr>
        <p:txBody>
          <a:bodyPr wrap="square" rtlCol="0">
            <a:spAutoFit/>
          </a:bodyPr>
          <a:lstStyle/>
          <a:p>
            <a:r>
              <a:rPr lang="en-US" sz="5000" b="1" dirty="0">
                <a:solidFill>
                  <a:schemeClr val="bg1"/>
                </a:solidFill>
              </a:rPr>
              <a:t>Endoplasmic Reticulum Translocon Perturbation Modulates Toxicity Associated with Impaired Protein Quality Control</a:t>
            </a:r>
            <a:endParaRPr lang="en-US" sz="5000" dirty="0">
              <a:solidFill>
                <a:schemeClr val="bg1"/>
              </a:solidFill>
            </a:endParaRPr>
          </a:p>
        </p:txBody>
      </p:sp>
      <p:sp>
        <p:nvSpPr>
          <p:cNvPr id="7" name="TextBox 6">
            <a:extLst>
              <a:ext uri="{FF2B5EF4-FFF2-40B4-BE49-F238E27FC236}">
                <a16:creationId xmlns:a16="http://schemas.microsoft.com/office/drawing/2014/main" id="{FAEAA303-D8BD-4334-9A29-3C76E86E4130}"/>
              </a:ext>
            </a:extLst>
          </p:cNvPr>
          <p:cNvSpPr txBox="1"/>
          <p:nvPr/>
        </p:nvSpPr>
        <p:spPr>
          <a:xfrm>
            <a:off x="3492191" y="683132"/>
            <a:ext cx="15601950" cy="954107"/>
          </a:xfrm>
          <a:prstGeom prst="rect">
            <a:avLst/>
          </a:prstGeom>
          <a:noFill/>
        </p:spPr>
        <p:txBody>
          <a:bodyPr wrap="square" rtlCol="0">
            <a:spAutoFit/>
          </a:bodyPr>
          <a:lstStyle/>
          <a:p>
            <a:endParaRPr lang="en-US" sz="2800" dirty="0"/>
          </a:p>
          <a:p>
            <a:r>
              <a:rPr lang="en-US" sz="2800" dirty="0">
                <a:solidFill>
                  <a:schemeClr val="bg1"/>
                </a:solidFill>
              </a:rPr>
              <a:t> Kyle A. Richards, Avery M. Runnebohm, Molly K. Dolan, Halie E. Vitali, Eric M. Rubenstein </a:t>
            </a:r>
          </a:p>
        </p:txBody>
      </p:sp>
      <p:pic>
        <p:nvPicPr>
          <p:cNvPr id="9" name="Picture 8" descr="A picture containing book, text&#10;&#10;Description automatically generated">
            <a:extLst>
              <a:ext uri="{FF2B5EF4-FFF2-40B4-BE49-F238E27FC236}">
                <a16:creationId xmlns:a16="http://schemas.microsoft.com/office/drawing/2014/main" id="{CF000995-1EDD-4BD5-B03C-4B0CC9DD7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8299" y="399104"/>
            <a:ext cx="2654911" cy="3077841"/>
          </a:xfrm>
          <a:prstGeom prst="rect">
            <a:avLst/>
          </a:prstGeom>
        </p:spPr>
      </p:pic>
      <p:sp>
        <p:nvSpPr>
          <p:cNvPr id="10" name="TextBox 9">
            <a:extLst>
              <a:ext uri="{FF2B5EF4-FFF2-40B4-BE49-F238E27FC236}">
                <a16:creationId xmlns:a16="http://schemas.microsoft.com/office/drawing/2014/main" id="{C1FA9948-0873-4187-9747-496F5051698E}"/>
              </a:ext>
            </a:extLst>
          </p:cNvPr>
          <p:cNvSpPr txBox="1"/>
          <p:nvPr/>
        </p:nvSpPr>
        <p:spPr>
          <a:xfrm>
            <a:off x="710687" y="2103111"/>
            <a:ext cx="15053769" cy="5333896"/>
          </a:xfrm>
          <a:prstGeom prst="rect">
            <a:avLst/>
          </a:prstGeom>
          <a:noFill/>
          <a:ln>
            <a:solidFill>
              <a:schemeClr val="bg1"/>
            </a:solidFill>
          </a:ln>
        </p:spPr>
        <p:txBody>
          <a:bodyPr wrap="square" rtlCol="0">
            <a:spAutoFit/>
          </a:bodyPr>
          <a:lstStyle/>
          <a:p>
            <a:r>
              <a:rPr lang="en-US" sz="3200" b="1" dirty="0">
                <a:solidFill>
                  <a:schemeClr val="bg1"/>
                </a:solidFill>
              </a:rPr>
              <a:t>ABSTRACT</a:t>
            </a:r>
          </a:p>
          <a:p>
            <a:endParaRPr lang="en-US" sz="2100" b="1" dirty="0">
              <a:solidFill>
                <a:schemeClr val="bg1"/>
              </a:solidFill>
            </a:endParaRPr>
          </a:p>
          <a:p>
            <a:r>
              <a:rPr lang="en-US" sz="2800" b="1" dirty="0">
                <a:solidFill>
                  <a:schemeClr val="bg1"/>
                </a:solidFill>
              </a:rPr>
              <a:t>The endoplasmic reticulum (ER) is the entry point for the majority of eukaryotic proteins functioning in the endomembrane system. Most proteins enter the ER via the translocon. Translocon dysfunction can block access into the ER, which is detrimental to cellular health. Translocon structure and function are highly conserved and have been intensely studied in </a:t>
            </a:r>
            <a:r>
              <a:rPr lang="en-US" sz="2800" b="1" i="1" dirty="0">
                <a:solidFill>
                  <a:schemeClr val="bg1"/>
                </a:solidFill>
              </a:rPr>
              <a:t>Saccharomyces cerevisiae</a:t>
            </a:r>
            <a:r>
              <a:rPr lang="en-US" sz="2800" b="1" dirty="0">
                <a:solidFill>
                  <a:schemeClr val="bg1"/>
                </a:solidFill>
              </a:rPr>
              <a:t>. We found that a tag on central translocon pore, previously suggested not to impair translocon function, subtly impairs ER translocation in yeast cells. Strikingly, this tag also suppresses a phenotype associated with defective protein quality control, indicating a novel link between translocation and quality control. Ongoing work includes characterizing the effects of epitope tags on different translocon subunits, with the goal of identifying tags which least impede translocon function.</a:t>
            </a:r>
          </a:p>
          <a:p>
            <a:endParaRPr lang="en-US" sz="2800" b="1" dirty="0">
              <a:solidFill>
                <a:schemeClr val="bg1"/>
              </a:solidFill>
            </a:endParaRPr>
          </a:p>
          <a:p>
            <a:endParaRPr lang="en-US" sz="761" dirty="0"/>
          </a:p>
        </p:txBody>
      </p:sp>
      <p:sp>
        <p:nvSpPr>
          <p:cNvPr id="1490" name="TextBox 1489">
            <a:extLst>
              <a:ext uri="{FF2B5EF4-FFF2-40B4-BE49-F238E27FC236}">
                <a16:creationId xmlns:a16="http://schemas.microsoft.com/office/drawing/2014/main" id="{757565DA-87F4-46D6-976D-107A90C67A5C}"/>
              </a:ext>
            </a:extLst>
          </p:cNvPr>
          <p:cNvSpPr txBox="1"/>
          <p:nvPr/>
        </p:nvSpPr>
        <p:spPr>
          <a:xfrm>
            <a:off x="31814882" y="16685229"/>
            <a:ext cx="7298040" cy="4031873"/>
          </a:xfrm>
          <a:prstGeom prst="rect">
            <a:avLst/>
          </a:prstGeom>
          <a:noFill/>
          <a:ln>
            <a:solidFill>
              <a:schemeClr val="bg1"/>
            </a:solidFill>
          </a:ln>
        </p:spPr>
        <p:txBody>
          <a:bodyPr wrap="square" rtlCol="0">
            <a:spAutoFit/>
          </a:bodyPr>
          <a:lstStyle/>
          <a:p>
            <a:r>
              <a:rPr lang="en-US" sz="3200" b="1" dirty="0">
                <a:solidFill>
                  <a:schemeClr val="bg1"/>
                </a:solidFill>
              </a:rPr>
              <a:t>Future Directions</a:t>
            </a:r>
          </a:p>
          <a:p>
            <a:pPr marL="333356" indent="-333356">
              <a:buFont typeface="Arial" panose="020B0604020202020204" pitchFamily="34" charset="0"/>
              <a:buChar char="•"/>
            </a:pPr>
            <a:r>
              <a:rPr lang="en-US" sz="2800" dirty="0">
                <a:solidFill>
                  <a:schemeClr val="bg1"/>
                </a:solidFill>
              </a:rPr>
              <a:t>Determine if Hrd1 and Ste24 function in the same or parallel mechanisms</a:t>
            </a:r>
          </a:p>
          <a:p>
            <a:pPr marL="333356" indent="-333356">
              <a:buFont typeface="Arial" panose="020B0604020202020204" pitchFamily="34" charset="0"/>
              <a:buChar char="•"/>
            </a:pPr>
            <a:r>
              <a:rPr lang="en-US" sz="2800" dirty="0">
                <a:solidFill>
                  <a:schemeClr val="bg1"/>
                </a:solidFill>
              </a:rPr>
              <a:t>Determine if loss of Hrd1 and Ste24 function at the translocon is due to loss of translocon-related or other function.</a:t>
            </a:r>
          </a:p>
          <a:p>
            <a:pPr marL="333356" indent="-333356">
              <a:buFont typeface="Arial" panose="020B0604020202020204" pitchFamily="34" charset="0"/>
              <a:buChar char="•"/>
            </a:pPr>
            <a:r>
              <a:rPr lang="en-US" sz="2800" dirty="0">
                <a:solidFill>
                  <a:schemeClr val="bg1"/>
                </a:solidFill>
              </a:rPr>
              <a:t>Identify and characterize natural proteins that clog the translocon under physiological conditions. </a:t>
            </a:r>
          </a:p>
        </p:txBody>
      </p:sp>
      <p:sp>
        <p:nvSpPr>
          <p:cNvPr id="1502" name="TextBox 1501">
            <a:extLst>
              <a:ext uri="{FF2B5EF4-FFF2-40B4-BE49-F238E27FC236}">
                <a16:creationId xmlns:a16="http://schemas.microsoft.com/office/drawing/2014/main" id="{9A30FC13-BFC4-4312-BA62-B3205E6DCDCC}"/>
              </a:ext>
            </a:extLst>
          </p:cNvPr>
          <p:cNvSpPr txBox="1"/>
          <p:nvPr/>
        </p:nvSpPr>
        <p:spPr>
          <a:xfrm>
            <a:off x="31814882" y="20769511"/>
            <a:ext cx="7298040" cy="1384995"/>
          </a:xfrm>
          <a:prstGeom prst="rect">
            <a:avLst/>
          </a:prstGeom>
          <a:noFill/>
          <a:ln>
            <a:solidFill>
              <a:schemeClr val="bg1"/>
            </a:solidFill>
          </a:ln>
        </p:spPr>
        <p:txBody>
          <a:bodyPr wrap="square" rtlCol="0">
            <a:spAutoFit/>
          </a:bodyPr>
          <a:lstStyle/>
          <a:p>
            <a:r>
              <a:rPr lang="en-US" sz="2800" dirty="0">
                <a:solidFill>
                  <a:schemeClr val="bg1"/>
                </a:solidFill>
              </a:rPr>
              <a:t>Funding: NIH Grant GM111713 (EMR) and Ball State University ASPiRE Student Research Grants (KAR, AMR, MKD)</a:t>
            </a:r>
          </a:p>
        </p:txBody>
      </p:sp>
      <p:grpSp>
        <p:nvGrpSpPr>
          <p:cNvPr id="1522" name="Group 1521">
            <a:extLst>
              <a:ext uri="{FF2B5EF4-FFF2-40B4-BE49-F238E27FC236}">
                <a16:creationId xmlns:a16="http://schemas.microsoft.com/office/drawing/2014/main" id="{D1C6D529-D15C-4630-9595-D2C68FCB0A4E}"/>
              </a:ext>
            </a:extLst>
          </p:cNvPr>
          <p:cNvGrpSpPr/>
          <p:nvPr/>
        </p:nvGrpSpPr>
        <p:grpSpPr>
          <a:xfrm>
            <a:off x="27230450" y="1828801"/>
            <a:ext cx="9562749" cy="5689804"/>
            <a:chOff x="27230450" y="1828801"/>
            <a:chExt cx="9562749" cy="5689804"/>
          </a:xfrm>
        </p:grpSpPr>
        <p:sp>
          <p:nvSpPr>
            <p:cNvPr id="1478" name="Rectangle 1477">
              <a:extLst>
                <a:ext uri="{FF2B5EF4-FFF2-40B4-BE49-F238E27FC236}">
                  <a16:creationId xmlns:a16="http://schemas.microsoft.com/office/drawing/2014/main" id="{7B350F42-1A19-479B-8F58-0AAD6A166702}"/>
                </a:ext>
              </a:extLst>
            </p:cNvPr>
            <p:cNvSpPr/>
            <p:nvPr/>
          </p:nvSpPr>
          <p:spPr>
            <a:xfrm>
              <a:off x="27230450" y="2694549"/>
              <a:ext cx="9509659" cy="482405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grpSp>
          <p:nvGrpSpPr>
            <p:cNvPr id="1477" name="Group 1476">
              <a:extLst>
                <a:ext uri="{FF2B5EF4-FFF2-40B4-BE49-F238E27FC236}">
                  <a16:creationId xmlns:a16="http://schemas.microsoft.com/office/drawing/2014/main" id="{3D097BEE-E1A1-4527-8FB0-6CF9D36AD2DD}"/>
                </a:ext>
              </a:extLst>
            </p:cNvPr>
            <p:cNvGrpSpPr/>
            <p:nvPr/>
          </p:nvGrpSpPr>
          <p:grpSpPr>
            <a:xfrm>
              <a:off x="27783954" y="3042038"/>
              <a:ext cx="8176243" cy="3566312"/>
              <a:chOff x="29704" y="365125"/>
              <a:chExt cx="12132591" cy="6487907"/>
            </a:xfrm>
          </p:grpSpPr>
          <p:sp>
            <p:nvSpPr>
              <p:cNvPr id="990" name="Title 1">
                <a:extLst>
                  <a:ext uri="{FF2B5EF4-FFF2-40B4-BE49-F238E27FC236}">
                    <a16:creationId xmlns:a16="http://schemas.microsoft.com/office/drawing/2014/main" id="{EE3E70E6-139D-495E-86A3-6B5A09DC37B4}"/>
                  </a:ext>
                </a:extLst>
              </p:cNvPr>
              <p:cNvSpPr txBox="1">
                <a:spLocks/>
              </p:cNvSpPr>
              <p:nvPr/>
            </p:nvSpPr>
            <p:spPr>
              <a:xfrm>
                <a:off x="838200" y="365125"/>
                <a:ext cx="10515600" cy="1325563"/>
              </a:xfrm>
              <a:prstGeom prst="rect">
                <a:avLst/>
              </a:prstGeom>
            </p:spPr>
            <p:txBody>
              <a:bodyPr vert="horz" lIns="53340" tIns="26670" rIns="53340" bIns="26670" rtlCol="0" anchor="b">
                <a:normAutofit fontScale="32500" lnSpcReduction="20000"/>
              </a:bodyPr>
              <a:lstStyle>
                <a:lvl1pPr algn="ctr" defTabSz="4754880" rtl="0" eaLnBrk="1" latinLnBrk="0" hangingPunct="1">
                  <a:lnSpc>
                    <a:spcPct val="90000"/>
                  </a:lnSpc>
                  <a:spcBef>
                    <a:spcPct val="0"/>
                  </a:spcBef>
                  <a:buNone/>
                  <a:defRPr sz="31200" kern="1200">
                    <a:solidFill>
                      <a:schemeClr val="tx1"/>
                    </a:solidFill>
                    <a:latin typeface="+mj-lt"/>
                    <a:ea typeface="+mj-ea"/>
                    <a:cs typeface="+mj-cs"/>
                  </a:defRPr>
                </a:lvl1pPr>
              </a:lstStyle>
              <a:p>
                <a:endParaRPr lang="en-US" sz="18199" b="1" dirty="0"/>
              </a:p>
            </p:txBody>
          </p:sp>
          <p:grpSp>
            <p:nvGrpSpPr>
              <p:cNvPr id="991" name="Group 990">
                <a:extLst>
                  <a:ext uri="{FF2B5EF4-FFF2-40B4-BE49-F238E27FC236}">
                    <a16:creationId xmlns:a16="http://schemas.microsoft.com/office/drawing/2014/main" id="{40E45FED-E094-4D5E-922C-04B08B3A80A3}"/>
                  </a:ext>
                </a:extLst>
              </p:cNvPr>
              <p:cNvGrpSpPr/>
              <p:nvPr/>
            </p:nvGrpSpPr>
            <p:grpSpPr>
              <a:xfrm>
                <a:off x="29704" y="3956213"/>
                <a:ext cx="12132591" cy="1154207"/>
                <a:chOff x="18224" y="3170150"/>
                <a:chExt cx="12132591" cy="1154207"/>
              </a:xfrm>
            </p:grpSpPr>
            <p:grpSp>
              <p:nvGrpSpPr>
                <p:cNvPr id="992" name="Group 991">
                  <a:extLst>
                    <a:ext uri="{FF2B5EF4-FFF2-40B4-BE49-F238E27FC236}">
                      <a16:creationId xmlns:a16="http://schemas.microsoft.com/office/drawing/2014/main" id="{9F590BD9-DE41-4819-9350-3D76E6046395}"/>
                    </a:ext>
                  </a:extLst>
                </p:cNvPr>
                <p:cNvGrpSpPr/>
                <p:nvPr/>
              </p:nvGrpSpPr>
              <p:grpSpPr>
                <a:xfrm>
                  <a:off x="18224" y="3197564"/>
                  <a:ext cx="168965" cy="535301"/>
                  <a:chOff x="838200" y="2597426"/>
                  <a:chExt cx="420757" cy="1118397"/>
                </a:xfrm>
              </p:grpSpPr>
              <p:sp>
                <p:nvSpPr>
                  <p:cNvPr id="1441" name="Flowchart: Connector 1440">
                    <a:extLst>
                      <a:ext uri="{FF2B5EF4-FFF2-40B4-BE49-F238E27FC236}">
                        <a16:creationId xmlns:a16="http://schemas.microsoft.com/office/drawing/2014/main" id="{2C88432B-6CF7-44BA-ACDD-CA3E669C3EDA}"/>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42" name="Connector: Curved 1441">
                    <a:extLst>
                      <a:ext uri="{FF2B5EF4-FFF2-40B4-BE49-F238E27FC236}">
                        <a16:creationId xmlns:a16="http://schemas.microsoft.com/office/drawing/2014/main" id="{4B4B1F06-3F32-488D-952E-FA888B4C13EE}"/>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43" name="Connector: Curved 1442">
                    <a:extLst>
                      <a:ext uri="{FF2B5EF4-FFF2-40B4-BE49-F238E27FC236}">
                        <a16:creationId xmlns:a16="http://schemas.microsoft.com/office/drawing/2014/main" id="{F491B448-E5F1-4888-B4EF-37B3EBBB5A3D}"/>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993" name="Group 992">
                  <a:extLst>
                    <a:ext uri="{FF2B5EF4-FFF2-40B4-BE49-F238E27FC236}">
                      <a16:creationId xmlns:a16="http://schemas.microsoft.com/office/drawing/2014/main" id="{571FBDDA-E494-4BE7-9AFC-1E80C4404DD3}"/>
                    </a:ext>
                  </a:extLst>
                </p:cNvPr>
                <p:cNvGrpSpPr/>
                <p:nvPr/>
              </p:nvGrpSpPr>
              <p:grpSpPr>
                <a:xfrm>
                  <a:off x="182944" y="3190028"/>
                  <a:ext cx="3652747" cy="555179"/>
                  <a:chOff x="182944" y="3190028"/>
                  <a:chExt cx="3652747" cy="555179"/>
                </a:xfrm>
              </p:grpSpPr>
              <p:grpSp>
                <p:nvGrpSpPr>
                  <p:cNvPr id="1373" name="Group 1372">
                    <a:extLst>
                      <a:ext uri="{FF2B5EF4-FFF2-40B4-BE49-F238E27FC236}">
                        <a16:creationId xmlns:a16="http://schemas.microsoft.com/office/drawing/2014/main" id="{388E7231-DEAB-47D2-AE0A-EAE45EBD872F}"/>
                      </a:ext>
                    </a:extLst>
                  </p:cNvPr>
                  <p:cNvGrpSpPr/>
                  <p:nvPr/>
                </p:nvGrpSpPr>
                <p:grpSpPr>
                  <a:xfrm>
                    <a:off x="182944" y="3202499"/>
                    <a:ext cx="168965" cy="535301"/>
                    <a:chOff x="838200" y="2597426"/>
                    <a:chExt cx="420757" cy="1118397"/>
                  </a:xfrm>
                </p:grpSpPr>
                <p:sp>
                  <p:nvSpPr>
                    <p:cNvPr id="1438" name="Flowchart: Connector 1437">
                      <a:extLst>
                        <a:ext uri="{FF2B5EF4-FFF2-40B4-BE49-F238E27FC236}">
                          <a16:creationId xmlns:a16="http://schemas.microsoft.com/office/drawing/2014/main" id="{D3E050EF-C7DA-4FA0-8F85-E5191DFC2446}"/>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39" name="Connector: Curved 1438">
                      <a:extLst>
                        <a:ext uri="{FF2B5EF4-FFF2-40B4-BE49-F238E27FC236}">
                          <a16:creationId xmlns:a16="http://schemas.microsoft.com/office/drawing/2014/main" id="{F97C38ED-6D92-468F-A13C-925C30F2E5B2}"/>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40" name="Connector: Curved 1439">
                      <a:extLst>
                        <a:ext uri="{FF2B5EF4-FFF2-40B4-BE49-F238E27FC236}">
                          <a16:creationId xmlns:a16="http://schemas.microsoft.com/office/drawing/2014/main" id="{3FFF749A-1FD1-4BFF-8CB7-248C3B097B98}"/>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74" name="Group 1373">
                    <a:extLst>
                      <a:ext uri="{FF2B5EF4-FFF2-40B4-BE49-F238E27FC236}">
                        <a16:creationId xmlns:a16="http://schemas.microsoft.com/office/drawing/2014/main" id="{441A0742-220B-49B8-857D-F191528BE20E}"/>
                      </a:ext>
                    </a:extLst>
                  </p:cNvPr>
                  <p:cNvGrpSpPr/>
                  <p:nvPr/>
                </p:nvGrpSpPr>
                <p:grpSpPr>
                  <a:xfrm>
                    <a:off x="380384" y="3197564"/>
                    <a:ext cx="168965" cy="535301"/>
                    <a:chOff x="838200" y="2597426"/>
                    <a:chExt cx="420757" cy="1118397"/>
                  </a:xfrm>
                </p:grpSpPr>
                <p:sp>
                  <p:nvSpPr>
                    <p:cNvPr id="1435" name="Flowchart: Connector 1434">
                      <a:extLst>
                        <a:ext uri="{FF2B5EF4-FFF2-40B4-BE49-F238E27FC236}">
                          <a16:creationId xmlns:a16="http://schemas.microsoft.com/office/drawing/2014/main" id="{AB106881-480A-444F-B4D5-86E2DC507423}"/>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36" name="Connector: Curved 1435">
                      <a:extLst>
                        <a:ext uri="{FF2B5EF4-FFF2-40B4-BE49-F238E27FC236}">
                          <a16:creationId xmlns:a16="http://schemas.microsoft.com/office/drawing/2014/main" id="{0151BD52-B17E-4632-BCB8-86CE9F1529F4}"/>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37" name="Connector: Curved 1436">
                      <a:extLst>
                        <a:ext uri="{FF2B5EF4-FFF2-40B4-BE49-F238E27FC236}">
                          <a16:creationId xmlns:a16="http://schemas.microsoft.com/office/drawing/2014/main" id="{65939DB6-E47D-4A77-BFC5-788F3D77511D}"/>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75" name="Group 1374">
                    <a:extLst>
                      <a:ext uri="{FF2B5EF4-FFF2-40B4-BE49-F238E27FC236}">
                        <a16:creationId xmlns:a16="http://schemas.microsoft.com/office/drawing/2014/main" id="{0F706785-B97A-445A-B315-05B154559F3A}"/>
                      </a:ext>
                    </a:extLst>
                  </p:cNvPr>
                  <p:cNvGrpSpPr/>
                  <p:nvPr/>
                </p:nvGrpSpPr>
                <p:grpSpPr>
                  <a:xfrm>
                    <a:off x="587532" y="3197564"/>
                    <a:ext cx="168965" cy="535301"/>
                    <a:chOff x="838200" y="2597426"/>
                    <a:chExt cx="420757" cy="1118397"/>
                  </a:xfrm>
                </p:grpSpPr>
                <p:sp>
                  <p:nvSpPr>
                    <p:cNvPr id="1432" name="Flowchart: Connector 1431">
                      <a:extLst>
                        <a:ext uri="{FF2B5EF4-FFF2-40B4-BE49-F238E27FC236}">
                          <a16:creationId xmlns:a16="http://schemas.microsoft.com/office/drawing/2014/main" id="{E8B0F07C-7607-4289-9C43-37F18580716B}"/>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33" name="Connector: Curved 1432">
                      <a:extLst>
                        <a:ext uri="{FF2B5EF4-FFF2-40B4-BE49-F238E27FC236}">
                          <a16:creationId xmlns:a16="http://schemas.microsoft.com/office/drawing/2014/main" id="{F756A99E-0BBF-41B6-A2BE-0E504049469D}"/>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34" name="Connector: Curved 1433">
                      <a:extLst>
                        <a:ext uri="{FF2B5EF4-FFF2-40B4-BE49-F238E27FC236}">
                          <a16:creationId xmlns:a16="http://schemas.microsoft.com/office/drawing/2014/main" id="{9A6004FF-1DEC-47C2-8FA8-66CE90DEC494}"/>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76" name="Group 1375">
                    <a:extLst>
                      <a:ext uri="{FF2B5EF4-FFF2-40B4-BE49-F238E27FC236}">
                        <a16:creationId xmlns:a16="http://schemas.microsoft.com/office/drawing/2014/main" id="{FD8326A2-5F9A-4D8B-9338-9160C61FCD03}"/>
                      </a:ext>
                    </a:extLst>
                  </p:cNvPr>
                  <p:cNvGrpSpPr/>
                  <p:nvPr/>
                </p:nvGrpSpPr>
                <p:grpSpPr>
                  <a:xfrm>
                    <a:off x="784699" y="3197564"/>
                    <a:ext cx="168965" cy="535301"/>
                    <a:chOff x="838200" y="2597426"/>
                    <a:chExt cx="420757" cy="1118397"/>
                  </a:xfrm>
                </p:grpSpPr>
                <p:sp>
                  <p:nvSpPr>
                    <p:cNvPr id="1429" name="Flowchart: Connector 1428">
                      <a:extLst>
                        <a:ext uri="{FF2B5EF4-FFF2-40B4-BE49-F238E27FC236}">
                          <a16:creationId xmlns:a16="http://schemas.microsoft.com/office/drawing/2014/main" id="{BDC251C4-B7B7-4955-96FA-FDE482D63E9D}"/>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30" name="Connector: Curved 1429">
                      <a:extLst>
                        <a:ext uri="{FF2B5EF4-FFF2-40B4-BE49-F238E27FC236}">
                          <a16:creationId xmlns:a16="http://schemas.microsoft.com/office/drawing/2014/main" id="{91ADAA3C-21DA-40D2-8610-B2187CB65B67}"/>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31" name="Connector: Curved 1430">
                      <a:extLst>
                        <a:ext uri="{FF2B5EF4-FFF2-40B4-BE49-F238E27FC236}">
                          <a16:creationId xmlns:a16="http://schemas.microsoft.com/office/drawing/2014/main" id="{1CCFA864-2F54-4FAA-B7AD-F322AEE13721}"/>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77" name="Group 1376">
                    <a:extLst>
                      <a:ext uri="{FF2B5EF4-FFF2-40B4-BE49-F238E27FC236}">
                        <a16:creationId xmlns:a16="http://schemas.microsoft.com/office/drawing/2014/main" id="{0124D05E-6396-4402-BBF5-E90FC0D5963C}"/>
                      </a:ext>
                    </a:extLst>
                  </p:cNvPr>
                  <p:cNvGrpSpPr/>
                  <p:nvPr/>
                </p:nvGrpSpPr>
                <p:grpSpPr>
                  <a:xfrm>
                    <a:off x="997075" y="3190028"/>
                    <a:ext cx="168965" cy="535301"/>
                    <a:chOff x="838200" y="2597426"/>
                    <a:chExt cx="420757" cy="1118397"/>
                  </a:xfrm>
                </p:grpSpPr>
                <p:sp>
                  <p:nvSpPr>
                    <p:cNvPr id="1426" name="Flowchart: Connector 1425">
                      <a:extLst>
                        <a:ext uri="{FF2B5EF4-FFF2-40B4-BE49-F238E27FC236}">
                          <a16:creationId xmlns:a16="http://schemas.microsoft.com/office/drawing/2014/main" id="{76E760C7-F196-401A-803D-1D5E6ECA112E}"/>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27" name="Connector: Curved 1426">
                      <a:extLst>
                        <a:ext uri="{FF2B5EF4-FFF2-40B4-BE49-F238E27FC236}">
                          <a16:creationId xmlns:a16="http://schemas.microsoft.com/office/drawing/2014/main" id="{5FFBC34C-6A7B-43BE-839D-F234A1C9F2B5}"/>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28" name="Connector: Curved 1427">
                      <a:extLst>
                        <a:ext uri="{FF2B5EF4-FFF2-40B4-BE49-F238E27FC236}">
                          <a16:creationId xmlns:a16="http://schemas.microsoft.com/office/drawing/2014/main" id="{DD2A7FED-099E-4BFC-8DF8-530AEBBE8FBD}"/>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78" name="Group 1377">
                    <a:extLst>
                      <a:ext uri="{FF2B5EF4-FFF2-40B4-BE49-F238E27FC236}">
                        <a16:creationId xmlns:a16="http://schemas.microsoft.com/office/drawing/2014/main" id="{E898D230-BB70-4853-BD0C-DCBAF95DDBB0}"/>
                      </a:ext>
                    </a:extLst>
                  </p:cNvPr>
                  <p:cNvGrpSpPr/>
                  <p:nvPr/>
                </p:nvGrpSpPr>
                <p:grpSpPr>
                  <a:xfrm>
                    <a:off x="1203439" y="3197564"/>
                    <a:ext cx="168965" cy="535301"/>
                    <a:chOff x="838200" y="2597426"/>
                    <a:chExt cx="420757" cy="1118397"/>
                  </a:xfrm>
                </p:grpSpPr>
                <p:sp>
                  <p:nvSpPr>
                    <p:cNvPr id="1423" name="Flowchart: Connector 1422">
                      <a:extLst>
                        <a:ext uri="{FF2B5EF4-FFF2-40B4-BE49-F238E27FC236}">
                          <a16:creationId xmlns:a16="http://schemas.microsoft.com/office/drawing/2014/main" id="{DD848F4E-2D17-47FB-8E17-01FB1E83B8DF}"/>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24" name="Connector: Curved 1423">
                      <a:extLst>
                        <a:ext uri="{FF2B5EF4-FFF2-40B4-BE49-F238E27FC236}">
                          <a16:creationId xmlns:a16="http://schemas.microsoft.com/office/drawing/2014/main" id="{1BD175D3-43D2-4854-B91E-DB8356DCAE48}"/>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25" name="Connector: Curved 1424">
                      <a:extLst>
                        <a:ext uri="{FF2B5EF4-FFF2-40B4-BE49-F238E27FC236}">
                          <a16:creationId xmlns:a16="http://schemas.microsoft.com/office/drawing/2014/main" id="{6F6513CF-0947-4C96-B1FB-5DCB5A41AF4F}"/>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79" name="Group 1378">
                    <a:extLst>
                      <a:ext uri="{FF2B5EF4-FFF2-40B4-BE49-F238E27FC236}">
                        <a16:creationId xmlns:a16="http://schemas.microsoft.com/office/drawing/2014/main" id="{2E2223CE-0784-4063-9477-089AA3B988F2}"/>
                      </a:ext>
                    </a:extLst>
                  </p:cNvPr>
                  <p:cNvGrpSpPr/>
                  <p:nvPr/>
                </p:nvGrpSpPr>
                <p:grpSpPr>
                  <a:xfrm>
                    <a:off x="1434549" y="3190028"/>
                    <a:ext cx="168965" cy="535301"/>
                    <a:chOff x="838200" y="2597426"/>
                    <a:chExt cx="420757" cy="1118397"/>
                  </a:xfrm>
                </p:grpSpPr>
                <p:sp>
                  <p:nvSpPr>
                    <p:cNvPr id="1420" name="Flowchart: Connector 1419">
                      <a:extLst>
                        <a:ext uri="{FF2B5EF4-FFF2-40B4-BE49-F238E27FC236}">
                          <a16:creationId xmlns:a16="http://schemas.microsoft.com/office/drawing/2014/main" id="{AB977B69-FB40-477B-8DCF-693C79463C17}"/>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21" name="Connector: Curved 1420">
                      <a:extLst>
                        <a:ext uri="{FF2B5EF4-FFF2-40B4-BE49-F238E27FC236}">
                          <a16:creationId xmlns:a16="http://schemas.microsoft.com/office/drawing/2014/main" id="{14F7D43A-4572-4B9E-A2E3-1ABAE0822032}"/>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22" name="Connector: Curved 1421">
                      <a:extLst>
                        <a:ext uri="{FF2B5EF4-FFF2-40B4-BE49-F238E27FC236}">
                          <a16:creationId xmlns:a16="http://schemas.microsoft.com/office/drawing/2014/main" id="{A5BA43FD-8BFE-439A-BF6B-A3B516AF079A}"/>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80" name="Group 1379">
                    <a:extLst>
                      <a:ext uri="{FF2B5EF4-FFF2-40B4-BE49-F238E27FC236}">
                        <a16:creationId xmlns:a16="http://schemas.microsoft.com/office/drawing/2014/main" id="{A024E8CE-DDF7-41A2-8041-18B07FB21603}"/>
                      </a:ext>
                    </a:extLst>
                  </p:cNvPr>
                  <p:cNvGrpSpPr/>
                  <p:nvPr/>
                </p:nvGrpSpPr>
                <p:grpSpPr>
                  <a:xfrm>
                    <a:off x="1861435" y="3190028"/>
                    <a:ext cx="168965" cy="535301"/>
                    <a:chOff x="838200" y="2597426"/>
                    <a:chExt cx="420757" cy="1118397"/>
                  </a:xfrm>
                </p:grpSpPr>
                <p:sp>
                  <p:nvSpPr>
                    <p:cNvPr id="1417" name="Flowchart: Connector 1416">
                      <a:extLst>
                        <a:ext uri="{FF2B5EF4-FFF2-40B4-BE49-F238E27FC236}">
                          <a16:creationId xmlns:a16="http://schemas.microsoft.com/office/drawing/2014/main" id="{4DC1468D-2711-4BAC-B083-E1F6937DBB7A}"/>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18" name="Connector: Curved 1417">
                      <a:extLst>
                        <a:ext uri="{FF2B5EF4-FFF2-40B4-BE49-F238E27FC236}">
                          <a16:creationId xmlns:a16="http://schemas.microsoft.com/office/drawing/2014/main" id="{483C7BCC-8CB6-402D-A589-B4E1FAF28524}"/>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19" name="Connector: Curved 1418">
                      <a:extLst>
                        <a:ext uri="{FF2B5EF4-FFF2-40B4-BE49-F238E27FC236}">
                          <a16:creationId xmlns:a16="http://schemas.microsoft.com/office/drawing/2014/main" id="{7B050745-3F9D-4213-859C-E6173D16B1ED}"/>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81" name="Group 1380">
                    <a:extLst>
                      <a:ext uri="{FF2B5EF4-FFF2-40B4-BE49-F238E27FC236}">
                        <a16:creationId xmlns:a16="http://schemas.microsoft.com/office/drawing/2014/main" id="{99C6DAAC-D669-4D49-9A23-A4DBA7EC9574}"/>
                      </a:ext>
                    </a:extLst>
                  </p:cNvPr>
                  <p:cNvGrpSpPr/>
                  <p:nvPr/>
                </p:nvGrpSpPr>
                <p:grpSpPr>
                  <a:xfrm>
                    <a:off x="1647992" y="3190028"/>
                    <a:ext cx="168965" cy="535301"/>
                    <a:chOff x="838200" y="2597426"/>
                    <a:chExt cx="420757" cy="1118397"/>
                  </a:xfrm>
                </p:grpSpPr>
                <p:sp>
                  <p:nvSpPr>
                    <p:cNvPr id="1414" name="Flowchart: Connector 1413">
                      <a:extLst>
                        <a:ext uri="{FF2B5EF4-FFF2-40B4-BE49-F238E27FC236}">
                          <a16:creationId xmlns:a16="http://schemas.microsoft.com/office/drawing/2014/main" id="{61C17F1C-C38C-465C-AAF9-5313F4C8D12F}"/>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15" name="Connector: Curved 1414">
                      <a:extLst>
                        <a:ext uri="{FF2B5EF4-FFF2-40B4-BE49-F238E27FC236}">
                          <a16:creationId xmlns:a16="http://schemas.microsoft.com/office/drawing/2014/main" id="{41E28D62-9368-4E65-AE5D-13E77675AF55}"/>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16" name="Connector: Curved 1415">
                      <a:extLst>
                        <a:ext uri="{FF2B5EF4-FFF2-40B4-BE49-F238E27FC236}">
                          <a16:creationId xmlns:a16="http://schemas.microsoft.com/office/drawing/2014/main" id="{63E373EF-79E8-45F8-BC31-31774FCB53BC}"/>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82" name="Group 1381">
                    <a:extLst>
                      <a:ext uri="{FF2B5EF4-FFF2-40B4-BE49-F238E27FC236}">
                        <a16:creationId xmlns:a16="http://schemas.microsoft.com/office/drawing/2014/main" id="{6CF111C4-5179-4E74-943E-9E688FD83857}"/>
                      </a:ext>
                    </a:extLst>
                  </p:cNvPr>
                  <p:cNvGrpSpPr/>
                  <p:nvPr/>
                </p:nvGrpSpPr>
                <p:grpSpPr>
                  <a:xfrm>
                    <a:off x="2078662" y="3190028"/>
                    <a:ext cx="168965" cy="535301"/>
                    <a:chOff x="838200" y="2597426"/>
                    <a:chExt cx="420757" cy="1118397"/>
                  </a:xfrm>
                </p:grpSpPr>
                <p:sp>
                  <p:nvSpPr>
                    <p:cNvPr id="1411" name="Flowchart: Connector 1410">
                      <a:extLst>
                        <a:ext uri="{FF2B5EF4-FFF2-40B4-BE49-F238E27FC236}">
                          <a16:creationId xmlns:a16="http://schemas.microsoft.com/office/drawing/2014/main" id="{F100FE93-0832-44F0-AD97-62C87F2D40AE}"/>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12" name="Connector: Curved 1411">
                      <a:extLst>
                        <a:ext uri="{FF2B5EF4-FFF2-40B4-BE49-F238E27FC236}">
                          <a16:creationId xmlns:a16="http://schemas.microsoft.com/office/drawing/2014/main" id="{429A58C8-5E5E-45FE-A38A-00DCEBD85ADD}"/>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13" name="Connector: Curved 1412">
                      <a:extLst>
                        <a:ext uri="{FF2B5EF4-FFF2-40B4-BE49-F238E27FC236}">
                          <a16:creationId xmlns:a16="http://schemas.microsoft.com/office/drawing/2014/main" id="{52B0AB05-2E0E-40A8-BB71-B6522E57F276}"/>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83" name="Group 1382">
                    <a:extLst>
                      <a:ext uri="{FF2B5EF4-FFF2-40B4-BE49-F238E27FC236}">
                        <a16:creationId xmlns:a16="http://schemas.microsoft.com/office/drawing/2014/main" id="{B6227751-6F19-40C4-BABD-290342B4F3A3}"/>
                      </a:ext>
                    </a:extLst>
                  </p:cNvPr>
                  <p:cNvGrpSpPr/>
                  <p:nvPr/>
                </p:nvGrpSpPr>
                <p:grpSpPr>
                  <a:xfrm>
                    <a:off x="2285079" y="3206593"/>
                    <a:ext cx="168965" cy="535301"/>
                    <a:chOff x="838200" y="2597426"/>
                    <a:chExt cx="420757" cy="1118397"/>
                  </a:xfrm>
                </p:grpSpPr>
                <p:sp>
                  <p:nvSpPr>
                    <p:cNvPr id="1408" name="Flowchart: Connector 1407">
                      <a:extLst>
                        <a:ext uri="{FF2B5EF4-FFF2-40B4-BE49-F238E27FC236}">
                          <a16:creationId xmlns:a16="http://schemas.microsoft.com/office/drawing/2014/main" id="{A60C5FE7-FD42-4E59-A6E1-DBD8FABDED9D}"/>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09" name="Connector: Curved 1408">
                      <a:extLst>
                        <a:ext uri="{FF2B5EF4-FFF2-40B4-BE49-F238E27FC236}">
                          <a16:creationId xmlns:a16="http://schemas.microsoft.com/office/drawing/2014/main" id="{3D15A889-2CA9-43FF-93A5-208EB2A3F720}"/>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10" name="Connector: Curved 1409">
                      <a:extLst>
                        <a:ext uri="{FF2B5EF4-FFF2-40B4-BE49-F238E27FC236}">
                          <a16:creationId xmlns:a16="http://schemas.microsoft.com/office/drawing/2014/main" id="{8147CBD0-4443-48F3-9409-E1F537E1F21F}"/>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84" name="Group 1383">
                    <a:extLst>
                      <a:ext uri="{FF2B5EF4-FFF2-40B4-BE49-F238E27FC236}">
                        <a16:creationId xmlns:a16="http://schemas.microsoft.com/office/drawing/2014/main" id="{C46C0205-2275-4E02-8492-8CFED32FB857}"/>
                      </a:ext>
                    </a:extLst>
                  </p:cNvPr>
                  <p:cNvGrpSpPr/>
                  <p:nvPr/>
                </p:nvGrpSpPr>
                <p:grpSpPr>
                  <a:xfrm>
                    <a:off x="2490208" y="3190028"/>
                    <a:ext cx="168965" cy="535301"/>
                    <a:chOff x="838200" y="2597426"/>
                    <a:chExt cx="420757" cy="1118397"/>
                  </a:xfrm>
                </p:grpSpPr>
                <p:sp>
                  <p:nvSpPr>
                    <p:cNvPr id="1405" name="Flowchart: Connector 1404">
                      <a:extLst>
                        <a:ext uri="{FF2B5EF4-FFF2-40B4-BE49-F238E27FC236}">
                          <a16:creationId xmlns:a16="http://schemas.microsoft.com/office/drawing/2014/main" id="{4BA939E8-3CF4-42D5-9916-0441ACC7F742}"/>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06" name="Connector: Curved 1405">
                      <a:extLst>
                        <a:ext uri="{FF2B5EF4-FFF2-40B4-BE49-F238E27FC236}">
                          <a16:creationId xmlns:a16="http://schemas.microsoft.com/office/drawing/2014/main" id="{17374B14-8BA5-4319-80E5-83A376394CEC}"/>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07" name="Connector: Curved 1406">
                      <a:extLst>
                        <a:ext uri="{FF2B5EF4-FFF2-40B4-BE49-F238E27FC236}">
                          <a16:creationId xmlns:a16="http://schemas.microsoft.com/office/drawing/2014/main" id="{86B66C22-D73E-43F9-B5BE-FAC6FFD42541}"/>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85" name="Group 1384">
                    <a:extLst>
                      <a:ext uri="{FF2B5EF4-FFF2-40B4-BE49-F238E27FC236}">
                        <a16:creationId xmlns:a16="http://schemas.microsoft.com/office/drawing/2014/main" id="{CDB272C9-EB2D-4741-8D14-BEF66B5E70BA}"/>
                      </a:ext>
                    </a:extLst>
                  </p:cNvPr>
                  <p:cNvGrpSpPr/>
                  <p:nvPr/>
                </p:nvGrpSpPr>
                <p:grpSpPr>
                  <a:xfrm>
                    <a:off x="2710088" y="3206593"/>
                    <a:ext cx="168965" cy="535301"/>
                    <a:chOff x="838200" y="2597426"/>
                    <a:chExt cx="420757" cy="1118397"/>
                  </a:xfrm>
                </p:grpSpPr>
                <p:sp>
                  <p:nvSpPr>
                    <p:cNvPr id="1402" name="Flowchart: Connector 1401">
                      <a:extLst>
                        <a:ext uri="{FF2B5EF4-FFF2-40B4-BE49-F238E27FC236}">
                          <a16:creationId xmlns:a16="http://schemas.microsoft.com/office/drawing/2014/main" id="{3A1A3EB3-C64A-4A83-8014-99708169DADE}"/>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03" name="Connector: Curved 1402">
                      <a:extLst>
                        <a:ext uri="{FF2B5EF4-FFF2-40B4-BE49-F238E27FC236}">
                          <a16:creationId xmlns:a16="http://schemas.microsoft.com/office/drawing/2014/main" id="{5D38816B-D6F9-4F76-8977-772DF3A0EC2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04" name="Connector: Curved 1403">
                      <a:extLst>
                        <a:ext uri="{FF2B5EF4-FFF2-40B4-BE49-F238E27FC236}">
                          <a16:creationId xmlns:a16="http://schemas.microsoft.com/office/drawing/2014/main" id="{017394F5-E2BA-49B1-A212-F93203AE6225}"/>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86" name="Group 1385">
                    <a:extLst>
                      <a:ext uri="{FF2B5EF4-FFF2-40B4-BE49-F238E27FC236}">
                        <a16:creationId xmlns:a16="http://schemas.microsoft.com/office/drawing/2014/main" id="{AB7A708A-E4EF-47D4-9BFB-8C2EA63E93CB}"/>
                      </a:ext>
                    </a:extLst>
                  </p:cNvPr>
                  <p:cNvGrpSpPr/>
                  <p:nvPr/>
                </p:nvGrpSpPr>
                <p:grpSpPr>
                  <a:xfrm>
                    <a:off x="2952555" y="3209906"/>
                    <a:ext cx="168965" cy="535301"/>
                    <a:chOff x="838200" y="2597426"/>
                    <a:chExt cx="420757" cy="1118397"/>
                  </a:xfrm>
                </p:grpSpPr>
                <p:sp>
                  <p:nvSpPr>
                    <p:cNvPr id="1399" name="Flowchart: Connector 1398">
                      <a:extLst>
                        <a:ext uri="{FF2B5EF4-FFF2-40B4-BE49-F238E27FC236}">
                          <a16:creationId xmlns:a16="http://schemas.microsoft.com/office/drawing/2014/main" id="{5D957C30-636F-48E2-B2AB-404FC2167C1D}"/>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00" name="Connector: Curved 1399">
                      <a:extLst>
                        <a:ext uri="{FF2B5EF4-FFF2-40B4-BE49-F238E27FC236}">
                          <a16:creationId xmlns:a16="http://schemas.microsoft.com/office/drawing/2014/main" id="{2281170D-5BE3-4A21-A43D-70994B7F7690}"/>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401" name="Connector: Curved 1400">
                      <a:extLst>
                        <a:ext uri="{FF2B5EF4-FFF2-40B4-BE49-F238E27FC236}">
                          <a16:creationId xmlns:a16="http://schemas.microsoft.com/office/drawing/2014/main" id="{7F054119-BB9E-440C-8F50-D1D28149FA2C}"/>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87" name="Group 1386">
                    <a:extLst>
                      <a:ext uri="{FF2B5EF4-FFF2-40B4-BE49-F238E27FC236}">
                        <a16:creationId xmlns:a16="http://schemas.microsoft.com/office/drawing/2014/main" id="{BE9B409B-F6FD-44BC-BB0F-8A0EC79A88DB}"/>
                      </a:ext>
                    </a:extLst>
                  </p:cNvPr>
                  <p:cNvGrpSpPr/>
                  <p:nvPr/>
                </p:nvGrpSpPr>
                <p:grpSpPr>
                  <a:xfrm>
                    <a:off x="3171666" y="3190028"/>
                    <a:ext cx="168965" cy="535301"/>
                    <a:chOff x="838200" y="2597426"/>
                    <a:chExt cx="420757" cy="1118397"/>
                  </a:xfrm>
                </p:grpSpPr>
                <p:sp>
                  <p:nvSpPr>
                    <p:cNvPr id="1396" name="Flowchart: Connector 1395">
                      <a:extLst>
                        <a:ext uri="{FF2B5EF4-FFF2-40B4-BE49-F238E27FC236}">
                          <a16:creationId xmlns:a16="http://schemas.microsoft.com/office/drawing/2014/main" id="{4683D9A1-4666-478B-831C-6D3219F977D2}"/>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97" name="Connector: Curved 1396">
                      <a:extLst>
                        <a:ext uri="{FF2B5EF4-FFF2-40B4-BE49-F238E27FC236}">
                          <a16:creationId xmlns:a16="http://schemas.microsoft.com/office/drawing/2014/main" id="{678816AF-3826-4D77-96ED-B0A284B9B752}"/>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98" name="Connector: Curved 1397">
                      <a:extLst>
                        <a:ext uri="{FF2B5EF4-FFF2-40B4-BE49-F238E27FC236}">
                          <a16:creationId xmlns:a16="http://schemas.microsoft.com/office/drawing/2014/main" id="{0F43A1EF-E9EC-4C55-917D-E2646EAAF6D5}"/>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88" name="Group 1387">
                    <a:extLst>
                      <a:ext uri="{FF2B5EF4-FFF2-40B4-BE49-F238E27FC236}">
                        <a16:creationId xmlns:a16="http://schemas.microsoft.com/office/drawing/2014/main" id="{D6A2A496-7852-4CF7-8655-B5EB3FEDB460}"/>
                      </a:ext>
                    </a:extLst>
                  </p:cNvPr>
                  <p:cNvGrpSpPr/>
                  <p:nvPr/>
                </p:nvGrpSpPr>
                <p:grpSpPr>
                  <a:xfrm>
                    <a:off x="3666726" y="3190028"/>
                    <a:ext cx="168965" cy="535301"/>
                    <a:chOff x="838200" y="2597426"/>
                    <a:chExt cx="420757" cy="1118397"/>
                  </a:xfrm>
                </p:grpSpPr>
                <p:sp>
                  <p:nvSpPr>
                    <p:cNvPr id="1393" name="Flowchart: Connector 1392">
                      <a:extLst>
                        <a:ext uri="{FF2B5EF4-FFF2-40B4-BE49-F238E27FC236}">
                          <a16:creationId xmlns:a16="http://schemas.microsoft.com/office/drawing/2014/main" id="{7F087329-2BAB-4927-8FC2-4FDEBADA6BFE}"/>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94" name="Connector: Curved 1393">
                      <a:extLst>
                        <a:ext uri="{FF2B5EF4-FFF2-40B4-BE49-F238E27FC236}">
                          <a16:creationId xmlns:a16="http://schemas.microsoft.com/office/drawing/2014/main" id="{EE974E1B-B26A-413F-8416-A2F4C4F04208}"/>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95" name="Connector: Curved 1394">
                      <a:extLst>
                        <a:ext uri="{FF2B5EF4-FFF2-40B4-BE49-F238E27FC236}">
                          <a16:creationId xmlns:a16="http://schemas.microsoft.com/office/drawing/2014/main" id="{79CF84A5-7297-41D0-BB26-3ACB0B59C22B}"/>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89" name="Group 1388">
                    <a:extLst>
                      <a:ext uri="{FF2B5EF4-FFF2-40B4-BE49-F238E27FC236}">
                        <a16:creationId xmlns:a16="http://schemas.microsoft.com/office/drawing/2014/main" id="{A67DCD45-53B4-4BC0-BC90-7859BE612E79}"/>
                      </a:ext>
                    </a:extLst>
                  </p:cNvPr>
                  <p:cNvGrpSpPr/>
                  <p:nvPr/>
                </p:nvGrpSpPr>
                <p:grpSpPr>
                  <a:xfrm>
                    <a:off x="3411358" y="3190028"/>
                    <a:ext cx="168965" cy="535301"/>
                    <a:chOff x="838200" y="2597426"/>
                    <a:chExt cx="420757" cy="1118397"/>
                  </a:xfrm>
                </p:grpSpPr>
                <p:sp>
                  <p:nvSpPr>
                    <p:cNvPr id="1390" name="Flowchart: Connector 1389">
                      <a:extLst>
                        <a:ext uri="{FF2B5EF4-FFF2-40B4-BE49-F238E27FC236}">
                          <a16:creationId xmlns:a16="http://schemas.microsoft.com/office/drawing/2014/main" id="{FDE4B93C-C57E-4A17-BA64-7AA1AE091176}"/>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91" name="Connector: Curved 1390">
                      <a:extLst>
                        <a:ext uri="{FF2B5EF4-FFF2-40B4-BE49-F238E27FC236}">
                          <a16:creationId xmlns:a16="http://schemas.microsoft.com/office/drawing/2014/main" id="{846804E0-11F6-41A2-A3B1-1E81C2800D02}"/>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92" name="Connector: Curved 1391">
                      <a:extLst>
                        <a:ext uri="{FF2B5EF4-FFF2-40B4-BE49-F238E27FC236}">
                          <a16:creationId xmlns:a16="http://schemas.microsoft.com/office/drawing/2014/main" id="{DA5593AD-C0CD-4872-BE8D-49744B119538}"/>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grpSp>
              <p:nvGrpSpPr>
                <p:cNvPr id="994" name="Group 993">
                  <a:extLst>
                    <a:ext uri="{FF2B5EF4-FFF2-40B4-BE49-F238E27FC236}">
                      <a16:creationId xmlns:a16="http://schemas.microsoft.com/office/drawing/2014/main" id="{B7452037-9CC9-46EB-BC35-00DACA05F225}"/>
                    </a:ext>
                  </a:extLst>
                </p:cNvPr>
                <p:cNvGrpSpPr/>
                <p:nvPr/>
              </p:nvGrpSpPr>
              <p:grpSpPr>
                <a:xfrm>
                  <a:off x="3914313" y="3170150"/>
                  <a:ext cx="3652747" cy="555179"/>
                  <a:chOff x="182944" y="3190028"/>
                  <a:chExt cx="3652747" cy="555179"/>
                </a:xfrm>
              </p:grpSpPr>
              <p:grpSp>
                <p:nvGrpSpPr>
                  <p:cNvPr id="1305" name="Group 1304">
                    <a:extLst>
                      <a:ext uri="{FF2B5EF4-FFF2-40B4-BE49-F238E27FC236}">
                        <a16:creationId xmlns:a16="http://schemas.microsoft.com/office/drawing/2014/main" id="{B1350462-1BA3-4A79-80AF-714C09346689}"/>
                      </a:ext>
                    </a:extLst>
                  </p:cNvPr>
                  <p:cNvGrpSpPr/>
                  <p:nvPr/>
                </p:nvGrpSpPr>
                <p:grpSpPr>
                  <a:xfrm>
                    <a:off x="182944" y="3202499"/>
                    <a:ext cx="168965" cy="535301"/>
                    <a:chOff x="838200" y="2597426"/>
                    <a:chExt cx="420757" cy="1118397"/>
                  </a:xfrm>
                </p:grpSpPr>
                <p:sp>
                  <p:nvSpPr>
                    <p:cNvPr id="1370" name="Flowchart: Connector 1369">
                      <a:extLst>
                        <a:ext uri="{FF2B5EF4-FFF2-40B4-BE49-F238E27FC236}">
                          <a16:creationId xmlns:a16="http://schemas.microsoft.com/office/drawing/2014/main" id="{BA83077E-1779-459C-9E92-67BB3AF72FD4}"/>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71" name="Connector: Curved 1370">
                      <a:extLst>
                        <a:ext uri="{FF2B5EF4-FFF2-40B4-BE49-F238E27FC236}">
                          <a16:creationId xmlns:a16="http://schemas.microsoft.com/office/drawing/2014/main" id="{CC5BD9AC-B0B3-4A52-B4FE-780F19FACA4D}"/>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72" name="Connector: Curved 1371">
                      <a:extLst>
                        <a:ext uri="{FF2B5EF4-FFF2-40B4-BE49-F238E27FC236}">
                          <a16:creationId xmlns:a16="http://schemas.microsoft.com/office/drawing/2014/main" id="{065EF777-141D-4EEE-8DFF-DA92F6F0072A}"/>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06" name="Group 1305">
                    <a:extLst>
                      <a:ext uri="{FF2B5EF4-FFF2-40B4-BE49-F238E27FC236}">
                        <a16:creationId xmlns:a16="http://schemas.microsoft.com/office/drawing/2014/main" id="{367B4459-8B3A-43A1-B02F-1B6444676ABC}"/>
                      </a:ext>
                    </a:extLst>
                  </p:cNvPr>
                  <p:cNvGrpSpPr/>
                  <p:nvPr/>
                </p:nvGrpSpPr>
                <p:grpSpPr>
                  <a:xfrm>
                    <a:off x="380384" y="3197564"/>
                    <a:ext cx="168965" cy="535301"/>
                    <a:chOff x="838200" y="2597426"/>
                    <a:chExt cx="420757" cy="1118397"/>
                  </a:xfrm>
                </p:grpSpPr>
                <p:sp>
                  <p:nvSpPr>
                    <p:cNvPr id="1367" name="Flowchart: Connector 1366">
                      <a:extLst>
                        <a:ext uri="{FF2B5EF4-FFF2-40B4-BE49-F238E27FC236}">
                          <a16:creationId xmlns:a16="http://schemas.microsoft.com/office/drawing/2014/main" id="{76C97243-1A96-48A3-B5B4-E3FA0448FF52}"/>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68" name="Connector: Curved 1367">
                      <a:extLst>
                        <a:ext uri="{FF2B5EF4-FFF2-40B4-BE49-F238E27FC236}">
                          <a16:creationId xmlns:a16="http://schemas.microsoft.com/office/drawing/2014/main" id="{69654F13-83DA-416C-8793-76A3613F8F12}"/>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69" name="Connector: Curved 1368">
                      <a:extLst>
                        <a:ext uri="{FF2B5EF4-FFF2-40B4-BE49-F238E27FC236}">
                          <a16:creationId xmlns:a16="http://schemas.microsoft.com/office/drawing/2014/main" id="{58666A3B-D043-4CC0-9963-2BEA6C285A69}"/>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07" name="Group 1306">
                    <a:extLst>
                      <a:ext uri="{FF2B5EF4-FFF2-40B4-BE49-F238E27FC236}">
                        <a16:creationId xmlns:a16="http://schemas.microsoft.com/office/drawing/2014/main" id="{CBDC9FEE-FE10-4B1F-BE41-067DFABDE800}"/>
                      </a:ext>
                    </a:extLst>
                  </p:cNvPr>
                  <p:cNvGrpSpPr/>
                  <p:nvPr/>
                </p:nvGrpSpPr>
                <p:grpSpPr>
                  <a:xfrm>
                    <a:off x="587532" y="3197564"/>
                    <a:ext cx="168965" cy="535301"/>
                    <a:chOff x="838200" y="2597426"/>
                    <a:chExt cx="420757" cy="1118397"/>
                  </a:xfrm>
                </p:grpSpPr>
                <p:sp>
                  <p:nvSpPr>
                    <p:cNvPr id="1364" name="Flowchart: Connector 1363">
                      <a:extLst>
                        <a:ext uri="{FF2B5EF4-FFF2-40B4-BE49-F238E27FC236}">
                          <a16:creationId xmlns:a16="http://schemas.microsoft.com/office/drawing/2014/main" id="{809A514E-C6C0-491B-A35D-A39671E01F36}"/>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65" name="Connector: Curved 1364">
                      <a:extLst>
                        <a:ext uri="{FF2B5EF4-FFF2-40B4-BE49-F238E27FC236}">
                          <a16:creationId xmlns:a16="http://schemas.microsoft.com/office/drawing/2014/main" id="{2DEB7BFD-E80C-421D-81BE-CAB3742C02F8}"/>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66" name="Connector: Curved 1365">
                      <a:extLst>
                        <a:ext uri="{FF2B5EF4-FFF2-40B4-BE49-F238E27FC236}">
                          <a16:creationId xmlns:a16="http://schemas.microsoft.com/office/drawing/2014/main" id="{DFABCB86-012A-435A-9521-F5DCE9191467}"/>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08" name="Group 1307">
                    <a:extLst>
                      <a:ext uri="{FF2B5EF4-FFF2-40B4-BE49-F238E27FC236}">
                        <a16:creationId xmlns:a16="http://schemas.microsoft.com/office/drawing/2014/main" id="{4B4068DB-D809-41D3-BB47-DC1A638F6B3D}"/>
                      </a:ext>
                    </a:extLst>
                  </p:cNvPr>
                  <p:cNvGrpSpPr/>
                  <p:nvPr/>
                </p:nvGrpSpPr>
                <p:grpSpPr>
                  <a:xfrm>
                    <a:off x="784699" y="3197564"/>
                    <a:ext cx="168965" cy="535301"/>
                    <a:chOff x="838200" y="2597426"/>
                    <a:chExt cx="420757" cy="1118397"/>
                  </a:xfrm>
                </p:grpSpPr>
                <p:sp>
                  <p:nvSpPr>
                    <p:cNvPr id="1361" name="Flowchart: Connector 1360">
                      <a:extLst>
                        <a:ext uri="{FF2B5EF4-FFF2-40B4-BE49-F238E27FC236}">
                          <a16:creationId xmlns:a16="http://schemas.microsoft.com/office/drawing/2014/main" id="{47BDA144-1C38-4F7B-A02E-F845EB1C6850}"/>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62" name="Connector: Curved 1361">
                      <a:extLst>
                        <a:ext uri="{FF2B5EF4-FFF2-40B4-BE49-F238E27FC236}">
                          <a16:creationId xmlns:a16="http://schemas.microsoft.com/office/drawing/2014/main" id="{96C79946-F688-4432-8FA9-6D1034A6C7B5}"/>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63" name="Connector: Curved 1362">
                      <a:extLst>
                        <a:ext uri="{FF2B5EF4-FFF2-40B4-BE49-F238E27FC236}">
                          <a16:creationId xmlns:a16="http://schemas.microsoft.com/office/drawing/2014/main" id="{D04D4239-FC40-464E-8C64-8F37B80A1210}"/>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09" name="Group 1308">
                    <a:extLst>
                      <a:ext uri="{FF2B5EF4-FFF2-40B4-BE49-F238E27FC236}">
                        <a16:creationId xmlns:a16="http://schemas.microsoft.com/office/drawing/2014/main" id="{4EC818B8-DC65-441E-9184-D32ACA2C93D4}"/>
                      </a:ext>
                    </a:extLst>
                  </p:cNvPr>
                  <p:cNvGrpSpPr/>
                  <p:nvPr/>
                </p:nvGrpSpPr>
                <p:grpSpPr>
                  <a:xfrm>
                    <a:off x="997075" y="3190028"/>
                    <a:ext cx="168965" cy="535301"/>
                    <a:chOff x="838200" y="2597426"/>
                    <a:chExt cx="420757" cy="1118397"/>
                  </a:xfrm>
                </p:grpSpPr>
                <p:sp>
                  <p:nvSpPr>
                    <p:cNvPr id="1358" name="Flowchart: Connector 1357">
                      <a:extLst>
                        <a:ext uri="{FF2B5EF4-FFF2-40B4-BE49-F238E27FC236}">
                          <a16:creationId xmlns:a16="http://schemas.microsoft.com/office/drawing/2014/main" id="{12DDEF73-E5D0-4FE4-8377-E9F8FB2B893C}"/>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59" name="Connector: Curved 1358">
                      <a:extLst>
                        <a:ext uri="{FF2B5EF4-FFF2-40B4-BE49-F238E27FC236}">
                          <a16:creationId xmlns:a16="http://schemas.microsoft.com/office/drawing/2014/main" id="{7C6FA864-04EA-402F-8641-29713E365F8E}"/>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60" name="Connector: Curved 1359">
                      <a:extLst>
                        <a:ext uri="{FF2B5EF4-FFF2-40B4-BE49-F238E27FC236}">
                          <a16:creationId xmlns:a16="http://schemas.microsoft.com/office/drawing/2014/main" id="{37273DFE-5A0B-48E4-97BD-26E1F73CFDC8}"/>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10" name="Group 1309">
                    <a:extLst>
                      <a:ext uri="{FF2B5EF4-FFF2-40B4-BE49-F238E27FC236}">
                        <a16:creationId xmlns:a16="http://schemas.microsoft.com/office/drawing/2014/main" id="{8E9BDE09-9FCF-427A-A128-23D39B72412F}"/>
                      </a:ext>
                    </a:extLst>
                  </p:cNvPr>
                  <p:cNvGrpSpPr/>
                  <p:nvPr/>
                </p:nvGrpSpPr>
                <p:grpSpPr>
                  <a:xfrm>
                    <a:off x="1203439" y="3197564"/>
                    <a:ext cx="168965" cy="535301"/>
                    <a:chOff x="838200" y="2597426"/>
                    <a:chExt cx="420757" cy="1118397"/>
                  </a:xfrm>
                </p:grpSpPr>
                <p:sp>
                  <p:nvSpPr>
                    <p:cNvPr id="1355" name="Flowchart: Connector 1354">
                      <a:extLst>
                        <a:ext uri="{FF2B5EF4-FFF2-40B4-BE49-F238E27FC236}">
                          <a16:creationId xmlns:a16="http://schemas.microsoft.com/office/drawing/2014/main" id="{257B9B83-9114-45D5-9C71-2B2249038D53}"/>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56" name="Connector: Curved 1355">
                      <a:extLst>
                        <a:ext uri="{FF2B5EF4-FFF2-40B4-BE49-F238E27FC236}">
                          <a16:creationId xmlns:a16="http://schemas.microsoft.com/office/drawing/2014/main" id="{CF51D0FB-19FA-42EA-8BD0-AB04D98E9751}"/>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57" name="Connector: Curved 1356">
                      <a:extLst>
                        <a:ext uri="{FF2B5EF4-FFF2-40B4-BE49-F238E27FC236}">
                          <a16:creationId xmlns:a16="http://schemas.microsoft.com/office/drawing/2014/main" id="{DB7EC2BE-762F-45CF-869E-4A44BD62B56C}"/>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11" name="Group 1310">
                    <a:extLst>
                      <a:ext uri="{FF2B5EF4-FFF2-40B4-BE49-F238E27FC236}">
                        <a16:creationId xmlns:a16="http://schemas.microsoft.com/office/drawing/2014/main" id="{F735DF8C-4552-467B-8AC3-B562C056B99C}"/>
                      </a:ext>
                    </a:extLst>
                  </p:cNvPr>
                  <p:cNvGrpSpPr/>
                  <p:nvPr/>
                </p:nvGrpSpPr>
                <p:grpSpPr>
                  <a:xfrm>
                    <a:off x="1434549" y="3190028"/>
                    <a:ext cx="168965" cy="535301"/>
                    <a:chOff x="838200" y="2597426"/>
                    <a:chExt cx="420757" cy="1118397"/>
                  </a:xfrm>
                </p:grpSpPr>
                <p:sp>
                  <p:nvSpPr>
                    <p:cNvPr id="1352" name="Flowchart: Connector 1351">
                      <a:extLst>
                        <a:ext uri="{FF2B5EF4-FFF2-40B4-BE49-F238E27FC236}">
                          <a16:creationId xmlns:a16="http://schemas.microsoft.com/office/drawing/2014/main" id="{59B30A8F-B988-465F-9001-514AB17BC216}"/>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53" name="Connector: Curved 1352">
                      <a:extLst>
                        <a:ext uri="{FF2B5EF4-FFF2-40B4-BE49-F238E27FC236}">
                          <a16:creationId xmlns:a16="http://schemas.microsoft.com/office/drawing/2014/main" id="{ECD1DEF6-C240-4900-8153-B8DCDF1B4F6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54" name="Connector: Curved 1353">
                      <a:extLst>
                        <a:ext uri="{FF2B5EF4-FFF2-40B4-BE49-F238E27FC236}">
                          <a16:creationId xmlns:a16="http://schemas.microsoft.com/office/drawing/2014/main" id="{4DF273E5-7C1A-4B79-B67B-18CCAAC106A1}"/>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12" name="Group 1311">
                    <a:extLst>
                      <a:ext uri="{FF2B5EF4-FFF2-40B4-BE49-F238E27FC236}">
                        <a16:creationId xmlns:a16="http://schemas.microsoft.com/office/drawing/2014/main" id="{2D6B6E9C-3749-45FC-AB04-EDC1F6D6702F}"/>
                      </a:ext>
                    </a:extLst>
                  </p:cNvPr>
                  <p:cNvGrpSpPr/>
                  <p:nvPr/>
                </p:nvGrpSpPr>
                <p:grpSpPr>
                  <a:xfrm>
                    <a:off x="1861435" y="3190028"/>
                    <a:ext cx="168965" cy="535301"/>
                    <a:chOff x="838200" y="2597426"/>
                    <a:chExt cx="420757" cy="1118397"/>
                  </a:xfrm>
                </p:grpSpPr>
                <p:sp>
                  <p:nvSpPr>
                    <p:cNvPr id="1349" name="Flowchart: Connector 1348">
                      <a:extLst>
                        <a:ext uri="{FF2B5EF4-FFF2-40B4-BE49-F238E27FC236}">
                          <a16:creationId xmlns:a16="http://schemas.microsoft.com/office/drawing/2014/main" id="{D4823F53-3982-419E-AC23-0B798F3C8642}"/>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50" name="Connector: Curved 1349">
                      <a:extLst>
                        <a:ext uri="{FF2B5EF4-FFF2-40B4-BE49-F238E27FC236}">
                          <a16:creationId xmlns:a16="http://schemas.microsoft.com/office/drawing/2014/main" id="{345A5E3B-8CAC-4553-B513-87F8EABB4076}"/>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51" name="Connector: Curved 1350">
                      <a:extLst>
                        <a:ext uri="{FF2B5EF4-FFF2-40B4-BE49-F238E27FC236}">
                          <a16:creationId xmlns:a16="http://schemas.microsoft.com/office/drawing/2014/main" id="{F48661B1-D54B-474F-8DA5-D0C111560A92}"/>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13" name="Group 1312">
                    <a:extLst>
                      <a:ext uri="{FF2B5EF4-FFF2-40B4-BE49-F238E27FC236}">
                        <a16:creationId xmlns:a16="http://schemas.microsoft.com/office/drawing/2014/main" id="{B1AE7890-927E-4EF8-AAC1-F2693B965BDA}"/>
                      </a:ext>
                    </a:extLst>
                  </p:cNvPr>
                  <p:cNvGrpSpPr/>
                  <p:nvPr/>
                </p:nvGrpSpPr>
                <p:grpSpPr>
                  <a:xfrm>
                    <a:off x="1647992" y="3190028"/>
                    <a:ext cx="168965" cy="535301"/>
                    <a:chOff x="838200" y="2597426"/>
                    <a:chExt cx="420757" cy="1118397"/>
                  </a:xfrm>
                </p:grpSpPr>
                <p:sp>
                  <p:nvSpPr>
                    <p:cNvPr id="1346" name="Flowchart: Connector 1345">
                      <a:extLst>
                        <a:ext uri="{FF2B5EF4-FFF2-40B4-BE49-F238E27FC236}">
                          <a16:creationId xmlns:a16="http://schemas.microsoft.com/office/drawing/2014/main" id="{F8D5EE54-017C-4173-9359-EEE5FD0D5C1E}"/>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47" name="Connector: Curved 1346">
                      <a:extLst>
                        <a:ext uri="{FF2B5EF4-FFF2-40B4-BE49-F238E27FC236}">
                          <a16:creationId xmlns:a16="http://schemas.microsoft.com/office/drawing/2014/main" id="{D3517985-9023-4757-A3CB-9E1D5C90DC97}"/>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48" name="Connector: Curved 1347">
                      <a:extLst>
                        <a:ext uri="{FF2B5EF4-FFF2-40B4-BE49-F238E27FC236}">
                          <a16:creationId xmlns:a16="http://schemas.microsoft.com/office/drawing/2014/main" id="{99B38D1E-3D98-41DE-8189-F29157AAF705}"/>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14" name="Group 1313">
                    <a:extLst>
                      <a:ext uri="{FF2B5EF4-FFF2-40B4-BE49-F238E27FC236}">
                        <a16:creationId xmlns:a16="http://schemas.microsoft.com/office/drawing/2014/main" id="{BBFE5E1C-94D7-4B49-A525-72EF060CFAA7}"/>
                      </a:ext>
                    </a:extLst>
                  </p:cNvPr>
                  <p:cNvGrpSpPr/>
                  <p:nvPr/>
                </p:nvGrpSpPr>
                <p:grpSpPr>
                  <a:xfrm>
                    <a:off x="2078662" y="3190028"/>
                    <a:ext cx="168965" cy="535301"/>
                    <a:chOff x="838200" y="2597426"/>
                    <a:chExt cx="420757" cy="1118397"/>
                  </a:xfrm>
                </p:grpSpPr>
                <p:sp>
                  <p:nvSpPr>
                    <p:cNvPr id="1343" name="Flowchart: Connector 1342">
                      <a:extLst>
                        <a:ext uri="{FF2B5EF4-FFF2-40B4-BE49-F238E27FC236}">
                          <a16:creationId xmlns:a16="http://schemas.microsoft.com/office/drawing/2014/main" id="{58B885FB-42C8-4D44-B003-A9BCF8D3AA36}"/>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44" name="Connector: Curved 1343">
                      <a:extLst>
                        <a:ext uri="{FF2B5EF4-FFF2-40B4-BE49-F238E27FC236}">
                          <a16:creationId xmlns:a16="http://schemas.microsoft.com/office/drawing/2014/main" id="{F410F403-AC71-4D22-85D7-0835F348CBE4}"/>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45" name="Connector: Curved 1344">
                      <a:extLst>
                        <a:ext uri="{FF2B5EF4-FFF2-40B4-BE49-F238E27FC236}">
                          <a16:creationId xmlns:a16="http://schemas.microsoft.com/office/drawing/2014/main" id="{2DC180C5-22F0-4209-99D2-C4B9353BDCBC}"/>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15" name="Group 1314">
                    <a:extLst>
                      <a:ext uri="{FF2B5EF4-FFF2-40B4-BE49-F238E27FC236}">
                        <a16:creationId xmlns:a16="http://schemas.microsoft.com/office/drawing/2014/main" id="{8358C6DB-8D41-42DE-8853-6F655309E17A}"/>
                      </a:ext>
                    </a:extLst>
                  </p:cNvPr>
                  <p:cNvGrpSpPr/>
                  <p:nvPr/>
                </p:nvGrpSpPr>
                <p:grpSpPr>
                  <a:xfrm>
                    <a:off x="2285079" y="3206593"/>
                    <a:ext cx="168965" cy="535301"/>
                    <a:chOff x="838200" y="2597426"/>
                    <a:chExt cx="420757" cy="1118397"/>
                  </a:xfrm>
                </p:grpSpPr>
                <p:sp>
                  <p:nvSpPr>
                    <p:cNvPr id="1340" name="Flowchart: Connector 1339">
                      <a:extLst>
                        <a:ext uri="{FF2B5EF4-FFF2-40B4-BE49-F238E27FC236}">
                          <a16:creationId xmlns:a16="http://schemas.microsoft.com/office/drawing/2014/main" id="{5FCF7BCA-28F6-4ADF-93EF-D38BFD54FDD1}"/>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41" name="Connector: Curved 1340">
                      <a:extLst>
                        <a:ext uri="{FF2B5EF4-FFF2-40B4-BE49-F238E27FC236}">
                          <a16:creationId xmlns:a16="http://schemas.microsoft.com/office/drawing/2014/main" id="{68F23D57-812A-487C-8C38-3C75BE233F38}"/>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42" name="Connector: Curved 1341">
                      <a:extLst>
                        <a:ext uri="{FF2B5EF4-FFF2-40B4-BE49-F238E27FC236}">
                          <a16:creationId xmlns:a16="http://schemas.microsoft.com/office/drawing/2014/main" id="{DC60E218-62A7-46BA-AAE6-7E9BDA5D4A1A}"/>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16" name="Group 1315">
                    <a:extLst>
                      <a:ext uri="{FF2B5EF4-FFF2-40B4-BE49-F238E27FC236}">
                        <a16:creationId xmlns:a16="http://schemas.microsoft.com/office/drawing/2014/main" id="{544AB0AD-CBC2-43BE-812B-F7ADBC8B5A86}"/>
                      </a:ext>
                    </a:extLst>
                  </p:cNvPr>
                  <p:cNvGrpSpPr/>
                  <p:nvPr/>
                </p:nvGrpSpPr>
                <p:grpSpPr>
                  <a:xfrm>
                    <a:off x="2490208" y="3190028"/>
                    <a:ext cx="168965" cy="535301"/>
                    <a:chOff x="838200" y="2597426"/>
                    <a:chExt cx="420757" cy="1118397"/>
                  </a:xfrm>
                </p:grpSpPr>
                <p:sp>
                  <p:nvSpPr>
                    <p:cNvPr id="1337" name="Flowchart: Connector 1336">
                      <a:extLst>
                        <a:ext uri="{FF2B5EF4-FFF2-40B4-BE49-F238E27FC236}">
                          <a16:creationId xmlns:a16="http://schemas.microsoft.com/office/drawing/2014/main" id="{1A92D7FE-8442-4730-9D4B-8802313100C1}"/>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38" name="Connector: Curved 1337">
                      <a:extLst>
                        <a:ext uri="{FF2B5EF4-FFF2-40B4-BE49-F238E27FC236}">
                          <a16:creationId xmlns:a16="http://schemas.microsoft.com/office/drawing/2014/main" id="{60689ECA-91F6-4D63-BEE3-B4256C23B53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39" name="Connector: Curved 1338">
                      <a:extLst>
                        <a:ext uri="{FF2B5EF4-FFF2-40B4-BE49-F238E27FC236}">
                          <a16:creationId xmlns:a16="http://schemas.microsoft.com/office/drawing/2014/main" id="{BBBF584D-1D71-4542-B023-A641D7574094}"/>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17" name="Group 1316">
                    <a:extLst>
                      <a:ext uri="{FF2B5EF4-FFF2-40B4-BE49-F238E27FC236}">
                        <a16:creationId xmlns:a16="http://schemas.microsoft.com/office/drawing/2014/main" id="{C8EDF584-BDD6-477E-A29B-9BE8EDC0F733}"/>
                      </a:ext>
                    </a:extLst>
                  </p:cNvPr>
                  <p:cNvGrpSpPr/>
                  <p:nvPr/>
                </p:nvGrpSpPr>
                <p:grpSpPr>
                  <a:xfrm>
                    <a:off x="2710088" y="3206593"/>
                    <a:ext cx="168965" cy="535301"/>
                    <a:chOff x="838200" y="2597426"/>
                    <a:chExt cx="420757" cy="1118397"/>
                  </a:xfrm>
                </p:grpSpPr>
                <p:sp>
                  <p:nvSpPr>
                    <p:cNvPr id="1334" name="Flowchart: Connector 1333">
                      <a:extLst>
                        <a:ext uri="{FF2B5EF4-FFF2-40B4-BE49-F238E27FC236}">
                          <a16:creationId xmlns:a16="http://schemas.microsoft.com/office/drawing/2014/main" id="{5B98409A-84E9-4C4F-B0C1-DA451B986456}"/>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35" name="Connector: Curved 1334">
                      <a:extLst>
                        <a:ext uri="{FF2B5EF4-FFF2-40B4-BE49-F238E27FC236}">
                          <a16:creationId xmlns:a16="http://schemas.microsoft.com/office/drawing/2014/main" id="{00D11EB5-A7F3-4893-9310-641B522B40F9}"/>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36" name="Connector: Curved 1335">
                      <a:extLst>
                        <a:ext uri="{FF2B5EF4-FFF2-40B4-BE49-F238E27FC236}">
                          <a16:creationId xmlns:a16="http://schemas.microsoft.com/office/drawing/2014/main" id="{6427C41B-0A37-4381-B0E1-57D1A51221CF}"/>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18" name="Group 1317">
                    <a:extLst>
                      <a:ext uri="{FF2B5EF4-FFF2-40B4-BE49-F238E27FC236}">
                        <a16:creationId xmlns:a16="http://schemas.microsoft.com/office/drawing/2014/main" id="{293C11DE-6EED-48D3-8683-60EAB44D5CEE}"/>
                      </a:ext>
                    </a:extLst>
                  </p:cNvPr>
                  <p:cNvGrpSpPr/>
                  <p:nvPr/>
                </p:nvGrpSpPr>
                <p:grpSpPr>
                  <a:xfrm>
                    <a:off x="2952555" y="3209906"/>
                    <a:ext cx="168965" cy="535301"/>
                    <a:chOff x="838200" y="2597426"/>
                    <a:chExt cx="420757" cy="1118397"/>
                  </a:xfrm>
                </p:grpSpPr>
                <p:sp>
                  <p:nvSpPr>
                    <p:cNvPr id="1331" name="Flowchart: Connector 1330">
                      <a:extLst>
                        <a:ext uri="{FF2B5EF4-FFF2-40B4-BE49-F238E27FC236}">
                          <a16:creationId xmlns:a16="http://schemas.microsoft.com/office/drawing/2014/main" id="{F63F4A63-AF15-48CA-B5A8-342B479C077C}"/>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32" name="Connector: Curved 1331">
                      <a:extLst>
                        <a:ext uri="{FF2B5EF4-FFF2-40B4-BE49-F238E27FC236}">
                          <a16:creationId xmlns:a16="http://schemas.microsoft.com/office/drawing/2014/main" id="{69952B13-F65D-4B02-8ED5-32D9E15CEA94}"/>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33" name="Connector: Curved 1332">
                      <a:extLst>
                        <a:ext uri="{FF2B5EF4-FFF2-40B4-BE49-F238E27FC236}">
                          <a16:creationId xmlns:a16="http://schemas.microsoft.com/office/drawing/2014/main" id="{8A7B4F44-9B00-4E9C-BA87-A3534E512063}"/>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19" name="Group 1318">
                    <a:extLst>
                      <a:ext uri="{FF2B5EF4-FFF2-40B4-BE49-F238E27FC236}">
                        <a16:creationId xmlns:a16="http://schemas.microsoft.com/office/drawing/2014/main" id="{2116D112-1B7C-4F81-855D-D48236D0F1E2}"/>
                      </a:ext>
                    </a:extLst>
                  </p:cNvPr>
                  <p:cNvGrpSpPr/>
                  <p:nvPr/>
                </p:nvGrpSpPr>
                <p:grpSpPr>
                  <a:xfrm>
                    <a:off x="3171666" y="3190028"/>
                    <a:ext cx="168965" cy="535301"/>
                    <a:chOff x="838200" y="2597426"/>
                    <a:chExt cx="420757" cy="1118397"/>
                  </a:xfrm>
                </p:grpSpPr>
                <p:sp>
                  <p:nvSpPr>
                    <p:cNvPr id="1328" name="Flowchart: Connector 1327">
                      <a:extLst>
                        <a:ext uri="{FF2B5EF4-FFF2-40B4-BE49-F238E27FC236}">
                          <a16:creationId xmlns:a16="http://schemas.microsoft.com/office/drawing/2014/main" id="{EB798AAE-E2C9-420B-9092-FF8D1BC2A185}"/>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29" name="Connector: Curved 1328">
                      <a:extLst>
                        <a:ext uri="{FF2B5EF4-FFF2-40B4-BE49-F238E27FC236}">
                          <a16:creationId xmlns:a16="http://schemas.microsoft.com/office/drawing/2014/main" id="{7E77DF97-73FD-4E32-A4B5-C8F31D32A299}"/>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30" name="Connector: Curved 1329">
                      <a:extLst>
                        <a:ext uri="{FF2B5EF4-FFF2-40B4-BE49-F238E27FC236}">
                          <a16:creationId xmlns:a16="http://schemas.microsoft.com/office/drawing/2014/main" id="{DE1565B4-F865-4EA7-9F0F-606B6B4E0C83}"/>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20" name="Group 1319">
                    <a:extLst>
                      <a:ext uri="{FF2B5EF4-FFF2-40B4-BE49-F238E27FC236}">
                        <a16:creationId xmlns:a16="http://schemas.microsoft.com/office/drawing/2014/main" id="{1595D358-B7CE-44E5-A956-A1F940B6BA7E}"/>
                      </a:ext>
                    </a:extLst>
                  </p:cNvPr>
                  <p:cNvGrpSpPr/>
                  <p:nvPr/>
                </p:nvGrpSpPr>
                <p:grpSpPr>
                  <a:xfrm>
                    <a:off x="3666726" y="3190028"/>
                    <a:ext cx="168965" cy="535301"/>
                    <a:chOff x="838200" y="2597426"/>
                    <a:chExt cx="420757" cy="1118397"/>
                  </a:xfrm>
                </p:grpSpPr>
                <p:sp>
                  <p:nvSpPr>
                    <p:cNvPr id="1325" name="Flowchart: Connector 1324">
                      <a:extLst>
                        <a:ext uri="{FF2B5EF4-FFF2-40B4-BE49-F238E27FC236}">
                          <a16:creationId xmlns:a16="http://schemas.microsoft.com/office/drawing/2014/main" id="{F00BA724-4BB5-4931-A608-56229068DFAC}"/>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26" name="Connector: Curved 1325">
                      <a:extLst>
                        <a:ext uri="{FF2B5EF4-FFF2-40B4-BE49-F238E27FC236}">
                          <a16:creationId xmlns:a16="http://schemas.microsoft.com/office/drawing/2014/main" id="{2E068371-B756-41BD-BAD6-65AC94218899}"/>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27" name="Connector: Curved 1326">
                      <a:extLst>
                        <a:ext uri="{FF2B5EF4-FFF2-40B4-BE49-F238E27FC236}">
                          <a16:creationId xmlns:a16="http://schemas.microsoft.com/office/drawing/2014/main" id="{2DF3D014-935B-4D37-954B-B08D6A97723C}"/>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321" name="Group 1320">
                    <a:extLst>
                      <a:ext uri="{FF2B5EF4-FFF2-40B4-BE49-F238E27FC236}">
                        <a16:creationId xmlns:a16="http://schemas.microsoft.com/office/drawing/2014/main" id="{113E326E-4442-4DE3-962B-069F4CBC7C99}"/>
                      </a:ext>
                    </a:extLst>
                  </p:cNvPr>
                  <p:cNvGrpSpPr/>
                  <p:nvPr/>
                </p:nvGrpSpPr>
                <p:grpSpPr>
                  <a:xfrm>
                    <a:off x="3411358" y="3190028"/>
                    <a:ext cx="168965" cy="535301"/>
                    <a:chOff x="838200" y="2597426"/>
                    <a:chExt cx="420757" cy="1118397"/>
                  </a:xfrm>
                </p:grpSpPr>
                <p:sp>
                  <p:nvSpPr>
                    <p:cNvPr id="1322" name="Flowchart: Connector 1321">
                      <a:extLst>
                        <a:ext uri="{FF2B5EF4-FFF2-40B4-BE49-F238E27FC236}">
                          <a16:creationId xmlns:a16="http://schemas.microsoft.com/office/drawing/2014/main" id="{AC56DB71-02AE-41CF-9524-F8D6D6760BCC}"/>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23" name="Connector: Curved 1322">
                      <a:extLst>
                        <a:ext uri="{FF2B5EF4-FFF2-40B4-BE49-F238E27FC236}">
                          <a16:creationId xmlns:a16="http://schemas.microsoft.com/office/drawing/2014/main" id="{79C31C68-D158-4171-AF69-53D4ADBFA28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24" name="Connector: Curved 1323">
                      <a:extLst>
                        <a:ext uri="{FF2B5EF4-FFF2-40B4-BE49-F238E27FC236}">
                          <a16:creationId xmlns:a16="http://schemas.microsoft.com/office/drawing/2014/main" id="{7886E202-845C-4C1D-B8B6-4465782D5109}"/>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grpSp>
              <p:nvGrpSpPr>
                <p:cNvPr id="995" name="Group 994">
                  <a:extLst>
                    <a:ext uri="{FF2B5EF4-FFF2-40B4-BE49-F238E27FC236}">
                      <a16:creationId xmlns:a16="http://schemas.microsoft.com/office/drawing/2014/main" id="{84583977-9FA7-46A3-9FEE-A5BC44AE06FB}"/>
                    </a:ext>
                  </a:extLst>
                </p:cNvPr>
                <p:cNvGrpSpPr/>
                <p:nvPr/>
              </p:nvGrpSpPr>
              <p:grpSpPr>
                <a:xfrm>
                  <a:off x="7647984" y="3170150"/>
                  <a:ext cx="3652747" cy="555179"/>
                  <a:chOff x="182944" y="3190028"/>
                  <a:chExt cx="3652747" cy="555179"/>
                </a:xfrm>
              </p:grpSpPr>
              <p:grpSp>
                <p:nvGrpSpPr>
                  <p:cNvPr id="1237" name="Group 1236">
                    <a:extLst>
                      <a:ext uri="{FF2B5EF4-FFF2-40B4-BE49-F238E27FC236}">
                        <a16:creationId xmlns:a16="http://schemas.microsoft.com/office/drawing/2014/main" id="{95D97745-108D-472D-B813-83D01658F195}"/>
                      </a:ext>
                    </a:extLst>
                  </p:cNvPr>
                  <p:cNvGrpSpPr/>
                  <p:nvPr/>
                </p:nvGrpSpPr>
                <p:grpSpPr>
                  <a:xfrm>
                    <a:off x="182944" y="3202499"/>
                    <a:ext cx="168965" cy="535301"/>
                    <a:chOff x="838200" y="2597426"/>
                    <a:chExt cx="420757" cy="1118397"/>
                  </a:xfrm>
                </p:grpSpPr>
                <p:sp>
                  <p:nvSpPr>
                    <p:cNvPr id="1302" name="Flowchart: Connector 1301">
                      <a:extLst>
                        <a:ext uri="{FF2B5EF4-FFF2-40B4-BE49-F238E27FC236}">
                          <a16:creationId xmlns:a16="http://schemas.microsoft.com/office/drawing/2014/main" id="{3975C8E3-774B-4995-ABF8-B560D6010A3E}"/>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03" name="Connector: Curved 1302">
                      <a:extLst>
                        <a:ext uri="{FF2B5EF4-FFF2-40B4-BE49-F238E27FC236}">
                          <a16:creationId xmlns:a16="http://schemas.microsoft.com/office/drawing/2014/main" id="{B849F421-0B55-43B7-8600-37B1913AA308}"/>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04" name="Connector: Curved 1303">
                      <a:extLst>
                        <a:ext uri="{FF2B5EF4-FFF2-40B4-BE49-F238E27FC236}">
                          <a16:creationId xmlns:a16="http://schemas.microsoft.com/office/drawing/2014/main" id="{AE458BDC-18E7-4C69-A001-89C266188C74}"/>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38" name="Group 1237">
                    <a:extLst>
                      <a:ext uri="{FF2B5EF4-FFF2-40B4-BE49-F238E27FC236}">
                        <a16:creationId xmlns:a16="http://schemas.microsoft.com/office/drawing/2014/main" id="{30FE9541-E3ED-4848-A8C8-C12B66EE26EC}"/>
                      </a:ext>
                    </a:extLst>
                  </p:cNvPr>
                  <p:cNvGrpSpPr/>
                  <p:nvPr/>
                </p:nvGrpSpPr>
                <p:grpSpPr>
                  <a:xfrm>
                    <a:off x="380384" y="3197564"/>
                    <a:ext cx="168965" cy="535301"/>
                    <a:chOff x="838200" y="2597426"/>
                    <a:chExt cx="420757" cy="1118397"/>
                  </a:xfrm>
                </p:grpSpPr>
                <p:sp>
                  <p:nvSpPr>
                    <p:cNvPr id="1299" name="Flowchart: Connector 1298">
                      <a:extLst>
                        <a:ext uri="{FF2B5EF4-FFF2-40B4-BE49-F238E27FC236}">
                          <a16:creationId xmlns:a16="http://schemas.microsoft.com/office/drawing/2014/main" id="{24084EE8-E7CB-4E16-BEE6-20E22A5DB775}"/>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300" name="Connector: Curved 1299">
                      <a:extLst>
                        <a:ext uri="{FF2B5EF4-FFF2-40B4-BE49-F238E27FC236}">
                          <a16:creationId xmlns:a16="http://schemas.microsoft.com/office/drawing/2014/main" id="{54E73CEE-4421-4AB8-A965-C3A65C263B69}"/>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301" name="Connector: Curved 1300">
                      <a:extLst>
                        <a:ext uri="{FF2B5EF4-FFF2-40B4-BE49-F238E27FC236}">
                          <a16:creationId xmlns:a16="http://schemas.microsoft.com/office/drawing/2014/main" id="{351FB794-A367-428B-8409-D221DAA7F04E}"/>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39" name="Group 1238">
                    <a:extLst>
                      <a:ext uri="{FF2B5EF4-FFF2-40B4-BE49-F238E27FC236}">
                        <a16:creationId xmlns:a16="http://schemas.microsoft.com/office/drawing/2014/main" id="{96B86C98-4E2F-45F4-9A1E-C877DC8D65C5}"/>
                      </a:ext>
                    </a:extLst>
                  </p:cNvPr>
                  <p:cNvGrpSpPr/>
                  <p:nvPr/>
                </p:nvGrpSpPr>
                <p:grpSpPr>
                  <a:xfrm>
                    <a:off x="587532" y="3197564"/>
                    <a:ext cx="168965" cy="535301"/>
                    <a:chOff x="838200" y="2597426"/>
                    <a:chExt cx="420757" cy="1118397"/>
                  </a:xfrm>
                </p:grpSpPr>
                <p:sp>
                  <p:nvSpPr>
                    <p:cNvPr id="1296" name="Flowchart: Connector 1295">
                      <a:extLst>
                        <a:ext uri="{FF2B5EF4-FFF2-40B4-BE49-F238E27FC236}">
                          <a16:creationId xmlns:a16="http://schemas.microsoft.com/office/drawing/2014/main" id="{8ED1E4C2-3579-4FBC-8805-F7F1B7EAB5A7}"/>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97" name="Connector: Curved 1296">
                      <a:extLst>
                        <a:ext uri="{FF2B5EF4-FFF2-40B4-BE49-F238E27FC236}">
                          <a16:creationId xmlns:a16="http://schemas.microsoft.com/office/drawing/2014/main" id="{64D77BF6-5843-4632-881F-65E94F14120B}"/>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98" name="Connector: Curved 1297">
                      <a:extLst>
                        <a:ext uri="{FF2B5EF4-FFF2-40B4-BE49-F238E27FC236}">
                          <a16:creationId xmlns:a16="http://schemas.microsoft.com/office/drawing/2014/main" id="{CF609A17-8C7F-41AA-AFB7-090290422F27}"/>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40" name="Group 1239">
                    <a:extLst>
                      <a:ext uri="{FF2B5EF4-FFF2-40B4-BE49-F238E27FC236}">
                        <a16:creationId xmlns:a16="http://schemas.microsoft.com/office/drawing/2014/main" id="{93B2F74B-C09E-41DD-99C5-356830F86E38}"/>
                      </a:ext>
                    </a:extLst>
                  </p:cNvPr>
                  <p:cNvGrpSpPr/>
                  <p:nvPr/>
                </p:nvGrpSpPr>
                <p:grpSpPr>
                  <a:xfrm>
                    <a:off x="784699" y="3197564"/>
                    <a:ext cx="168965" cy="535301"/>
                    <a:chOff x="838200" y="2597426"/>
                    <a:chExt cx="420757" cy="1118397"/>
                  </a:xfrm>
                </p:grpSpPr>
                <p:sp>
                  <p:nvSpPr>
                    <p:cNvPr id="1293" name="Flowchart: Connector 1292">
                      <a:extLst>
                        <a:ext uri="{FF2B5EF4-FFF2-40B4-BE49-F238E27FC236}">
                          <a16:creationId xmlns:a16="http://schemas.microsoft.com/office/drawing/2014/main" id="{B2EFE5D3-095D-4278-A5E7-1D3D3D22DE2E}"/>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94" name="Connector: Curved 1293">
                      <a:extLst>
                        <a:ext uri="{FF2B5EF4-FFF2-40B4-BE49-F238E27FC236}">
                          <a16:creationId xmlns:a16="http://schemas.microsoft.com/office/drawing/2014/main" id="{B160123A-9A0A-4C16-93C8-E6398E407539}"/>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95" name="Connector: Curved 1294">
                      <a:extLst>
                        <a:ext uri="{FF2B5EF4-FFF2-40B4-BE49-F238E27FC236}">
                          <a16:creationId xmlns:a16="http://schemas.microsoft.com/office/drawing/2014/main" id="{3323C633-7C68-478F-8DB8-6339CDE2E5D6}"/>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41" name="Group 1240">
                    <a:extLst>
                      <a:ext uri="{FF2B5EF4-FFF2-40B4-BE49-F238E27FC236}">
                        <a16:creationId xmlns:a16="http://schemas.microsoft.com/office/drawing/2014/main" id="{B74E7918-0AEA-4429-8B1E-B4EF052354CF}"/>
                      </a:ext>
                    </a:extLst>
                  </p:cNvPr>
                  <p:cNvGrpSpPr/>
                  <p:nvPr/>
                </p:nvGrpSpPr>
                <p:grpSpPr>
                  <a:xfrm>
                    <a:off x="997075" y="3190028"/>
                    <a:ext cx="168965" cy="535301"/>
                    <a:chOff x="838200" y="2597426"/>
                    <a:chExt cx="420757" cy="1118397"/>
                  </a:xfrm>
                </p:grpSpPr>
                <p:sp>
                  <p:nvSpPr>
                    <p:cNvPr id="1290" name="Flowchart: Connector 1289">
                      <a:extLst>
                        <a:ext uri="{FF2B5EF4-FFF2-40B4-BE49-F238E27FC236}">
                          <a16:creationId xmlns:a16="http://schemas.microsoft.com/office/drawing/2014/main" id="{E4007A39-99A6-421B-AD8F-CDF7E7579142}"/>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91" name="Connector: Curved 1290">
                      <a:extLst>
                        <a:ext uri="{FF2B5EF4-FFF2-40B4-BE49-F238E27FC236}">
                          <a16:creationId xmlns:a16="http://schemas.microsoft.com/office/drawing/2014/main" id="{5BA8EBFF-E701-405B-9089-7CE30B11C0F6}"/>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92" name="Connector: Curved 1291">
                      <a:extLst>
                        <a:ext uri="{FF2B5EF4-FFF2-40B4-BE49-F238E27FC236}">
                          <a16:creationId xmlns:a16="http://schemas.microsoft.com/office/drawing/2014/main" id="{FBDE8293-39C9-4FAB-BB12-361935D16F33}"/>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42" name="Group 1241">
                    <a:extLst>
                      <a:ext uri="{FF2B5EF4-FFF2-40B4-BE49-F238E27FC236}">
                        <a16:creationId xmlns:a16="http://schemas.microsoft.com/office/drawing/2014/main" id="{B3F6C93F-82CE-4EC1-9A4C-5DA1C926382F}"/>
                      </a:ext>
                    </a:extLst>
                  </p:cNvPr>
                  <p:cNvGrpSpPr/>
                  <p:nvPr/>
                </p:nvGrpSpPr>
                <p:grpSpPr>
                  <a:xfrm>
                    <a:off x="1203439" y="3197564"/>
                    <a:ext cx="168965" cy="535301"/>
                    <a:chOff x="838200" y="2597426"/>
                    <a:chExt cx="420757" cy="1118397"/>
                  </a:xfrm>
                </p:grpSpPr>
                <p:sp>
                  <p:nvSpPr>
                    <p:cNvPr id="1287" name="Flowchart: Connector 1286">
                      <a:extLst>
                        <a:ext uri="{FF2B5EF4-FFF2-40B4-BE49-F238E27FC236}">
                          <a16:creationId xmlns:a16="http://schemas.microsoft.com/office/drawing/2014/main" id="{F2061341-C934-45E6-9B47-F6D84C16B3F9}"/>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88" name="Connector: Curved 1287">
                      <a:extLst>
                        <a:ext uri="{FF2B5EF4-FFF2-40B4-BE49-F238E27FC236}">
                          <a16:creationId xmlns:a16="http://schemas.microsoft.com/office/drawing/2014/main" id="{5C227686-B6FE-45A0-9CBD-DE6A39DB5F47}"/>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89" name="Connector: Curved 1288">
                      <a:extLst>
                        <a:ext uri="{FF2B5EF4-FFF2-40B4-BE49-F238E27FC236}">
                          <a16:creationId xmlns:a16="http://schemas.microsoft.com/office/drawing/2014/main" id="{B4793DCA-C9D6-41F3-8E81-4074F5175E4A}"/>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43" name="Group 1242">
                    <a:extLst>
                      <a:ext uri="{FF2B5EF4-FFF2-40B4-BE49-F238E27FC236}">
                        <a16:creationId xmlns:a16="http://schemas.microsoft.com/office/drawing/2014/main" id="{54B102ED-4C77-43F7-A607-AE7A70C0EBE6}"/>
                      </a:ext>
                    </a:extLst>
                  </p:cNvPr>
                  <p:cNvGrpSpPr/>
                  <p:nvPr/>
                </p:nvGrpSpPr>
                <p:grpSpPr>
                  <a:xfrm>
                    <a:off x="1434549" y="3190028"/>
                    <a:ext cx="168965" cy="535301"/>
                    <a:chOff x="838200" y="2597426"/>
                    <a:chExt cx="420757" cy="1118397"/>
                  </a:xfrm>
                </p:grpSpPr>
                <p:sp>
                  <p:nvSpPr>
                    <p:cNvPr id="1284" name="Flowchart: Connector 1283">
                      <a:extLst>
                        <a:ext uri="{FF2B5EF4-FFF2-40B4-BE49-F238E27FC236}">
                          <a16:creationId xmlns:a16="http://schemas.microsoft.com/office/drawing/2014/main" id="{4AC28050-37EF-4BC6-B4BA-A34F8000C92A}"/>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85" name="Connector: Curved 1284">
                      <a:extLst>
                        <a:ext uri="{FF2B5EF4-FFF2-40B4-BE49-F238E27FC236}">
                          <a16:creationId xmlns:a16="http://schemas.microsoft.com/office/drawing/2014/main" id="{4ECDC3A5-5A48-44FF-8B3D-F6514A58F267}"/>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86" name="Connector: Curved 1285">
                      <a:extLst>
                        <a:ext uri="{FF2B5EF4-FFF2-40B4-BE49-F238E27FC236}">
                          <a16:creationId xmlns:a16="http://schemas.microsoft.com/office/drawing/2014/main" id="{105D65EB-5761-4086-AE33-54C5163A2DC4}"/>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44" name="Group 1243">
                    <a:extLst>
                      <a:ext uri="{FF2B5EF4-FFF2-40B4-BE49-F238E27FC236}">
                        <a16:creationId xmlns:a16="http://schemas.microsoft.com/office/drawing/2014/main" id="{58B2304A-208E-413F-9B57-02C8CD09E0C8}"/>
                      </a:ext>
                    </a:extLst>
                  </p:cNvPr>
                  <p:cNvGrpSpPr/>
                  <p:nvPr/>
                </p:nvGrpSpPr>
                <p:grpSpPr>
                  <a:xfrm>
                    <a:off x="1861435" y="3190028"/>
                    <a:ext cx="168965" cy="535301"/>
                    <a:chOff x="838200" y="2597426"/>
                    <a:chExt cx="420757" cy="1118397"/>
                  </a:xfrm>
                </p:grpSpPr>
                <p:sp>
                  <p:nvSpPr>
                    <p:cNvPr id="1281" name="Flowchart: Connector 1280">
                      <a:extLst>
                        <a:ext uri="{FF2B5EF4-FFF2-40B4-BE49-F238E27FC236}">
                          <a16:creationId xmlns:a16="http://schemas.microsoft.com/office/drawing/2014/main" id="{71F83272-BEBE-4D67-9A31-475A70A732A2}"/>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82" name="Connector: Curved 1281">
                      <a:extLst>
                        <a:ext uri="{FF2B5EF4-FFF2-40B4-BE49-F238E27FC236}">
                          <a16:creationId xmlns:a16="http://schemas.microsoft.com/office/drawing/2014/main" id="{22EF642B-8B5E-4F15-B024-680259211FEC}"/>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83" name="Connector: Curved 1282">
                      <a:extLst>
                        <a:ext uri="{FF2B5EF4-FFF2-40B4-BE49-F238E27FC236}">
                          <a16:creationId xmlns:a16="http://schemas.microsoft.com/office/drawing/2014/main" id="{A89324C5-06EE-44D2-BC7D-37246C1D2912}"/>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45" name="Group 1244">
                    <a:extLst>
                      <a:ext uri="{FF2B5EF4-FFF2-40B4-BE49-F238E27FC236}">
                        <a16:creationId xmlns:a16="http://schemas.microsoft.com/office/drawing/2014/main" id="{39528D1E-7705-4B23-93CE-45142062159A}"/>
                      </a:ext>
                    </a:extLst>
                  </p:cNvPr>
                  <p:cNvGrpSpPr/>
                  <p:nvPr/>
                </p:nvGrpSpPr>
                <p:grpSpPr>
                  <a:xfrm>
                    <a:off x="1647992" y="3190028"/>
                    <a:ext cx="168965" cy="535301"/>
                    <a:chOff x="838200" y="2597426"/>
                    <a:chExt cx="420757" cy="1118397"/>
                  </a:xfrm>
                </p:grpSpPr>
                <p:sp>
                  <p:nvSpPr>
                    <p:cNvPr id="1278" name="Flowchart: Connector 1277">
                      <a:extLst>
                        <a:ext uri="{FF2B5EF4-FFF2-40B4-BE49-F238E27FC236}">
                          <a16:creationId xmlns:a16="http://schemas.microsoft.com/office/drawing/2014/main" id="{9E0B1466-E105-47D3-B2FF-387CFB2A1BC8}"/>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79" name="Connector: Curved 1278">
                      <a:extLst>
                        <a:ext uri="{FF2B5EF4-FFF2-40B4-BE49-F238E27FC236}">
                          <a16:creationId xmlns:a16="http://schemas.microsoft.com/office/drawing/2014/main" id="{FD0B2925-85D5-40E7-9987-2CC67E5A71A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80" name="Connector: Curved 1279">
                      <a:extLst>
                        <a:ext uri="{FF2B5EF4-FFF2-40B4-BE49-F238E27FC236}">
                          <a16:creationId xmlns:a16="http://schemas.microsoft.com/office/drawing/2014/main" id="{E007207E-D7E9-4234-B26A-6A70FA66C815}"/>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46" name="Group 1245">
                    <a:extLst>
                      <a:ext uri="{FF2B5EF4-FFF2-40B4-BE49-F238E27FC236}">
                        <a16:creationId xmlns:a16="http://schemas.microsoft.com/office/drawing/2014/main" id="{C8771726-6FC8-4B31-9638-7C23A8A16A6F}"/>
                      </a:ext>
                    </a:extLst>
                  </p:cNvPr>
                  <p:cNvGrpSpPr/>
                  <p:nvPr/>
                </p:nvGrpSpPr>
                <p:grpSpPr>
                  <a:xfrm>
                    <a:off x="2078662" y="3190028"/>
                    <a:ext cx="168965" cy="535301"/>
                    <a:chOff x="838200" y="2597426"/>
                    <a:chExt cx="420757" cy="1118397"/>
                  </a:xfrm>
                </p:grpSpPr>
                <p:sp>
                  <p:nvSpPr>
                    <p:cNvPr id="1275" name="Flowchart: Connector 1274">
                      <a:extLst>
                        <a:ext uri="{FF2B5EF4-FFF2-40B4-BE49-F238E27FC236}">
                          <a16:creationId xmlns:a16="http://schemas.microsoft.com/office/drawing/2014/main" id="{6478B61A-DDEC-465E-A4CE-C0FE0483686B}"/>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76" name="Connector: Curved 1275">
                      <a:extLst>
                        <a:ext uri="{FF2B5EF4-FFF2-40B4-BE49-F238E27FC236}">
                          <a16:creationId xmlns:a16="http://schemas.microsoft.com/office/drawing/2014/main" id="{5EE5F2AC-7637-4EE3-A0FB-38224EFAEA71}"/>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77" name="Connector: Curved 1276">
                      <a:extLst>
                        <a:ext uri="{FF2B5EF4-FFF2-40B4-BE49-F238E27FC236}">
                          <a16:creationId xmlns:a16="http://schemas.microsoft.com/office/drawing/2014/main" id="{D8960AC6-6714-4259-8249-DC7B1828E63F}"/>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47" name="Group 1246">
                    <a:extLst>
                      <a:ext uri="{FF2B5EF4-FFF2-40B4-BE49-F238E27FC236}">
                        <a16:creationId xmlns:a16="http://schemas.microsoft.com/office/drawing/2014/main" id="{5E4C44DF-C744-42DC-9297-D38DB4831D1B}"/>
                      </a:ext>
                    </a:extLst>
                  </p:cNvPr>
                  <p:cNvGrpSpPr/>
                  <p:nvPr/>
                </p:nvGrpSpPr>
                <p:grpSpPr>
                  <a:xfrm>
                    <a:off x="2285079" y="3206593"/>
                    <a:ext cx="168965" cy="535301"/>
                    <a:chOff x="838200" y="2597426"/>
                    <a:chExt cx="420757" cy="1118397"/>
                  </a:xfrm>
                </p:grpSpPr>
                <p:sp>
                  <p:nvSpPr>
                    <p:cNvPr id="1272" name="Flowchart: Connector 1271">
                      <a:extLst>
                        <a:ext uri="{FF2B5EF4-FFF2-40B4-BE49-F238E27FC236}">
                          <a16:creationId xmlns:a16="http://schemas.microsoft.com/office/drawing/2014/main" id="{EC5A1C36-CEE3-44C1-9B5D-CA2EF91B850B}"/>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73" name="Connector: Curved 1272">
                      <a:extLst>
                        <a:ext uri="{FF2B5EF4-FFF2-40B4-BE49-F238E27FC236}">
                          <a16:creationId xmlns:a16="http://schemas.microsoft.com/office/drawing/2014/main" id="{418DB1AF-58E7-4F0F-B3F1-6D5E6986F493}"/>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74" name="Connector: Curved 1273">
                      <a:extLst>
                        <a:ext uri="{FF2B5EF4-FFF2-40B4-BE49-F238E27FC236}">
                          <a16:creationId xmlns:a16="http://schemas.microsoft.com/office/drawing/2014/main" id="{8F7E5095-51A9-44CB-83D1-F233C059356B}"/>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48" name="Group 1247">
                    <a:extLst>
                      <a:ext uri="{FF2B5EF4-FFF2-40B4-BE49-F238E27FC236}">
                        <a16:creationId xmlns:a16="http://schemas.microsoft.com/office/drawing/2014/main" id="{E062B941-1DEA-4379-B193-8D32EAD0FD45}"/>
                      </a:ext>
                    </a:extLst>
                  </p:cNvPr>
                  <p:cNvGrpSpPr/>
                  <p:nvPr/>
                </p:nvGrpSpPr>
                <p:grpSpPr>
                  <a:xfrm>
                    <a:off x="2490208" y="3190028"/>
                    <a:ext cx="168965" cy="535301"/>
                    <a:chOff x="838200" y="2597426"/>
                    <a:chExt cx="420757" cy="1118397"/>
                  </a:xfrm>
                </p:grpSpPr>
                <p:sp>
                  <p:nvSpPr>
                    <p:cNvPr id="1269" name="Flowchart: Connector 1268">
                      <a:extLst>
                        <a:ext uri="{FF2B5EF4-FFF2-40B4-BE49-F238E27FC236}">
                          <a16:creationId xmlns:a16="http://schemas.microsoft.com/office/drawing/2014/main" id="{5C23DA46-52B7-403C-8613-0C1C923834DF}"/>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70" name="Connector: Curved 1269">
                      <a:extLst>
                        <a:ext uri="{FF2B5EF4-FFF2-40B4-BE49-F238E27FC236}">
                          <a16:creationId xmlns:a16="http://schemas.microsoft.com/office/drawing/2014/main" id="{D14613DD-8C76-4940-AD4B-60F7A964547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71" name="Connector: Curved 1270">
                      <a:extLst>
                        <a:ext uri="{FF2B5EF4-FFF2-40B4-BE49-F238E27FC236}">
                          <a16:creationId xmlns:a16="http://schemas.microsoft.com/office/drawing/2014/main" id="{E0647F62-AA0D-4451-83A1-884CD2F5A6FA}"/>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49" name="Group 1248">
                    <a:extLst>
                      <a:ext uri="{FF2B5EF4-FFF2-40B4-BE49-F238E27FC236}">
                        <a16:creationId xmlns:a16="http://schemas.microsoft.com/office/drawing/2014/main" id="{0A62AA2E-4DAF-42FF-BFB6-1DFBA8AC6B6E}"/>
                      </a:ext>
                    </a:extLst>
                  </p:cNvPr>
                  <p:cNvGrpSpPr/>
                  <p:nvPr/>
                </p:nvGrpSpPr>
                <p:grpSpPr>
                  <a:xfrm>
                    <a:off x="2710088" y="3206593"/>
                    <a:ext cx="168965" cy="535301"/>
                    <a:chOff x="838200" y="2597426"/>
                    <a:chExt cx="420757" cy="1118397"/>
                  </a:xfrm>
                </p:grpSpPr>
                <p:sp>
                  <p:nvSpPr>
                    <p:cNvPr id="1266" name="Flowchart: Connector 1265">
                      <a:extLst>
                        <a:ext uri="{FF2B5EF4-FFF2-40B4-BE49-F238E27FC236}">
                          <a16:creationId xmlns:a16="http://schemas.microsoft.com/office/drawing/2014/main" id="{DE9A2D12-A8CC-46FC-B361-72CBDD90BCFC}"/>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67" name="Connector: Curved 1266">
                      <a:extLst>
                        <a:ext uri="{FF2B5EF4-FFF2-40B4-BE49-F238E27FC236}">
                          <a16:creationId xmlns:a16="http://schemas.microsoft.com/office/drawing/2014/main" id="{EE34CE34-5C7C-4542-BE8C-50E690C6CDDC}"/>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68" name="Connector: Curved 1267">
                      <a:extLst>
                        <a:ext uri="{FF2B5EF4-FFF2-40B4-BE49-F238E27FC236}">
                          <a16:creationId xmlns:a16="http://schemas.microsoft.com/office/drawing/2014/main" id="{606E5193-163D-45BB-BD0E-A0F0C48BEB4A}"/>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50" name="Group 1249">
                    <a:extLst>
                      <a:ext uri="{FF2B5EF4-FFF2-40B4-BE49-F238E27FC236}">
                        <a16:creationId xmlns:a16="http://schemas.microsoft.com/office/drawing/2014/main" id="{4A36AB17-BF14-4069-87B9-438B31616936}"/>
                      </a:ext>
                    </a:extLst>
                  </p:cNvPr>
                  <p:cNvGrpSpPr/>
                  <p:nvPr/>
                </p:nvGrpSpPr>
                <p:grpSpPr>
                  <a:xfrm>
                    <a:off x="2952555" y="3209906"/>
                    <a:ext cx="168965" cy="535301"/>
                    <a:chOff x="838200" y="2597426"/>
                    <a:chExt cx="420757" cy="1118397"/>
                  </a:xfrm>
                </p:grpSpPr>
                <p:sp>
                  <p:nvSpPr>
                    <p:cNvPr id="1263" name="Flowchart: Connector 1262">
                      <a:extLst>
                        <a:ext uri="{FF2B5EF4-FFF2-40B4-BE49-F238E27FC236}">
                          <a16:creationId xmlns:a16="http://schemas.microsoft.com/office/drawing/2014/main" id="{301317A8-20C3-4341-9C23-9C1CC25F8B1D}"/>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64" name="Connector: Curved 1263">
                      <a:extLst>
                        <a:ext uri="{FF2B5EF4-FFF2-40B4-BE49-F238E27FC236}">
                          <a16:creationId xmlns:a16="http://schemas.microsoft.com/office/drawing/2014/main" id="{A6075DB0-B4ED-42FF-BBF3-A0495155BC9E}"/>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65" name="Connector: Curved 1264">
                      <a:extLst>
                        <a:ext uri="{FF2B5EF4-FFF2-40B4-BE49-F238E27FC236}">
                          <a16:creationId xmlns:a16="http://schemas.microsoft.com/office/drawing/2014/main" id="{A856AF16-1431-4F25-87F5-BC56EFD92658}"/>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51" name="Group 1250">
                    <a:extLst>
                      <a:ext uri="{FF2B5EF4-FFF2-40B4-BE49-F238E27FC236}">
                        <a16:creationId xmlns:a16="http://schemas.microsoft.com/office/drawing/2014/main" id="{2FCF280E-7844-41D8-BF7D-43F07F025A16}"/>
                      </a:ext>
                    </a:extLst>
                  </p:cNvPr>
                  <p:cNvGrpSpPr/>
                  <p:nvPr/>
                </p:nvGrpSpPr>
                <p:grpSpPr>
                  <a:xfrm>
                    <a:off x="3171666" y="3190028"/>
                    <a:ext cx="168965" cy="535301"/>
                    <a:chOff x="838200" y="2597426"/>
                    <a:chExt cx="420757" cy="1118397"/>
                  </a:xfrm>
                </p:grpSpPr>
                <p:sp>
                  <p:nvSpPr>
                    <p:cNvPr id="1260" name="Flowchart: Connector 1259">
                      <a:extLst>
                        <a:ext uri="{FF2B5EF4-FFF2-40B4-BE49-F238E27FC236}">
                          <a16:creationId xmlns:a16="http://schemas.microsoft.com/office/drawing/2014/main" id="{96FD21D5-83AA-4ECD-A3B6-03D0A972334C}"/>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61" name="Connector: Curved 1260">
                      <a:extLst>
                        <a:ext uri="{FF2B5EF4-FFF2-40B4-BE49-F238E27FC236}">
                          <a16:creationId xmlns:a16="http://schemas.microsoft.com/office/drawing/2014/main" id="{1CBE8B0D-2F6A-4DD4-87EB-D06D2A8B3AA9}"/>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62" name="Connector: Curved 1261">
                      <a:extLst>
                        <a:ext uri="{FF2B5EF4-FFF2-40B4-BE49-F238E27FC236}">
                          <a16:creationId xmlns:a16="http://schemas.microsoft.com/office/drawing/2014/main" id="{A64B2236-7452-42B3-847C-A9C7A696F647}"/>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52" name="Group 1251">
                    <a:extLst>
                      <a:ext uri="{FF2B5EF4-FFF2-40B4-BE49-F238E27FC236}">
                        <a16:creationId xmlns:a16="http://schemas.microsoft.com/office/drawing/2014/main" id="{77C4A262-3733-4004-B3FD-CA0B579CB7F8}"/>
                      </a:ext>
                    </a:extLst>
                  </p:cNvPr>
                  <p:cNvGrpSpPr/>
                  <p:nvPr/>
                </p:nvGrpSpPr>
                <p:grpSpPr>
                  <a:xfrm>
                    <a:off x="3666726" y="3190028"/>
                    <a:ext cx="168965" cy="535301"/>
                    <a:chOff x="838200" y="2597426"/>
                    <a:chExt cx="420757" cy="1118397"/>
                  </a:xfrm>
                </p:grpSpPr>
                <p:sp>
                  <p:nvSpPr>
                    <p:cNvPr id="1257" name="Flowchart: Connector 1256">
                      <a:extLst>
                        <a:ext uri="{FF2B5EF4-FFF2-40B4-BE49-F238E27FC236}">
                          <a16:creationId xmlns:a16="http://schemas.microsoft.com/office/drawing/2014/main" id="{0739D24B-7721-47A8-BCF9-32D6B3DDA08D}"/>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58" name="Connector: Curved 1257">
                      <a:extLst>
                        <a:ext uri="{FF2B5EF4-FFF2-40B4-BE49-F238E27FC236}">
                          <a16:creationId xmlns:a16="http://schemas.microsoft.com/office/drawing/2014/main" id="{2BCE21CA-51EE-431D-BB58-8EDDC86212DE}"/>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59" name="Connector: Curved 1258">
                      <a:extLst>
                        <a:ext uri="{FF2B5EF4-FFF2-40B4-BE49-F238E27FC236}">
                          <a16:creationId xmlns:a16="http://schemas.microsoft.com/office/drawing/2014/main" id="{86BB32E5-3C8D-42D0-A921-56BFCFBC0127}"/>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253" name="Group 1252">
                    <a:extLst>
                      <a:ext uri="{FF2B5EF4-FFF2-40B4-BE49-F238E27FC236}">
                        <a16:creationId xmlns:a16="http://schemas.microsoft.com/office/drawing/2014/main" id="{BED2715C-9225-4FE3-A303-D8A017FE5789}"/>
                      </a:ext>
                    </a:extLst>
                  </p:cNvPr>
                  <p:cNvGrpSpPr/>
                  <p:nvPr/>
                </p:nvGrpSpPr>
                <p:grpSpPr>
                  <a:xfrm>
                    <a:off x="3411358" y="3190028"/>
                    <a:ext cx="168965" cy="535301"/>
                    <a:chOff x="838200" y="2597426"/>
                    <a:chExt cx="420757" cy="1118397"/>
                  </a:xfrm>
                </p:grpSpPr>
                <p:sp>
                  <p:nvSpPr>
                    <p:cNvPr id="1254" name="Flowchart: Connector 1253">
                      <a:extLst>
                        <a:ext uri="{FF2B5EF4-FFF2-40B4-BE49-F238E27FC236}">
                          <a16:creationId xmlns:a16="http://schemas.microsoft.com/office/drawing/2014/main" id="{3F3D372C-B801-40B2-8AFF-A5A5033B841B}"/>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55" name="Connector: Curved 1254">
                      <a:extLst>
                        <a:ext uri="{FF2B5EF4-FFF2-40B4-BE49-F238E27FC236}">
                          <a16:creationId xmlns:a16="http://schemas.microsoft.com/office/drawing/2014/main" id="{B7F0AEE1-493C-4807-BC28-B0E65468E791}"/>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56" name="Connector: Curved 1255">
                      <a:extLst>
                        <a:ext uri="{FF2B5EF4-FFF2-40B4-BE49-F238E27FC236}">
                          <a16:creationId xmlns:a16="http://schemas.microsoft.com/office/drawing/2014/main" id="{56A7D74E-D5A6-4184-A1F1-19AC9BC81E1B}"/>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grpSp>
              <p:nvGrpSpPr>
                <p:cNvPr id="996" name="Group 995">
                  <a:extLst>
                    <a:ext uri="{FF2B5EF4-FFF2-40B4-BE49-F238E27FC236}">
                      <a16:creationId xmlns:a16="http://schemas.microsoft.com/office/drawing/2014/main" id="{5A7884E7-7D2F-4406-A594-15D88434D4E3}"/>
                    </a:ext>
                  </a:extLst>
                </p:cNvPr>
                <p:cNvGrpSpPr/>
                <p:nvPr/>
              </p:nvGrpSpPr>
              <p:grpSpPr>
                <a:xfrm rot="10800000">
                  <a:off x="76163" y="3741894"/>
                  <a:ext cx="3652747" cy="555179"/>
                  <a:chOff x="182944" y="3190028"/>
                  <a:chExt cx="3652747" cy="555179"/>
                </a:xfrm>
              </p:grpSpPr>
              <p:grpSp>
                <p:nvGrpSpPr>
                  <p:cNvPr id="1169" name="Group 1168">
                    <a:extLst>
                      <a:ext uri="{FF2B5EF4-FFF2-40B4-BE49-F238E27FC236}">
                        <a16:creationId xmlns:a16="http://schemas.microsoft.com/office/drawing/2014/main" id="{DA0867D1-EEC9-4045-A409-B05754C81C7E}"/>
                      </a:ext>
                    </a:extLst>
                  </p:cNvPr>
                  <p:cNvGrpSpPr/>
                  <p:nvPr/>
                </p:nvGrpSpPr>
                <p:grpSpPr>
                  <a:xfrm>
                    <a:off x="182944" y="3202499"/>
                    <a:ext cx="168965" cy="535301"/>
                    <a:chOff x="838200" y="2597426"/>
                    <a:chExt cx="420757" cy="1118397"/>
                  </a:xfrm>
                </p:grpSpPr>
                <p:sp>
                  <p:nvSpPr>
                    <p:cNvPr id="1234" name="Flowchart: Connector 1233">
                      <a:extLst>
                        <a:ext uri="{FF2B5EF4-FFF2-40B4-BE49-F238E27FC236}">
                          <a16:creationId xmlns:a16="http://schemas.microsoft.com/office/drawing/2014/main" id="{67DC3123-D6C0-422D-82AF-9FBF4F9B9052}"/>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35" name="Connector: Curved 1234">
                      <a:extLst>
                        <a:ext uri="{FF2B5EF4-FFF2-40B4-BE49-F238E27FC236}">
                          <a16:creationId xmlns:a16="http://schemas.microsoft.com/office/drawing/2014/main" id="{4D640BF3-6AE0-4338-AB65-9C490E1C5047}"/>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36" name="Connector: Curved 1235">
                      <a:extLst>
                        <a:ext uri="{FF2B5EF4-FFF2-40B4-BE49-F238E27FC236}">
                          <a16:creationId xmlns:a16="http://schemas.microsoft.com/office/drawing/2014/main" id="{739D0C5D-0864-412C-A576-A466E495CFA5}"/>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70" name="Group 1169">
                    <a:extLst>
                      <a:ext uri="{FF2B5EF4-FFF2-40B4-BE49-F238E27FC236}">
                        <a16:creationId xmlns:a16="http://schemas.microsoft.com/office/drawing/2014/main" id="{98AE7523-3C30-48E0-9729-33861B3A4461}"/>
                      </a:ext>
                    </a:extLst>
                  </p:cNvPr>
                  <p:cNvGrpSpPr/>
                  <p:nvPr/>
                </p:nvGrpSpPr>
                <p:grpSpPr>
                  <a:xfrm>
                    <a:off x="380384" y="3197564"/>
                    <a:ext cx="168965" cy="535301"/>
                    <a:chOff x="838200" y="2597426"/>
                    <a:chExt cx="420757" cy="1118397"/>
                  </a:xfrm>
                </p:grpSpPr>
                <p:sp>
                  <p:nvSpPr>
                    <p:cNvPr id="1231" name="Flowchart: Connector 1230">
                      <a:extLst>
                        <a:ext uri="{FF2B5EF4-FFF2-40B4-BE49-F238E27FC236}">
                          <a16:creationId xmlns:a16="http://schemas.microsoft.com/office/drawing/2014/main" id="{3BBC8131-F3E1-43EC-88D8-CD0C7883F0C0}"/>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32" name="Connector: Curved 1231">
                      <a:extLst>
                        <a:ext uri="{FF2B5EF4-FFF2-40B4-BE49-F238E27FC236}">
                          <a16:creationId xmlns:a16="http://schemas.microsoft.com/office/drawing/2014/main" id="{1BBA13C7-8215-40DC-A519-D1D33DC1EC62}"/>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33" name="Connector: Curved 1232">
                      <a:extLst>
                        <a:ext uri="{FF2B5EF4-FFF2-40B4-BE49-F238E27FC236}">
                          <a16:creationId xmlns:a16="http://schemas.microsoft.com/office/drawing/2014/main" id="{78D33417-1133-414B-8633-28B8C902AD2B}"/>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71" name="Group 1170">
                    <a:extLst>
                      <a:ext uri="{FF2B5EF4-FFF2-40B4-BE49-F238E27FC236}">
                        <a16:creationId xmlns:a16="http://schemas.microsoft.com/office/drawing/2014/main" id="{110E0066-F4F4-4301-9169-C3C5BB042F72}"/>
                      </a:ext>
                    </a:extLst>
                  </p:cNvPr>
                  <p:cNvGrpSpPr/>
                  <p:nvPr/>
                </p:nvGrpSpPr>
                <p:grpSpPr>
                  <a:xfrm>
                    <a:off x="587532" y="3197564"/>
                    <a:ext cx="168965" cy="535301"/>
                    <a:chOff x="838200" y="2597426"/>
                    <a:chExt cx="420757" cy="1118397"/>
                  </a:xfrm>
                </p:grpSpPr>
                <p:sp>
                  <p:nvSpPr>
                    <p:cNvPr id="1228" name="Flowchart: Connector 1227">
                      <a:extLst>
                        <a:ext uri="{FF2B5EF4-FFF2-40B4-BE49-F238E27FC236}">
                          <a16:creationId xmlns:a16="http://schemas.microsoft.com/office/drawing/2014/main" id="{59CCA24C-918A-4B04-A031-335B894454E0}"/>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29" name="Connector: Curved 1228">
                      <a:extLst>
                        <a:ext uri="{FF2B5EF4-FFF2-40B4-BE49-F238E27FC236}">
                          <a16:creationId xmlns:a16="http://schemas.microsoft.com/office/drawing/2014/main" id="{E3923B30-8069-417A-8DED-7465A1A5FACD}"/>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30" name="Connector: Curved 1229">
                      <a:extLst>
                        <a:ext uri="{FF2B5EF4-FFF2-40B4-BE49-F238E27FC236}">
                          <a16:creationId xmlns:a16="http://schemas.microsoft.com/office/drawing/2014/main" id="{04A6FFED-1B2C-46AB-AA89-F0E6F4CA2514}"/>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72" name="Group 1171">
                    <a:extLst>
                      <a:ext uri="{FF2B5EF4-FFF2-40B4-BE49-F238E27FC236}">
                        <a16:creationId xmlns:a16="http://schemas.microsoft.com/office/drawing/2014/main" id="{C685A02C-873C-45C3-9860-3DFCED6AC367}"/>
                      </a:ext>
                    </a:extLst>
                  </p:cNvPr>
                  <p:cNvGrpSpPr/>
                  <p:nvPr/>
                </p:nvGrpSpPr>
                <p:grpSpPr>
                  <a:xfrm>
                    <a:off x="784699" y="3197564"/>
                    <a:ext cx="168965" cy="535301"/>
                    <a:chOff x="838200" y="2597426"/>
                    <a:chExt cx="420757" cy="1118397"/>
                  </a:xfrm>
                </p:grpSpPr>
                <p:sp>
                  <p:nvSpPr>
                    <p:cNvPr id="1225" name="Flowchart: Connector 1224">
                      <a:extLst>
                        <a:ext uri="{FF2B5EF4-FFF2-40B4-BE49-F238E27FC236}">
                          <a16:creationId xmlns:a16="http://schemas.microsoft.com/office/drawing/2014/main" id="{04F10C9C-3089-49F1-9591-24261144929E}"/>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26" name="Connector: Curved 1225">
                      <a:extLst>
                        <a:ext uri="{FF2B5EF4-FFF2-40B4-BE49-F238E27FC236}">
                          <a16:creationId xmlns:a16="http://schemas.microsoft.com/office/drawing/2014/main" id="{68FCFF3A-FAF0-4B25-ACAB-194A2DC2ECB5}"/>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27" name="Connector: Curved 1226">
                      <a:extLst>
                        <a:ext uri="{FF2B5EF4-FFF2-40B4-BE49-F238E27FC236}">
                          <a16:creationId xmlns:a16="http://schemas.microsoft.com/office/drawing/2014/main" id="{BDF599F3-1D14-417E-9C9D-E67ABB242A7B}"/>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73" name="Group 1172">
                    <a:extLst>
                      <a:ext uri="{FF2B5EF4-FFF2-40B4-BE49-F238E27FC236}">
                        <a16:creationId xmlns:a16="http://schemas.microsoft.com/office/drawing/2014/main" id="{F6A833FC-7DEE-4B12-BF3C-9A8CD9891634}"/>
                      </a:ext>
                    </a:extLst>
                  </p:cNvPr>
                  <p:cNvGrpSpPr/>
                  <p:nvPr/>
                </p:nvGrpSpPr>
                <p:grpSpPr>
                  <a:xfrm>
                    <a:off x="997075" y="3190028"/>
                    <a:ext cx="168965" cy="535301"/>
                    <a:chOff x="838200" y="2597426"/>
                    <a:chExt cx="420757" cy="1118397"/>
                  </a:xfrm>
                </p:grpSpPr>
                <p:sp>
                  <p:nvSpPr>
                    <p:cNvPr id="1222" name="Flowchart: Connector 1221">
                      <a:extLst>
                        <a:ext uri="{FF2B5EF4-FFF2-40B4-BE49-F238E27FC236}">
                          <a16:creationId xmlns:a16="http://schemas.microsoft.com/office/drawing/2014/main" id="{60D4EB92-15F6-4E2E-8662-502D68344409}"/>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23" name="Connector: Curved 1222">
                      <a:extLst>
                        <a:ext uri="{FF2B5EF4-FFF2-40B4-BE49-F238E27FC236}">
                          <a16:creationId xmlns:a16="http://schemas.microsoft.com/office/drawing/2014/main" id="{8538E91A-1306-4312-A60C-6598CC8677D7}"/>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24" name="Connector: Curved 1223">
                      <a:extLst>
                        <a:ext uri="{FF2B5EF4-FFF2-40B4-BE49-F238E27FC236}">
                          <a16:creationId xmlns:a16="http://schemas.microsoft.com/office/drawing/2014/main" id="{6624B4BD-746B-4016-9DDB-E0082FA9DB74}"/>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74" name="Group 1173">
                    <a:extLst>
                      <a:ext uri="{FF2B5EF4-FFF2-40B4-BE49-F238E27FC236}">
                        <a16:creationId xmlns:a16="http://schemas.microsoft.com/office/drawing/2014/main" id="{4A67D783-ADB3-44F6-AD07-A70689CE7D0F}"/>
                      </a:ext>
                    </a:extLst>
                  </p:cNvPr>
                  <p:cNvGrpSpPr/>
                  <p:nvPr/>
                </p:nvGrpSpPr>
                <p:grpSpPr>
                  <a:xfrm>
                    <a:off x="1203439" y="3197564"/>
                    <a:ext cx="168965" cy="535301"/>
                    <a:chOff x="838200" y="2597426"/>
                    <a:chExt cx="420757" cy="1118397"/>
                  </a:xfrm>
                </p:grpSpPr>
                <p:sp>
                  <p:nvSpPr>
                    <p:cNvPr id="1219" name="Flowchart: Connector 1218">
                      <a:extLst>
                        <a:ext uri="{FF2B5EF4-FFF2-40B4-BE49-F238E27FC236}">
                          <a16:creationId xmlns:a16="http://schemas.microsoft.com/office/drawing/2014/main" id="{0EBE00DE-0E4C-48C2-91FF-120E87A12959}"/>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20" name="Connector: Curved 1219">
                      <a:extLst>
                        <a:ext uri="{FF2B5EF4-FFF2-40B4-BE49-F238E27FC236}">
                          <a16:creationId xmlns:a16="http://schemas.microsoft.com/office/drawing/2014/main" id="{B6ED9803-4511-40D5-85CC-AB0714C956DD}"/>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21" name="Connector: Curved 1220">
                      <a:extLst>
                        <a:ext uri="{FF2B5EF4-FFF2-40B4-BE49-F238E27FC236}">
                          <a16:creationId xmlns:a16="http://schemas.microsoft.com/office/drawing/2014/main" id="{4CCE9341-0CEE-4AAC-B2B3-44583B26E0B3}"/>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75" name="Group 1174">
                    <a:extLst>
                      <a:ext uri="{FF2B5EF4-FFF2-40B4-BE49-F238E27FC236}">
                        <a16:creationId xmlns:a16="http://schemas.microsoft.com/office/drawing/2014/main" id="{02D5B890-C4D6-49E6-BE76-E6380E8EBCA2}"/>
                      </a:ext>
                    </a:extLst>
                  </p:cNvPr>
                  <p:cNvGrpSpPr/>
                  <p:nvPr/>
                </p:nvGrpSpPr>
                <p:grpSpPr>
                  <a:xfrm>
                    <a:off x="1434549" y="3190028"/>
                    <a:ext cx="168965" cy="535301"/>
                    <a:chOff x="838200" y="2597426"/>
                    <a:chExt cx="420757" cy="1118397"/>
                  </a:xfrm>
                </p:grpSpPr>
                <p:sp>
                  <p:nvSpPr>
                    <p:cNvPr id="1216" name="Flowchart: Connector 1215">
                      <a:extLst>
                        <a:ext uri="{FF2B5EF4-FFF2-40B4-BE49-F238E27FC236}">
                          <a16:creationId xmlns:a16="http://schemas.microsoft.com/office/drawing/2014/main" id="{6891DCE9-833D-4813-964D-2519A081A7DE}"/>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17" name="Connector: Curved 1216">
                      <a:extLst>
                        <a:ext uri="{FF2B5EF4-FFF2-40B4-BE49-F238E27FC236}">
                          <a16:creationId xmlns:a16="http://schemas.microsoft.com/office/drawing/2014/main" id="{A801AE65-3CB5-4628-AFA2-D78EEE5C7D7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18" name="Connector: Curved 1217">
                      <a:extLst>
                        <a:ext uri="{FF2B5EF4-FFF2-40B4-BE49-F238E27FC236}">
                          <a16:creationId xmlns:a16="http://schemas.microsoft.com/office/drawing/2014/main" id="{FD871A7A-6DC2-4A55-ACDA-7561449EEBB5}"/>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76" name="Group 1175">
                    <a:extLst>
                      <a:ext uri="{FF2B5EF4-FFF2-40B4-BE49-F238E27FC236}">
                        <a16:creationId xmlns:a16="http://schemas.microsoft.com/office/drawing/2014/main" id="{E157C79F-EB22-4B15-B4F0-0C3B256F85B7}"/>
                      </a:ext>
                    </a:extLst>
                  </p:cNvPr>
                  <p:cNvGrpSpPr/>
                  <p:nvPr/>
                </p:nvGrpSpPr>
                <p:grpSpPr>
                  <a:xfrm>
                    <a:off x="1861435" y="3190028"/>
                    <a:ext cx="168965" cy="535301"/>
                    <a:chOff x="838200" y="2597426"/>
                    <a:chExt cx="420757" cy="1118397"/>
                  </a:xfrm>
                </p:grpSpPr>
                <p:sp>
                  <p:nvSpPr>
                    <p:cNvPr id="1213" name="Flowchart: Connector 1212">
                      <a:extLst>
                        <a:ext uri="{FF2B5EF4-FFF2-40B4-BE49-F238E27FC236}">
                          <a16:creationId xmlns:a16="http://schemas.microsoft.com/office/drawing/2014/main" id="{6E29CE86-A957-4A23-BB09-669715B5788A}"/>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14" name="Connector: Curved 1213">
                      <a:extLst>
                        <a:ext uri="{FF2B5EF4-FFF2-40B4-BE49-F238E27FC236}">
                          <a16:creationId xmlns:a16="http://schemas.microsoft.com/office/drawing/2014/main" id="{17442C06-08A4-43C3-B7D4-28680A7F140D}"/>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15" name="Connector: Curved 1214">
                      <a:extLst>
                        <a:ext uri="{FF2B5EF4-FFF2-40B4-BE49-F238E27FC236}">
                          <a16:creationId xmlns:a16="http://schemas.microsoft.com/office/drawing/2014/main" id="{1B689E7F-E96E-4A9A-BC76-ACB029B47570}"/>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77" name="Group 1176">
                    <a:extLst>
                      <a:ext uri="{FF2B5EF4-FFF2-40B4-BE49-F238E27FC236}">
                        <a16:creationId xmlns:a16="http://schemas.microsoft.com/office/drawing/2014/main" id="{CD30233B-BF05-40BB-BF01-B1A03D3B07D9}"/>
                      </a:ext>
                    </a:extLst>
                  </p:cNvPr>
                  <p:cNvGrpSpPr/>
                  <p:nvPr/>
                </p:nvGrpSpPr>
                <p:grpSpPr>
                  <a:xfrm>
                    <a:off x="1647992" y="3190028"/>
                    <a:ext cx="168965" cy="535301"/>
                    <a:chOff x="838200" y="2597426"/>
                    <a:chExt cx="420757" cy="1118397"/>
                  </a:xfrm>
                </p:grpSpPr>
                <p:sp>
                  <p:nvSpPr>
                    <p:cNvPr id="1210" name="Flowchart: Connector 1209">
                      <a:extLst>
                        <a:ext uri="{FF2B5EF4-FFF2-40B4-BE49-F238E27FC236}">
                          <a16:creationId xmlns:a16="http://schemas.microsoft.com/office/drawing/2014/main" id="{C4B286D6-E827-474F-8F2C-450C041285E3}"/>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11" name="Connector: Curved 1210">
                      <a:extLst>
                        <a:ext uri="{FF2B5EF4-FFF2-40B4-BE49-F238E27FC236}">
                          <a16:creationId xmlns:a16="http://schemas.microsoft.com/office/drawing/2014/main" id="{E0914A4D-F4DA-4E18-B376-0ED4BE47648E}"/>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12" name="Connector: Curved 1211">
                      <a:extLst>
                        <a:ext uri="{FF2B5EF4-FFF2-40B4-BE49-F238E27FC236}">
                          <a16:creationId xmlns:a16="http://schemas.microsoft.com/office/drawing/2014/main" id="{ABB72FA5-D61A-4773-AAC2-9117D7963D81}"/>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78" name="Group 1177">
                    <a:extLst>
                      <a:ext uri="{FF2B5EF4-FFF2-40B4-BE49-F238E27FC236}">
                        <a16:creationId xmlns:a16="http://schemas.microsoft.com/office/drawing/2014/main" id="{BBE26F53-E277-4C3A-90FC-FFAF05BCE979}"/>
                      </a:ext>
                    </a:extLst>
                  </p:cNvPr>
                  <p:cNvGrpSpPr/>
                  <p:nvPr/>
                </p:nvGrpSpPr>
                <p:grpSpPr>
                  <a:xfrm>
                    <a:off x="2078662" y="3190028"/>
                    <a:ext cx="168965" cy="535301"/>
                    <a:chOff x="838200" y="2597426"/>
                    <a:chExt cx="420757" cy="1118397"/>
                  </a:xfrm>
                </p:grpSpPr>
                <p:sp>
                  <p:nvSpPr>
                    <p:cNvPr id="1207" name="Flowchart: Connector 1206">
                      <a:extLst>
                        <a:ext uri="{FF2B5EF4-FFF2-40B4-BE49-F238E27FC236}">
                          <a16:creationId xmlns:a16="http://schemas.microsoft.com/office/drawing/2014/main" id="{A612B3B7-71C1-4B5A-82DD-AD7FEFAE5B10}"/>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08" name="Connector: Curved 1207">
                      <a:extLst>
                        <a:ext uri="{FF2B5EF4-FFF2-40B4-BE49-F238E27FC236}">
                          <a16:creationId xmlns:a16="http://schemas.microsoft.com/office/drawing/2014/main" id="{4F9FB4FD-F5EE-4F7A-9207-E45AA67910AD}"/>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09" name="Connector: Curved 1208">
                      <a:extLst>
                        <a:ext uri="{FF2B5EF4-FFF2-40B4-BE49-F238E27FC236}">
                          <a16:creationId xmlns:a16="http://schemas.microsoft.com/office/drawing/2014/main" id="{B106735B-675E-4039-AB3B-AC350E863C3A}"/>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79" name="Group 1178">
                    <a:extLst>
                      <a:ext uri="{FF2B5EF4-FFF2-40B4-BE49-F238E27FC236}">
                        <a16:creationId xmlns:a16="http://schemas.microsoft.com/office/drawing/2014/main" id="{C700364E-1711-49DF-BF98-79AB1DFA0B86}"/>
                      </a:ext>
                    </a:extLst>
                  </p:cNvPr>
                  <p:cNvGrpSpPr/>
                  <p:nvPr/>
                </p:nvGrpSpPr>
                <p:grpSpPr>
                  <a:xfrm>
                    <a:off x="2285079" y="3206593"/>
                    <a:ext cx="168965" cy="535301"/>
                    <a:chOff x="838200" y="2597426"/>
                    <a:chExt cx="420757" cy="1118397"/>
                  </a:xfrm>
                </p:grpSpPr>
                <p:sp>
                  <p:nvSpPr>
                    <p:cNvPr id="1204" name="Flowchart: Connector 1203">
                      <a:extLst>
                        <a:ext uri="{FF2B5EF4-FFF2-40B4-BE49-F238E27FC236}">
                          <a16:creationId xmlns:a16="http://schemas.microsoft.com/office/drawing/2014/main" id="{2197E692-8F19-4B3B-B19D-23D803793AFE}"/>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05" name="Connector: Curved 1204">
                      <a:extLst>
                        <a:ext uri="{FF2B5EF4-FFF2-40B4-BE49-F238E27FC236}">
                          <a16:creationId xmlns:a16="http://schemas.microsoft.com/office/drawing/2014/main" id="{2D6444B3-C321-4F08-8817-F771D3B80649}"/>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06" name="Connector: Curved 1205">
                      <a:extLst>
                        <a:ext uri="{FF2B5EF4-FFF2-40B4-BE49-F238E27FC236}">
                          <a16:creationId xmlns:a16="http://schemas.microsoft.com/office/drawing/2014/main" id="{0676035D-3BB4-4D8F-B623-BB659E3C4579}"/>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80" name="Group 1179">
                    <a:extLst>
                      <a:ext uri="{FF2B5EF4-FFF2-40B4-BE49-F238E27FC236}">
                        <a16:creationId xmlns:a16="http://schemas.microsoft.com/office/drawing/2014/main" id="{97F11EE6-8D13-4E53-A63D-29FB6D2CC053}"/>
                      </a:ext>
                    </a:extLst>
                  </p:cNvPr>
                  <p:cNvGrpSpPr/>
                  <p:nvPr/>
                </p:nvGrpSpPr>
                <p:grpSpPr>
                  <a:xfrm>
                    <a:off x="2490208" y="3190028"/>
                    <a:ext cx="168965" cy="535301"/>
                    <a:chOff x="838200" y="2597426"/>
                    <a:chExt cx="420757" cy="1118397"/>
                  </a:xfrm>
                </p:grpSpPr>
                <p:sp>
                  <p:nvSpPr>
                    <p:cNvPr id="1201" name="Flowchart: Connector 1200">
                      <a:extLst>
                        <a:ext uri="{FF2B5EF4-FFF2-40B4-BE49-F238E27FC236}">
                          <a16:creationId xmlns:a16="http://schemas.microsoft.com/office/drawing/2014/main" id="{6F195CEA-859B-4A80-9BE2-92D0BAC8AC20}"/>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202" name="Connector: Curved 1201">
                      <a:extLst>
                        <a:ext uri="{FF2B5EF4-FFF2-40B4-BE49-F238E27FC236}">
                          <a16:creationId xmlns:a16="http://schemas.microsoft.com/office/drawing/2014/main" id="{93A14E80-4735-4DDF-8F55-98169A29E30D}"/>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03" name="Connector: Curved 1202">
                      <a:extLst>
                        <a:ext uri="{FF2B5EF4-FFF2-40B4-BE49-F238E27FC236}">
                          <a16:creationId xmlns:a16="http://schemas.microsoft.com/office/drawing/2014/main" id="{300D265F-10CF-40C6-A756-BC93F1DF5D05}"/>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81" name="Group 1180">
                    <a:extLst>
                      <a:ext uri="{FF2B5EF4-FFF2-40B4-BE49-F238E27FC236}">
                        <a16:creationId xmlns:a16="http://schemas.microsoft.com/office/drawing/2014/main" id="{90374603-3438-4EF5-BDAA-714BD2FDEFCD}"/>
                      </a:ext>
                    </a:extLst>
                  </p:cNvPr>
                  <p:cNvGrpSpPr/>
                  <p:nvPr/>
                </p:nvGrpSpPr>
                <p:grpSpPr>
                  <a:xfrm>
                    <a:off x="2710088" y="3206593"/>
                    <a:ext cx="168965" cy="535301"/>
                    <a:chOff x="838200" y="2597426"/>
                    <a:chExt cx="420757" cy="1118397"/>
                  </a:xfrm>
                </p:grpSpPr>
                <p:sp>
                  <p:nvSpPr>
                    <p:cNvPr id="1198" name="Flowchart: Connector 1197">
                      <a:extLst>
                        <a:ext uri="{FF2B5EF4-FFF2-40B4-BE49-F238E27FC236}">
                          <a16:creationId xmlns:a16="http://schemas.microsoft.com/office/drawing/2014/main" id="{F607900F-B1BB-4F57-949F-3D2A296D1F29}"/>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99" name="Connector: Curved 1198">
                      <a:extLst>
                        <a:ext uri="{FF2B5EF4-FFF2-40B4-BE49-F238E27FC236}">
                          <a16:creationId xmlns:a16="http://schemas.microsoft.com/office/drawing/2014/main" id="{0B547FC5-7EFF-4FDE-84FA-E785AEE400CF}"/>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200" name="Connector: Curved 1199">
                      <a:extLst>
                        <a:ext uri="{FF2B5EF4-FFF2-40B4-BE49-F238E27FC236}">
                          <a16:creationId xmlns:a16="http://schemas.microsoft.com/office/drawing/2014/main" id="{3EA9CD18-DB6C-4B3E-9DAB-8D6E042C70C2}"/>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82" name="Group 1181">
                    <a:extLst>
                      <a:ext uri="{FF2B5EF4-FFF2-40B4-BE49-F238E27FC236}">
                        <a16:creationId xmlns:a16="http://schemas.microsoft.com/office/drawing/2014/main" id="{1A2DFB78-C335-4670-B263-3D93A19F70B6}"/>
                      </a:ext>
                    </a:extLst>
                  </p:cNvPr>
                  <p:cNvGrpSpPr/>
                  <p:nvPr/>
                </p:nvGrpSpPr>
                <p:grpSpPr>
                  <a:xfrm>
                    <a:off x="2952555" y="3209906"/>
                    <a:ext cx="168965" cy="535301"/>
                    <a:chOff x="838200" y="2597426"/>
                    <a:chExt cx="420757" cy="1118397"/>
                  </a:xfrm>
                </p:grpSpPr>
                <p:sp>
                  <p:nvSpPr>
                    <p:cNvPr id="1195" name="Flowchart: Connector 1194">
                      <a:extLst>
                        <a:ext uri="{FF2B5EF4-FFF2-40B4-BE49-F238E27FC236}">
                          <a16:creationId xmlns:a16="http://schemas.microsoft.com/office/drawing/2014/main" id="{90A77B9A-1BFA-49DD-84CA-50551C5077F6}"/>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96" name="Connector: Curved 1195">
                      <a:extLst>
                        <a:ext uri="{FF2B5EF4-FFF2-40B4-BE49-F238E27FC236}">
                          <a16:creationId xmlns:a16="http://schemas.microsoft.com/office/drawing/2014/main" id="{9EC28ABE-384E-4C18-9E47-496D571A100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97" name="Connector: Curved 1196">
                      <a:extLst>
                        <a:ext uri="{FF2B5EF4-FFF2-40B4-BE49-F238E27FC236}">
                          <a16:creationId xmlns:a16="http://schemas.microsoft.com/office/drawing/2014/main" id="{F48BECD3-2437-43EA-AC87-41C022A13D16}"/>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83" name="Group 1182">
                    <a:extLst>
                      <a:ext uri="{FF2B5EF4-FFF2-40B4-BE49-F238E27FC236}">
                        <a16:creationId xmlns:a16="http://schemas.microsoft.com/office/drawing/2014/main" id="{EEF12925-D0EC-4E48-8178-BEB64A90ACB0}"/>
                      </a:ext>
                    </a:extLst>
                  </p:cNvPr>
                  <p:cNvGrpSpPr/>
                  <p:nvPr/>
                </p:nvGrpSpPr>
                <p:grpSpPr>
                  <a:xfrm>
                    <a:off x="3171666" y="3190028"/>
                    <a:ext cx="168965" cy="535301"/>
                    <a:chOff x="838200" y="2597426"/>
                    <a:chExt cx="420757" cy="1118397"/>
                  </a:xfrm>
                </p:grpSpPr>
                <p:sp>
                  <p:nvSpPr>
                    <p:cNvPr id="1192" name="Flowchart: Connector 1191">
                      <a:extLst>
                        <a:ext uri="{FF2B5EF4-FFF2-40B4-BE49-F238E27FC236}">
                          <a16:creationId xmlns:a16="http://schemas.microsoft.com/office/drawing/2014/main" id="{706D972A-4FE2-4BD0-9004-AF6FC82235BE}"/>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93" name="Connector: Curved 1192">
                      <a:extLst>
                        <a:ext uri="{FF2B5EF4-FFF2-40B4-BE49-F238E27FC236}">
                          <a16:creationId xmlns:a16="http://schemas.microsoft.com/office/drawing/2014/main" id="{769F90BD-2E4B-4413-9C6E-610D005D8675}"/>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94" name="Connector: Curved 1193">
                      <a:extLst>
                        <a:ext uri="{FF2B5EF4-FFF2-40B4-BE49-F238E27FC236}">
                          <a16:creationId xmlns:a16="http://schemas.microsoft.com/office/drawing/2014/main" id="{4528D27B-D930-48A8-B832-C2BA877665C5}"/>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84" name="Group 1183">
                    <a:extLst>
                      <a:ext uri="{FF2B5EF4-FFF2-40B4-BE49-F238E27FC236}">
                        <a16:creationId xmlns:a16="http://schemas.microsoft.com/office/drawing/2014/main" id="{71CFB555-1FB7-4605-8BA3-5BD698122424}"/>
                      </a:ext>
                    </a:extLst>
                  </p:cNvPr>
                  <p:cNvGrpSpPr/>
                  <p:nvPr/>
                </p:nvGrpSpPr>
                <p:grpSpPr>
                  <a:xfrm>
                    <a:off x="3666726" y="3190028"/>
                    <a:ext cx="168965" cy="535301"/>
                    <a:chOff x="838200" y="2597426"/>
                    <a:chExt cx="420757" cy="1118397"/>
                  </a:xfrm>
                </p:grpSpPr>
                <p:sp>
                  <p:nvSpPr>
                    <p:cNvPr id="1189" name="Flowchart: Connector 1188">
                      <a:extLst>
                        <a:ext uri="{FF2B5EF4-FFF2-40B4-BE49-F238E27FC236}">
                          <a16:creationId xmlns:a16="http://schemas.microsoft.com/office/drawing/2014/main" id="{D388CF4D-D2C5-40C9-B2B7-643258E832CB}"/>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90" name="Connector: Curved 1189">
                      <a:extLst>
                        <a:ext uri="{FF2B5EF4-FFF2-40B4-BE49-F238E27FC236}">
                          <a16:creationId xmlns:a16="http://schemas.microsoft.com/office/drawing/2014/main" id="{42EBFCA1-6994-4BA1-B13D-D3ADCFB5430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91" name="Connector: Curved 1190">
                      <a:extLst>
                        <a:ext uri="{FF2B5EF4-FFF2-40B4-BE49-F238E27FC236}">
                          <a16:creationId xmlns:a16="http://schemas.microsoft.com/office/drawing/2014/main" id="{EF7F9158-CA6D-4BE3-90E1-7B38B0445CCE}"/>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85" name="Group 1184">
                    <a:extLst>
                      <a:ext uri="{FF2B5EF4-FFF2-40B4-BE49-F238E27FC236}">
                        <a16:creationId xmlns:a16="http://schemas.microsoft.com/office/drawing/2014/main" id="{F27B7519-046A-43CB-A76E-1A1103D10932}"/>
                      </a:ext>
                    </a:extLst>
                  </p:cNvPr>
                  <p:cNvGrpSpPr/>
                  <p:nvPr/>
                </p:nvGrpSpPr>
                <p:grpSpPr>
                  <a:xfrm>
                    <a:off x="3411358" y="3190028"/>
                    <a:ext cx="168965" cy="535301"/>
                    <a:chOff x="838200" y="2597426"/>
                    <a:chExt cx="420757" cy="1118397"/>
                  </a:xfrm>
                </p:grpSpPr>
                <p:sp>
                  <p:nvSpPr>
                    <p:cNvPr id="1186" name="Flowchart: Connector 1185">
                      <a:extLst>
                        <a:ext uri="{FF2B5EF4-FFF2-40B4-BE49-F238E27FC236}">
                          <a16:creationId xmlns:a16="http://schemas.microsoft.com/office/drawing/2014/main" id="{2F0C764B-1437-421C-A37B-6AAD48996008}"/>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87" name="Connector: Curved 1186">
                      <a:extLst>
                        <a:ext uri="{FF2B5EF4-FFF2-40B4-BE49-F238E27FC236}">
                          <a16:creationId xmlns:a16="http://schemas.microsoft.com/office/drawing/2014/main" id="{35348B79-CB1C-4127-9092-90719E139532}"/>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88" name="Connector: Curved 1187">
                      <a:extLst>
                        <a:ext uri="{FF2B5EF4-FFF2-40B4-BE49-F238E27FC236}">
                          <a16:creationId xmlns:a16="http://schemas.microsoft.com/office/drawing/2014/main" id="{51ED26F0-63B7-4693-BABE-EE0E275CBF87}"/>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grpSp>
              <p:nvGrpSpPr>
                <p:cNvPr id="997" name="Group 996">
                  <a:extLst>
                    <a:ext uri="{FF2B5EF4-FFF2-40B4-BE49-F238E27FC236}">
                      <a16:creationId xmlns:a16="http://schemas.microsoft.com/office/drawing/2014/main" id="{3AAA6769-DD7B-48CB-B5B9-E964937C5B8C}"/>
                    </a:ext>
                  </a:extLst>
                </p:cNvPr>
                <p:cNvGrpSpPr/>
                <p:nvPr/>
              </p:nvGrpSpPr>
              <p:grpSpPr>
                <a:xfrm rot="10800000">
                  <a:off x="3736400" y="3749300"/>
                  <a:ext cx="3652747" cy="555179"/>
                  <a:chOff x="182944" y="3190028"/>
                  <a:chExt cx="3652747" cy="555179"/>
                </a:xfrm>
              </p:grpSpPr>
              <p:grpSp>
                <p:nvGrpSpPr>
                  <p:cNvPr id="1101" name="Group 1100">
                    <a:extLst>
                      <a:ext uri="{FF2B5EF4-FFF2-40B4-BE49-F238E27FC236}">
                        <a16:creationId xmlns:a16="http://schemas.microsoft.com/office/drawing/2014/main" id="{7091E315-9EBF-4406-A2FC-86DF3EF324E4}"/>
                      </a:ext>
                    </a:extLst>
                  </p:cNvPr>
                  <p:cNvGrpSpPr/>
                  <p:nvPr/>
                </p:nvGrpSpPr>
                <p:grpSpPr>
                  <a:xfrm>
                    <a:off x="182944" y="3202499"/>
                    <a:ext cx="168965" cy="535301"/>
                    <a:chOff x="838200" y="2597426"/>
                    <a:chExt cx="420757" cy="1118397"/>
                  </a:xfrm>
                </p:grpSpPr>
                <p:sp>
                  <p:nvSpPr>
                    <p:cNvPr id="1166" name="Flowchart: Connector 1165">
                      <a:extLst>
                        <a:ext uri="{FF2B5EF4-FFF2-40B4-BE49-F238E27FC236}">
                          <a16:creationId xmlns:a16="http://schemas.microsoft.com/office/drawing/2014/main" id="{A9977DF6-AD27-4ED7-83E3-AF217930C85C}"/>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67" name="Connector: Curved 1166">
                      <a:extLst>
                        <a:ext uri="{FF2B5EF4-FFF2-40B4-BE49-F238E27FC236}">
                          <a16:creationId xmlns:a16="http://schemas.microsoft.com/office/drawing/2014/main" id="{C54CF04F-9820-4E16-AC2F-7242736FADC0}"/>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68" name="Connector: Curved 1167">
                      <a:extLst>
                        <a:ext uri="{FF2B5EF4-FFF2-40B4-BE49-F238E27FC236}">
                          <a16:creationId xmlns:a16="http://schemas.microsoft.com/office/drawing/2014/main" id="{798819A0-C57A-4481-A687-0D27540C7038}"/>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02" name="Group 1101">
                    <a:extLst>
                      <a:ext uri="{FF2B5EF4-FFF2-40B4-BE49-F238E27FC236}">
                        <a16:creationId xmlns:a16="http://schemas.microsoft.com/office/drawing/2014/main" id="{9AEFC122-536E-496A-86C9-9F6067F16FDF}"/>
                      </a:ext>
                    </a:extLst>
                  </p:cNvPr>
                  <p:cNvGrpSpPr/>
                  <p:nvPr/>
                </p:nvGrpSpPr>
                <p:grpSpPr>
                  <a:xfrm>
                    <a:off x="380384" y="3197564"/>
                    <a:ext cx="168965" cy="535301"/>
                    <a:chOff x="838200" y="2597426"/>
                    <a:chExt cx="420757" cy="1118397"/>
                  </a:xfrm>
                </p:grpSpPr>
                <p:sp>
                  <p:nvSpPr>
                    <p:cNvPr id="1163" name="Flowchart: Connector 1162">
                      <a:extLst>
                        <a:ext uri="{FF2B5EF4-FFF2-40B4-BE49-F238E27FC236}">
                          <a16:creationId xmlns:a16="http://schemas.microsoft.com/office/drawing/2014/main" id="{35EA4AF3-576C-48C5-8608-A3C441406DEB}"/>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64" name="Connector: Curved 1163">
                      <a:extLst>
                        <a:ext uri="{FF2B5EF4-FFF2-40B4-BE49-F238E27FC236}">
                          <a16:creationId xmlns:a16="http://schemas.microsoft.com/office/drawing/2014/main" id="{D01A3191-4103-4F6D-AD59-E722487D7E7F}"/>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65" name="Connector: Curved 1164">
                      <a:extLst>
                        <a:ext uri="{FF2B5EF4-FFF2-40B4-BE49-F238E27FC236}">
                          <a16:creationId xmlns:a16="http://schemas.microsoft.com/office/drawing/2014/main" id="{EE99C0DE-3E0A-4685-8649-73A300423474}"/>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03" name="Group 1102">
                    <a:extLst>
                      <a:ext uri="{FF2B5EF4-FFF2-40B4-BE49-F238E27FC236}">
                        <a16:creationId xmlns:a16="http://schemas.microsoft.com/office/drawing/2014/main" id="{560F2CA1-0084-4A53-9455-A3B9D66F0C15}"/>
                      </a:ext>
                    </a:extLst>
                  </p:cNvPr>
                  <p:cNvGrpSpPr/>
                  <p:nvPr/>
                </p:nvGrpSpPr>
                <p:grpSpPr>
                  <a:xfrm>
                    <a:off x="587532" y="3197564"/>
                    <a:ext cx="168965" cy="535301"/>
                    <a:chOff x="838200" y="2597426"/>
                    <a:chExt cx="420757" cy="1118397"/>
                  </a:xfrm>
                </p:grpSpPr>
                <p:sp>
                  <p:nvSpPr>
                    <p:cNvPr id="1160" name="Flowchart: Connector 1159">
                      <a:extLst>
                        <a:ext uri="{FF2B5EF4-FFF2-40B4-BE49-F238E27FC236}">
                          <a16:creationId xmlns:a16="http://schemas.microsoft.com/office/drawing/2014/main" id="{70CA3460-399D-40CB-9B4C-F2B949647E0F}"/>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61" name="Connector: Curved 1160">
                      <a:extLst>
                        <a:ext uri="{FF2B5EF4-FFF2-40B4-BE49-F238E27FC236}">
                          <a16:creationId xmlns:a16="http://schemas.microsoft.com/office/drawing/2014/main" id="{74ADCAC5-09B4-4848-A8C7-A07AAD8808B4}"/>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62" name="Connector: Curved 1161">
                      <a:extLst>
                        <a:ext uri="{FF2B5EF4-FFF2-40B4-BE49-F238E27FC236}">
                          <a16:creationId xmlns:a16="http://schemas.microsoft.com/office/drawing/2014/main" id="{1B36238F-67DD-4FCD-8FE8-4CBE3E94FC4A}"/>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04" name="Group 1103">
                    <a:extLst>
                      <a:ext uri="{FF2B5EF4-FFF2-40B4-BE49-F238E27FC236}">
                        <a16:creationId xmlns:a16="http://schemas.microsoft.com/office/drawing/2014/main" id="{7B62F073-63D3-4C85-B622-801967EC2E9A}"/>
                      </a:ext>
                    </a:extLst>
                  </p:cNvPr>
                  <p:cNvGrpSpPr/>
                  <p:nvPr/>
                </p:nvGrpSpPr>
                <p:grpSpPr>
                  <a:xfrm>
                    <a:off x="784699" y="3197564"/>
                    <a:ext cx="168965" cy="535301"/>
                    <a:chOff x="838200" y="2597426"/>
                    <a:chExt cx="420757" cy="1118397"/>
                  </a:xfrm>
                </p:grpSpPr>
                <p:sp>
                  <p:nvSpPr>
                    <p:cNvPr id="1157" name="Flowchart: Connector 1156">
                      <a:extLst>
                        <a:ext uri="{FF2B5EF4-FFF2-40B4-BE49-F238E27FC236}">
                          <a16:creationId xmlns:a16="http://schemas.microsoft.com/office/drawing/2014/main" id="{B0500C6D-91C1-48CD-8FC1-2901F446A0F4}"/>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58" name="Connector: Curved 1157">
                      <a:extLst>
                        <a:ext uri="{FF2B5EF4-FFF2-40B4-BE49-F238E27FC236}">
                          <a16:creationId xmlns:a16="http://schemas.microsoft.com/office/drawing/2014/main" id="{7BB405FD-EB3A-40A2-A593-EAD0BB55ECD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59" name="Connector: Curved 1158">
                      <a:extLst>
                        <a:ext uri="{FF2B5EF4-FFF2-40B4-BE49-F238E27FC236}">
                          <a16:creationId xmlns:a16="http://schemas.microsoft.com/office/drawing/2014/main" id="{ABA3A623-1E45-44AF-8FB9-5AA2ED9ABD6A}"/>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05" name="Group 1104">
                    <a:extLst>
                      <a:ext uri="{FF2B5EF4-FFF2-40B4-BE49-F238E27FC236}">
                        <a16:creationId xmlns:a16="http://schemas.microsoft.com/office/drawing/2014/main" id="{43E0AC0D-61D4-45DB-B07F-053008030A71}"/>
                      </a:ext>
                    </a:extLst>
                  </p:cNvPr>
                  <p:cNvGrpSpPr/>
                  <p:nvPr/>
                </p:nvGrpSpPr>
                <p:grpSpPr>
                  <a:xfrm>
                    <a:off x="997075" y="3190028"/>
                    <a:ext cx="168965" cy="535301"/>
                    <a:chOff x="838200" y="2597426"/>
                    <a:chExt cx="420757" cy="1118397"/>
                  </a:xfrm>
                </p:grpSpPr>
                <p:sp>
                  <p:nvSpPr>
                    <p:cNvPr id="1154" name="Flowchart: Connector 1153">
                      <a:extLst>
                        <a:ext uri="{FF2B5EF4-FFF2-40B4-BE49-F238E27FC236}">
                          <a16:creationId xmlns:a16="http://schemas.microsoft.com/office/drawing/2014/main" id="{2707C464-491E-4DFE-A895-8E997F2456C6}"/>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55" name="Connector: Curved 1154">
                      <a:extLst>
                        <a:ext uri="{FF2B5EF4-FFF2-40B4-BE49-F238E27FC236}">
                          <a16:creationId xmlns:a16="http://schemas.microsoft.com/office/drawing/2014/main" id="{8C0CEBB2-9A0F-40DE-81D1-10512E5B9E7B}"/>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56" name="Connector: Curved 1155">
                      <a:extLst>
                        <a:ext uri="{FF2B5EF4-FFF2-40B4-BE49-F238E27FC236}">
                          <a16:creationId xmlns:a16="http://schemas.microsoft.com/office/drawing/2014/main" id="{3605FB27-D777-437A-8BF5-90C023644128}"/>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06" name="Group 1105">
                    <a:extLst>
                      <a:ext uri="{FF2B5EF4-FFF2-40B4-BE49-F238E27FC236}">
                        <a16:creationId xmlns:a16="http://schemas.microsoft.com/office/drawing/2014/main" id="{19D9F338-CA1E-4E44-A30A-60FD1E38B410}"/>
                      </a:ext>
                    </a:extLst>
                  </p:cNvPr>
                  <p:cNvGrpSpPr/>
                  <p:nvPr/>
                </p:nvGrpSpPr>
                <p:grpSpPr>
                  <a:xfrm>
                    <a:off x="1203439" y="3197564"/>
                    <a:ext cx="168965" cy="535301"/>
                    <a:chOff x="838200" y="2597426"/>
                    <a:chExt cx="420757" cy="1118397"/>
                  </a:xfrm>
                </p:grpSpPr>
                <p:sp>
                  <p:nvSpPr>
                    <p:cNvPr id="1151" name="Flowchart: Connector 1150">
                      <a:extLst>
                        <a:ext uri="{FF2B5EF4-FFF2-40B4-BE49-F238E27FC236}">
                          <a16:creationId xmlns:a16="http://schemas.microsoft.com/office/drawing/2014/main" id="{6373F70C-078F-4777-A086-1B7BE57F98CD}"/>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52" name="Connector: Curved 1151">
                      <a:extLst>
                        <a:ext uri="{FF2B5EF4-FFF2-40B4-BE49-F238E27FC236}">
                          <a16:creationId xmlns:a16="http://schemas.microsoft.com/office/drawing/2014/main" id="{792D7A31-A9D7-4B8C-BCC3-B5C3217BF6C3}"/>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53" name="Connector: Curved 1152">
                      <a:extLst>
                        <a:ext uri="{FF2B5EF4-FFF2-40B4-BE49-F238E27FC236}">
                          <a16:creationId xmlns:a16="http://schemas.microsoft.com/office/drawing/2014/main" id="{EBB89E0C-7115-4704-9A1A-EB3A71D29BE4}"/>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07" name="Group 1106">
                    <a:extLst>
                      <a:ext uri="{FF2B5EF4-FFF2-40B4-BE49-F238E27FC236}">
                        <a16:creationId xmlns:a16="http://schemas.microsoft.com/office/drawing/2014/main" id="{EAE54D9A-E304-4CC5-8E84-60CDE87AAAEB}"/>
                      </a:ext>
                    </a:extLst>
                  </p:cNvPr>
                  <p:cNvGrpSpPr/>
                  <p:nvPr/>
                </p:nvGrpSpPr>
                <p:grpSpPr>
                  <a:xfrm>
                    <a:off x="1434549" y="3190028"/>
                    <a:ext cx="168965" cy="535301"/>
                    <a:chOff x="838200" y="2597426"/>
                    <a:chExt cx="420757" cy="1118397"/>
                  </a:xfrm>
                </p:grpSpPr>
                <p:sp>
                  <p:nvSpPr>
                    <p:cNvPr id="1148" name="Flowchart: Connector 1147">
                      <a:extLst>
                        <a:ext uri="{FF2B5EF4-FFF2-40B4-BE49-F238E27FC236}">
                          <a16:creationId xmlns:a16="http://schemas.microsoft.com/office/drawing/2014/main" id="{CB1B3727-4EA6-47E2-8931-D67A5BEF2CE9}"/>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49" name="Connector: Curved 1148">
                      <a:extLst>
                        <a:ext uri="{FF2B5EF4-FFF2-40B4-BE49-F238E27FC236}">
                          <a16:creationId xmlns:a16="http://schemas.microsoft.com/office/drawing/2014/main" id="{5893FDF3-6307-4EC0-8825-9C25446C02D0}"/>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50" name="Connector: Curved 1149">
                      <a:extLst>
                        <a:ext uri="{FF2B5EF4-FFF2-40B4-BE49-F238E27FC236}">
                          <a16:creationId xmlns:a16="http://schemas.microsoft.com/office/drawing/2014/main" id="{4BCF73E4-2A1F-48B3-9FBF-07B465102827}"/>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08" name="Group 1107">
                    <a:extLst>
                      <a:ext uri="{FF2B5EF4-FFF2-40B4-BE49-F238E27FC236}">
                        <a16:creationId xmlns:a16="http://schemas.microsoft.com/office/drawing/2014/main" id="{87837AB3-BE74-43F7-9F88-8DBD0F2D8455}"/>
                      </a:ext>
                    </a:extLst>
                  </p:cNvPr>
                  <p:cNvGrpSpPr/>
                  <p:nvPr/>
                </p:nvGrpSpPr>
                <p:grpSpPr>
                  <a:xfrm>
                    <a:off x="1861435" y="3190028"/>
                    <a:ext cx="168965" cy="535301"/>
                    <a:chOff x="838200" y="2597426"/>
                    <a:chExt cx="420757" cy="1118397"/>
                  </a:xfrm>
                </p:grpSpPr>
                <p:sp>
                  <p:nvSpPr>
                    <p:cNvPr id="1145" name="Flowchart: Connector 1144">
                      <a:extLst>
                        <a:ext uri="{FF2B5EF4-FFF2-40B4-BE49-F238E27FC236}">
                          <a16:creationId xmlns:a16="http://schemas.microsoft.com/office/drawing/2014/main" id="{26F3B358-9AAC-4334-B493-75277DE460E0}"/>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46" name="Connector: Curved 1145">
                      <a:extLst>
                        <a:ext uri="{FF2B5EF4-FFF2-40B4-BE49-F238E27FC236}">
                          <a16:creationId xmlns:a16="http://schemas.microsoft.com/office/drawing/2014/main" id="{5E8DEB79-CB06-411B-8F90-C4BE847FC4FD}"/>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47" name="Connector: Curved 1146">
                      <a:extLst>
                        <a:ext uri="{FF2B5EF4-FFF2-40B4-BE49-F238E27FC236}">
                          <a16:creationId xmlns:a16="http://schemas.microsoft.com/office/drawing/2014/main" id="{867BDCD1-3660-48C4-BD0D-EAD1ACBF0835}"/>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09" name="Group 1108">
                    <a:extLst>
                      <a:ext uri="{FF2B5EF4-FFF2-40B4-BE49-F238E27FC236}">
                        <a16:creationId xmlns:a16="http://schemas.microsoft.com/office/drawing/2014/main" id="{1AE672F5-F209-48A3-A8D7-3A2777F0BA87}"/>
                      </a:ext>
                    </a:extLst>
                  </p:cNvPr>
                  <p:cNvGrpSpPr/>
                  <p:nvPr/>
                </p:nvGrpSpPr>
                <p:grpSpPr>
                  <a:xfrm>
                    <a:off x="1647992" y="3190028"/>
                    <a:ext cx="168965" cy="535301"/>
                    <a:chOff x="838200" y="2597426"/>
                    <a:chExt cx="420757" cy="1118397"/>
                  </a:xfrm>
                </p:grpSpPr>
                <p:sp>
                  <p:nvSpPr>
                    <p:cNvPr id="1142" name="Flowchart: Connector 1141">
                      <a:extLst>
                        <a:ext uri="{FF2B5EF4-FFF2-40B4-BE49-F238E27FC236}">
                          <a16:creationId xmlns:a16="http://schemas.microsoft.com/office/drawing/2014/main" id="{9E0B72CE-1743-4601-9013-D17EABFC1773}"/>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43" name="Connector: Curved 1142">
                      <a:extLst>
                        <a:ext uri="{FF2B5EF4-FFF2-40B4-BE49-F238E27FC236}">
                          <a16:creationId xmlns:a16="http://schemas.microsoft.com/office/drawing/2014/main" id="{1FFFC181-0069-4E5A-B92C-ACDA374E2433}"/>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44" name="Connector: Curved 1143">
                      <a:extLst>
                        <a:ext uri="{FF2B5EF4-FFF2-40B4-BE49-F238E27FC236}">
                          <a16:creationId xmlns:a16="http://schemas.microsoft.com/office/drawing/2014/main" id="{EC22C3D2-9D23-41B9-B614-00DCE4F94DC3}"/>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10" name="Group 1109">
                    <a:extLst>
                      <a:ext uri="{FF2B5EF4-FFF2-40B4-BE49-F238E27FC236}">
                        <a16:creationId xmlns:a16="http://schemas.microsoft.com/office/drawing/2014/main" id="{434CB334-1900-4465-9F72-D383F7D0AC25}"/>
                      </a:ext>
                    </a:extLst>
                  </p:cNvPr>
                  <p:cNvGrpSpPr/>
                  <p:nvPr/>
                </p:nvGrpSpPr>
                <p:grpSpPr>
                  <a:xfrm>
                    <a:off x="2078662" y="3190028"/>
                    <a:ext cx="168965" cy="535301"/>
                    <a:chOff x="838200" y="2597426"/>
                    <a:chExt cx="420757" cy="1118397"/>
                  </a:xfrm>
                </p:grpSpPr>
                <p:sp>
                  <p:nvSpPr>
                    <p:cNvPr id="1139" name="Flowchart: Connector 1138">
                      <a:extLst>
                        <a:ext uri="{FF2B5EF4-FFF2-40B4-BE49-F238E27FC236}">
                          <a16:creationId xmlns:a16="http://schemas.microsoft.com/office/drawing/2014/main" id="{3D9C347D-246D-4CA9-AC8E-1A4CFE465DD6}"/>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40" name="Connector: Curved 1139">
                      <a:extLst>
                        <a:ext uri="{FF2B5EF4-FFF2-40B4-BE49-F238E27FC236}">
                          <a16:creationId xmlns:a16="http://schemas.microsoft.com/office/drawing/2014/main" id="{8F76766C-5970-476A-A98E-9F2690A2B3C3}"/>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41" name="Connector: Curved 1140">
                      <a:extLst>
                        <a:ext uri="{FF2B5EF4-FFF2-40B4-BE49-F238E27FC236}">
                          <a16:creationId xmlns:a16="http://schemas.microsoft.com/office/drawing/2014/main" id="{009ADD7B-00C1-403E-8830-C616CF0F1A59}"/>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11" name="Group 1110">
                    <a:extLst>
                      <a:ext uri="{FF2B5EF4-FFF2-40B4-BE49-F238E27FC236}">
                        <a16:creationId xmlns:a16="http://schemas.microsoft.com/office/drawing/2014/main" id="{391F37E3-0E25-4927-9349-1698081EC7D6}"/>
                      </a:ext>
                    </a:extLst>
                  </p:cNvPr>
                  <p:cNvGrpSpPr/>
                  <p:nvPr/>
                </p:nvGrpSpPr>
                <p:grpSpPr>
                  <a:xfrm>
                    <a:off x="2285079" y="3206593"/>
                    <a:ext cx="168965" cy="535301"/>
                    <a:chOff x="838200" y="2597426"/>
                    <a:chExt cx="420757" cy="1118397"/>
                  </a:xfrm>
                </p:grpSpPr>
                <p:sp>
                  <p:nvSpPr>
                    <p:cNvPr id="1136" name="Flowchart: Connector 1135">
                      <a:extLst>
                        <a:ext uri="{FF2B5EF4-FFF2-40B4-BE49-F238E27FC236}">
                          <a16:creationId xmlns:a16="http://schemas.microsoft.com/office/drawing/2014/main" id="{1D495D84-9F2C-4856-90D2-7C0145B2DA1B}"/>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37" name="Connector: Curved 1136">
                      <a:extLst>
                        <a:ext uri="{FF2B5EF4-FFF2-40B4-BE49-F238E27FC236}">
                          <a16:creationId xmlns:a16="http://schemas.microsoft.com/office/drawing/2014/main" id="{D4A831F0-6A0C-4526-8CC2-4B98A55FF19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38" name="Connector: Curved 1137">
                      <a:extLst>
                        <a:ext uri="{FF2B5EF4-FFF2-40B4-BE49-F238E27FC236}">
                          <a16:creationId xmlns:a16="http://schemas.microsoft.com/office/drawing/2014/main" id="{1EC87D04-5D56-4F45-A2F8-FFD32BB9A51C}"/>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12" name="Group 1111">
                    <a:extLst>
                      <a:ext uri="{FF2B5EF4-FFF2-40B4-BE49-F238E27FC236}">
                        <a16:creationId xmlns:a16="http://schemas.microsoft.com/office/drawing/2014/main" id="{ED26BC02-D462-4365-A33A-64DA3624767F}"/>
                      </a:ext>
                    </a:extLst>
                  </p:cNvPr>
                  <p:cNvGrpSpPr/>
                  <p:nvPr/>
                </p:nvGrpSpPr>
                <p:grpSpPr>
                  <a:xfrm>
                    <a:off x="2490208" y="3190028"/>
                    <a:ext cx="168965" cy="535301"/>
                    <a:chOff x="838200" y="2597426"/>
                    <a:chExt cx="420757" cy="1118397"/>
                  </a:xfrm>
                </p:grpSpPr>
                <p:sp>
                  <p:nvSpPr>
                    <p:cNvPr id="1133" name="Flowchart: Connector 1132">
                      <a:extLst>
                        <a:ext uri="{FF2B5EF4-FFF2-40B4-BE49-F238E27FC236}">
                          <a16:creationId xmlns:a16="http://schemas.microsoft.com/office/drawing/2014/main" id="{BB488012-DAF4-4687-927D-81429FA707F1}"/>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34" name="Connector: Curved 1133">
                      <a:extLst>
                        <a:ext uri="{FF2B5EF4-FFF2-40B4-BE49-F238E27FC236}">
                          <a16:creationId xmlns:a16="http://schemas.microsoft.com/office/drawing/2014/main" id="{241B0500-471B-40AD-B6A0-0F7103855CF9}"/>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35" name="Connector: Curved 1134">
                      <a:extLst>
                        <a:ext uri="{FF2B5EF4-FFF2-40B4-BE49-F238E27FC236}">
                          <a16:creationId xmlns:a16="http://schemas.microsoft.com/office/drawing/2014/main" id="{8179961B-F14C-4007-A4DF-B138751C6425}"/>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13" name="Group 1112">
                    <a:extLst>
                      <a:ext uri="{FF2B5EF4-FFF2-40B4-BE49-F238E27FC236}">
                        <a16:creationId xmlns:a16="http://schemas.microsoft.com/office/drawing/2014/main" id="{7A973B21-CF05-407D-B75E-D0F95A998F48}"/>
                      </a:ext>
                    </a:extLst>
                  </p:cNvPr>
                  <p:cNvGrpSpPr/>
                  <p:nvPr/>
                </p:nvGrpSpPr>
                <p:grpSpPr>
                  <a:xfrm>
                    <a:off x="2710088" y="3206593"/>
                    <a:ext cx="168965" cy="535301"/>
                    <a:chOff x="838200" y="2597426"/>
                    <a:chExt cx="420757" cy="1118397"/>
                  </a:xfrm>
                </p:grpSpPr>
                <p:sp>
                  <p:nvSpPr>
                    <p:cNvPr id="1130" name="Flowchart: Connector 1129">
                      <a:extLst>
                        <a:ext uri="{FF2B5EF4-FFF2-40B4-BE49-F238E27FC236}">
                          <a16:creationId xmlns:a16="http://schemas.microsoft.com/office/drawing/2014/main" id="{8F0FB378-0D00-4B66-9063-A5239807C292}"/>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31" name="Connector: Curved 1130">
                      <a:extLst>
                        <a:ext uri="{FF2B5EF4-FFF2-40B4-BE49-F238E27FC236}">
                          <a16:creationId xmlns:a16="http://schemas.microsoft.com/office/drawing/2014/main" id="{C0DF7403-07FE-4799-B179-FD12414FB630}"/>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32" name="Connector: Curved 1131">
                      <a:extLst>
                        <a:ext uri="{FF2B5EF4-FFF2-40B4-BE49-F238E27FC236}">
                          <a16:creationId xmlns:a16="http://schemas.microsoft.com/office/drawing/2014/main" id="{759BF588-CB13-46C5-BC37-072FF85A7C82}"/>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14" name="Group 1113">
                    <a:extLst>
                      <a:ext uri="{FF2B5EF4-FFF2-40B4-BE49-F238E27FC236}">
                        <a16:creationId xmlns:a16="http://schemas.microsoft.com/office/drawing/2014/main" id="{D32733B7-F88B-4AF0-A768-5E09E8CF565C}"/>
                      </a:ext>
                    </a:extLst>
                  </p:cNvPr>
                  <p:cNvGrpSpPr/>
                  <p:nvPr/>
                </p:nvGrpSpPr>
                <p:grpSpPr>
                  <a:xfrm>
                    <a:off x="2952555" y="3209906"/>
                    <a:ext cx="168965" cy="535301"/>
                    <a:chOff x="838200" y="2597426"/>
                    <a:chExt cx="420757" cy="1118397"/>
                  </a:xfrm>
                </p:grpSpPr>
                <p:sp>
                  <p:nvSpPr>
                    <p:cNvPr id="1127" name="Flowchart: Connector 1126">
                      <a:extLst>
                        <a:ext uri="{FF2B5EF4-FFF2-40B4-BE49-F238E27FC236}">
                          <a16:creationId xmlns:a16="http://schemas.microsoft.com/office/drawing/2014/main" id="{5B03357F-72D8-4C63-B6F3-739CD699881B}"/>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28" name="Connector: Curved 1127">
                      <a:extLst>
                        <a:ext uri="{FF2B5EF4-FFF2-40B4-BE49-F238E27FC236}">
                          <a16:creationId xmlns:a16="http://schemas.microsoft.com/office/drawing/2014/main" id="{D514DCAA-D6F1-4DE9-930D-3000E22B3E2F}"/>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29" name="Connector: Curved 1128">
                      <a:extLst>
                        <a:ext uri="{FF2B5EF4-FFF2-40B4-BE49-F238E27FC236}">
                          <a16:creationId xmlns:a16="http://schemas.microsoft.com/office/drawing/2014/main" id="{A5E7B9AA-DF45-4279-8011-6A3BCD12C35C}"/>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15" name="Group 1114">
                    <a:extLst>
                      <a:ext uri="{FF2B5EF4-FFF2-40B4-BE49-F238E27FC236}">
                        <a16:creationId xmlns:a16="http://schemas.microsoft.com/office/drawing/2014/main" id="{B11041CC-CD58-4D4A-B835-9DB4399E0587}"/>
                      </a:ext>
                    </a:extLst>
                  </p:cNvPr>
                  <p:cNvGrpSpPr/>
                  <p:nvPr/>
                </p:nvGrpSpPr>
                <p:grpSpPr>
                  <a:xfrm>
                    <a:off x="3171666" y="3190028"/>
                    <a:ext cx="168965" cy="535301"/>
                    <a:chOff x="838200" y="2597426"/>
                    <a:chExt cx="420757" cy="1118397"/>
                  </a:xfrm>
                </p:grpSpPr>
                <p:sp>
                  <p:nvSpPr>
                    <p:cNvPr id="1124" name="Flowchart: Connector 1123">
                      <a:extLst>
                        <a:ext uri="{FF2B5EF4-FFF2-40B4-BE49-F238E27FC236}">
                          <a16:creationId xmlns:a16="http://schemas.microsoft.com/office/drawing/2014/main" id="{1DC817C6-2CF0-4A0C-8483-B2CF5B7BE050}"/>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25" name="Connector: Curved 1124">
                      <a:extLst>
                        <a:ext uri="{FF2B5EF4-FFF2-40B4-BE49-F238E27FC236}">
                          <a16:creationId xmlns:a16="http://schemas.microsoft.com/office/drawing/2014/main" id="{91BC6AA4-AAC5-4691-9686-3471FAC0B38B}"/>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26" name="Connector: Curved 1125">
                      <a:extLst>
                        <a:ext uri="{FF2B5EF4-FFF2-40B4-BE49-F238E27FC236}">
                          <a16:creationId xmlns:a16="http://schemas.microsoft.com/office/drawing/2014/main" id="{C227E7B8-2B3A-40AC-B0FB-A667BA45CC33}"/>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16" name="Group 1115">
                    <a:extLst>
                      <a:ext uri="{FF2B5EF4-FFF2-40B4-BE49-F238E27FC236}">
                        <a16:creationId xmlns:a16="http://schemas.microsoft.com/office/drawing/2014/main" id="{7D4DB972-3A75-4813-8348-9E4CE5E378E7}"/>
                      </a:ext>
                    </a:extLst>
                  </p:cNvPr>
                  <p:cNvGrpSpPr/>
                  <p:nvPr/>
                </p:nvGrpSpPr>
                <p:grpSpPr>
                  <a:xfrm>
                    <a:off x="3666726" y="3190028"/>
                    <a:ext cx="168965" cy="535301"/>
                    <a:chOff x="838200" y="2597426"/>
                    <a:chExt cx="420757" cy="1118397"/>
                  </a:xfrm>
                </p:grpSpPr>
                <p:sp>
                  <p:nvSpPr>
                    <p:cNvPr id="1121" name="Flowchart: Connector 1120">
                      <a:extLst>
                        <a:ext uri="{FF2B5EF4-FFF2-40B4-BE49-F238E27FC236}">
                          <a16:creationId xmlns:a16="http://schemas.microsoft.com/office/drawing/2014/main" id="{701D14C9-39E8-4E70-828E-DEABE501952D}"/>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22" name="Connector: Curved 1121">
                      <a:extLst>
                        <a:ext uri="{FF2B5EF4-FFF2-40B4-BE49-F238E27FC236}">
                          <a16:creationId xmlns:a16="http://schemas.microsoft.com/office/drawing/2014/main" id="{5385DBA6-C993-4E30-8E77-060AA7A4A192}"/>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23" name="Connector: Curved 1122">
                      <a:extLst>
                        <a:ext uri="{FF2B5EF4-FFF2-40B4-BE49-F238E27FC236}">
                          <a16:creationId xmlns:a16="http://schemas.microsoft.com/office/drawing/2014/main" id="{A1430416-7984-484A-A10D-7541160ED910}"/>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117" name="Group 1116">
                    <a:extLst>
                      <a:ext uri="{FF2B5EF4-FFF2-40B4-BE49-F238E27FC236}">
                        <a16:creationId xmlns:a16="http://schemas.microsoft.com/office/drawing/2014/main" id="{3F5504F2-8869-4A85-98FC-C32944D13534}"/>
                      </a:ext>
                    </a:extLst>
                  </p:cNvPr>
                  <p:cNvGrpSpPr/>
                  <p:nvPr/>
                </p:nvGrpSpPr>
                <p:grpSpPr>
                  <a:xfrm>
                    <a:off x="3411358" y="3190028"/>
                    <a:ext cx="168965" cy="535301"/>
                    <a:chOff x="838200" y="2597426"/>
                    <a:chExt cx="420757" cy="1118397"/>
                  </a:xfrm>
                </p:grpSpPr>
                <p:sp>
                  <p:nvSpPr>
                    <p:cNvPr id="1118" name="Flowchart: Connector 1117">
                      <a:extLst>
                        <a:ext uri="{FF2B5EF4-FFF2-40B4-BE49-F238E27FC236}">
                          <a16:creationId xmlns:a16="http://schemas.microsoft.com/office/drawing/2014/main" id="{6D5DE404-74C0-44D8-A9F1-D3082402BEED}"/>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119" name="Connector: Curved 1118">
                      <a:extLst>
                        <a:ext uri="{FF2B5EF4-FFF2-40B4-BE49-F238E27FC236}">
                          <a16:creationId xmlns:a16="http://schemas.microsoft.com/office/drawing/2014/main" id="{177814B6-9A3C-497E-B8EA-4713DF8A9AB3}"/>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20" name="Connector: Curved 1119">
                      <a:extLst>
                        <a:ext uri="{FF2B5EF4-FFF2-40B4-BE49-F238E27FC236}">
                          <a16:creationId xmlns:a16="http://schemas.microsoft.com/office/drawing/2014/main" id="{EB3126F8-7B65-4DC1-8C4F-5713BA4CA32A}"/>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grpSp>
              <p:nvGrpSpPr>
                <p:cNvPr id="998" name="Group 997">
                  <a:extLst>
                    <a:ext uri="{FF2B5EF4-FFF2-40B4-BE49-F238E27FC236}">
                      <a16:creationId xmlns:a16="http://schemas.microsoft.com/office/drawing/2014/main" id="{409DF5CA-5901-4790-B700-65CCA7D5E4A0}"/>
                    </a:ext>
                  </a:extLst>
                </p:cNvPr>
                <p:cNvGrpSpPr/>
                <p:nvPr/>
              </p:nvGrpSpPr>
              <p:grpSpPr>
                <a:xfrm rot="10800000">
                  <a:off x="7463149" y="3769177"/>
                  <a:ext cx="3652747" cy="555179"/>
                  <a:chOff x="182944" y="3190028"/>
                  <a:chExt cx="3652747" cy="555179"/>
                </a:xfrm>
              </p:grpSpPr>
              <p:grpSp>
                <p:nvGrpSpPr>
                  <p:cNvPr id="1033" name="Group 1032">
                    <a:extLst>
                      <a:ext uri="{FF2B5EF4-FFF2-40B4-BE49-F238E27FC236}">
                        <a16:creationId xmlns:a16="http://schemas.microsoft.com/office/drawing/2014/main" id="{6C540753-0671-4188-AEBB-8C2565AD5525}"/>
                      </a:ext>
                    </a:extLst>
                  </p:cNvPr>
                  <p:cNvGrpSpPr/>
                  <p:nvPr/>
                </p:nvGrpSpPr>
                <p:grpSpPr>
                  <a:xfrm>
                    <a:off x="182944" y="3202499"/>
                    <a:ext cx="168965" cy="535301"/>
                    <a:chOff x="838200" y="2597426"/>
                    <a:chExt cx="420757" cy="1118397"/>
                  </a:xfrm>
                </p:grpSpPr>
                <p:sp>
                  <p:nvSpPr>
                    <p:cNvPr id="1098" name="Flowchart: Connector 1097">
                      <a:extLst>
                        <a:ext uri="{FF2B5EF4-FFF2-40B4-BE49-F238E27FC236}">
                          <a16:creationId xmlns:a16="http://schemas.microsoft.com/office/drawing/2014/main" id="{6B1B2D7C-56DF-4A52-A2E8-6599913EE2EA}"/>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99" name="Connector: Curved 1098">
                      <a:extLst>
                        <a:ext uri="{FF2B5EF4-FFF2-40B4-BE49-F238E27FC236}">
                          <a16:creationId xmlns:a16="http://schemas.microsoft.com/office/drawing/2014/main" id="{78EE8D8E-65DA-4260-9F1D-95610A947450}"/>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100" name="Connector: Curved 1099">
                      <a:extLst>
                        <a:ext uri="{FF2B5EF4-FFF2-40B4-BE49-F238E27FC236}">
                          <a16:creationId xmlns:a16="http://schemas.microsoft.com/office/drawing/2014/main" id="{360409E2-EBD0-4101-914A-BC787D904BE3}"/>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34" name="Group 1033">
                    <a:extLst>
                      <a:ext uri="{FF2B5EF4-FFF2-40B4-BE49-F238E27FC236}">
                        <a16:creationId xmlns:a16="http://schemas.microsoft.com/office/drawing/2014/main" id="{2A8B9E44-6F90-403F-857E-674AB54F4374}"/>
                      </a:ext>
                    </a:extLst>
                  </p:cNvPr>
                  <p:cNvGrpSpPr/>
                  <p:nvPr/>
                </p:nvGrpSpPr>
                <p:grpSpPr>
                  <a:xfrm>
                    <a:off x="380384" y="3197564"/>
                    <a:ext cx="168965" cy="535301"/>
                    <a:chOff x="838200" y="2597426"/>
                    <a:chExt cx="420757" cy="1118397"/>
                  </a:xfrm>
                </p:grpSpPr>
                <p:sp>
                  <p:nvSpPr>
                    <p:cNvPr id="1095" name="Flowchart: Connector 1094">
                      <a:extLst>
                        <a:ext uri="{FF2B5EF4-FFF2-40B4-BE49-F238E27FC236}">
                          <a16:creationId xmlns:a16="http://schemas.microsoft.com/office/drawing/2014/main" id="{093CBE28-ADD3-4C26-9D4E-DE7F76F94F3F}"/>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96" name="Connector: Curved 1095">
                      <a:extLst>
                        <a:ext uri="{FF2B5EF4-FFF2-40B4-BE49-F238E27FC236}">
                          <a16:creationId xmlns:a16="http://schemas.microsoft.com/office/drawing/2014/main" id="{DB49FB48-17ED-4361-B997-C1AD90220B5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97" name="Connector: Curved 1096">
                      <a:extLst>
                        <a:ext uri="{FF2B5EF4-FFF2-40B4-BE49-F238E27FC236}">
                          <a16:creationId xmlns:a16="http://schemas.microsoft.com/office/drawing/2014/main" id="{917BEEB3-EB25-4A4E-BA63-81093B999C1C}"/>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35" name="Group 1034">
                    <a:extLst>
                      <a:ext uri="{FF2B5EF4-FFF2-40B4-BE49-F238E27FC236}">
                        <a16:creationId xmlns:a16="http://schemas.microsoft.com/office/drawing/2014/main" id="{5778FE37-5472-40BF-B61B-36967F23C85D}"/>
                      </a:ext>
                    </a:extLst>
                  </p:cNvPr>
                  <p:cNvGrpSpPr/>
                  <p:nvPr/>
                </p:nvGrpSpPr>
                <p:grpSpPr>
                  <a:xfrm>
                    <a:off x="587532" y="3197564"/>
                    <a:ext cx="168965" cy="535301"/>
                    <a:chOff x="838200" y="2597426"/>
                    <a:chExt cx="420757" cy="1118397"/>
                  </a:xfrm>
                </p:grpSpPr>
                <p:sp>
                  <p:nvSpPr>
                    <p:cNvPr id="1092" name="Flowchart: Connector 1091">
                      <a:extLst>
                        <a:ext uri="{FF2B5EF4-FFF2-40B4-BE49-F238E27FC236}">
                          <a16:creationId xmlns:a16="http://schemas.microsoft.com/office/drawing/2014/main" id="{642C8FD9-8591-42FC-8B1D-6582EAA6D2BC}"/>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93" name="Connector: Curved 1092">
                      <a:extLst>
                        <a:ext uri="{FF2B5EF4-FFF2-40B4-BE49-F238E27FC236}">
                          <a16:creationId xmlns:a16="http://schemas.microsoft.com/office/drawing/2014/main" id="{0B136513-1169-4CA1-9971-5C9034666EC4}"/>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94" name="Connector: Curved 1093">
                      <a:extLst>
                        <a:ext uri="{FF2B5EF4-FFF2-40B4-BE49-F238E27FC236}">
                          <a16:creationId xmlns:a16="http://schemas.microsoft.com/office/drawing/2014/main" id="{C77230DE-D4DC-463F-A2E0-F905BF44CA6E}"/>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36" name="Group 1035">
                    <a:extLst>
                      <a:ext uri="{FF2B5EF4-FFF2-40B4-BE49-F238E27FC236}">
                        <a16:creationId xmlns:a16="http://schemas.microsoft.com/office/drawing/2014/main" id="{3E01474B-A530-4E57-902F-F123D62340AC}"/>
                      </a:ext>
                    </a:extLst>
                  </p:cNvPr>
                  <p:cNvGrpSpPr/>
                  <p:nvPr/>
                </p:nvGrpSpPr>
                <p:grpSpPr>
                  <a:xfrm>
                    <a:off x="784699" y="3197564"/>
                    <a:ext cx="168965" cy="535301"/>
                    <a:chOff x="838200" y="2597426"/>
                    <a:chExt cx="420757" cy="1118397"/>
                  </a:xfrm>
                </p:grpSpPr>
                <p:sp>
                  <p:nvSpPr>
                    <p:cNvPr id="1089" name="Flowchart: Connector 1088">
                      <a:extLst>
                        <a:ext uri="{FF2B5EF4-FFF2-40B4-BE49-F238E27FC236}">
                          <a16:creationId xmlns:a16="http://schemas.microsoft.com/office/drawing/2014/main" id="{FBB3ACD8-FA57-4E98-9683-6B1F7D816989}"/>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90" name="Connector: Curved 1089">
                      <a:extLst>
                        <a:ext uri="{FF2B5EF4-FFF2-40B4-BE49-F238E27FC236}">
                          <a16:creationId xmlns:a16="http://schemas.microsoft.com/office/drawing/2014/main" id="{75A53633-3464-463F-BD38-3465AB9C1698}"/>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91" name="Connector: Curved 1090">
                      <a:extLst>
                        <a:ext uri="{FF2B5EF4-FFF2-40B4-BE49-F238E27FC236}">
                          <a16:creationId xmlns:a16="http://schemas.microsoft.com/office/drawing/2014/main" id="{24841F4F-D01C-4398-9527-CC781FCFECFC}"/>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37" name="Group 1036">
                    <a:extLst>
                      <a:ext uri="{FF2B5EF4-FFF2-40B4-BE49-F238E27FC236}">
                        <a16:creationId xmlns:a16="http://schemas.microsoft.com/office/drawing/2014/main" id="{300A9E59-BCD3-4D58-8418-4740342E01FB}"/>
                      </a:ext>
                    </a:extLst>
                  </p:cNvPr>
                  <p:cNvGrpSpPr/>
                  <p:nvPr/>
                </p:nvGrpSpPr>
                <p:grpSpPr>
                  <a:xfrm>
                    <a:off x="997075" y="3190028"/>
                    <a:ext cx="168965" cy="535301"/>
                    <a:chOff x="838200" y="2597426"/>
                    <a:chExt cx="420757" cy="1118397"/>
                  </a:xfrm>
                </p:grpSpPr>
                <p:sp>
                  <p:nvSpPr>
                    <p:cNvPr id="1086" name="Flowchart: Connector 1085">
                      <a:extLst>
                        <a:ext uri="{FF2B5EF4-FFF2-40B4-BE49-F238E27FC236}">
                          <a16:creationId xmlns:a16="http://schemas.microsoft.com/office/drawing/2014/main" id="{87E83572-2548-4BA4-8A29-C7B8FC67167E}"/>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87" name="Connector: Curved 1086">
                      <a:extLst>
                        <a:ext uri="{FF2B5EF4-FFF2-40B4-BE49-F238E27FC236}">
                          <a16:creationId xmlns:a16="http://schemas.microsoft.com/office/drawing/2014/main" id="{49E81C1A-1F1D-4FB8-8419-62391F0D800E}"/>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88" name="Connector: Curved 1087">
                      <a:extLst>
                        <a:ext uri="{FF2B5EF4-FFF2-40B4-BE49-F238E27FC236}">
                          <a16:creationId xmlns:a16="http://schemas.microsoft.com/office/drawing/2014/main" id="{0833B147-8211-4C17-88C7-E8FE542F87D3}"/>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38" name="Group 1037">
                    <a:extLst>
                      <a:ext uri="{FF2B5EF4-FFF2-40B4-BE49-F238E27FC236}">
                        <a16:creationId xmlns:a16="http://schemas.microsoft.com/office/drawing/2014/main" id="{93C0D05E-BCCC-4DA0-915B-1E178DA31D26}"/>
                      </a:ext>
                    </a:extLst>
                  </p:cNvPr>
                  <p:cNvGrpSpPr/>
                  <p:nvPr/>
                </p:nvGrpSpPr>
                <p:grpSpPr>
                  <a:xfrm>
                    <a:off x="1203439" y="3197564"/>
                    <a:ext cx="168965" cy="535301"/>
                    <a:chOff x="838200" y="2597426"/>
                    <a:chExt cx="420757" cy="1118397"/>
                  </a:xfrm>
                </p:grpSpPr>
                <p:sp>
                  <p:nvSpPr>
                    <p:cNvPr id="1083" name="Flowchart: Connector 1082">
                      <a:extLst>
                        <a:ext uri="{FF2B5EF4-FFF2-40B4-BE49-F238E27FC236}">
                          <a16:creationId xmlns:a16="http://schemas.microsoft.com/office/drawing/2014/main" id="{C4ED5394-34C9-464A-9AC2-E010E27D6A7E}"/>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84" name="Connector: Curved 1083">
                      <a:extLst>
                        <a:ext uri="{FF2B5EF4-FFF2-40B4-BE49-F238E27FC236}">
                          <a16:creationId xmlns:a16="http://schemas.microsoft.com/office/drawing/2014/main" id="{CBAAE36B-5598-4C37-9303-260932AA98DC}"/>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85" name="Connector: Curved 1084">
                      <a:extLst>
                        <a:ext uri="{FF2B5EF4-FFF2-40B4-BE49-F238E27FC236}">
                          <a16:creationId xmlns:a16="http://schemas.microsoft.com/office/drawing/2014/main" id="{8E12F2E6-0E24-496C-90EA-190FDCACE574}"/>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39" name="Group 1038">
                    <a:extLst>
                      <a:ext uri="{FF2B5EF4-FFF2-40B4-BE49-F238E27FC236}">
                        <a16:creationId xmlns:a16="http://schemas.microsoft.com/office/drawing/2014/main" id="{7AB0F1E4-A8AB-4550-AD51-0FDC7A0F5453}"/>
                      </a:ext>
                    </a:extLst>
                  </p:cNvPr>
                  <p:cNvGrpSpPr/>
                  <p:nvPr/>
                </p:nvGrpSpPr>
                <p:grpSpPr>
                  <a:xfrm>
                    <a:off x="1434549" y="3190028"/>
                    <a:ext cx="168965" cy="535301"/>
                    <a:chOff x="838200" y="2597426"/>
                    <a:chExt cx="420757" cy="1118397"/>
                  </a:xfrm>
                </p:grpSpPr>
                <p:sp>
                  <p:nvSpPr>
                    <p:cNvPr id="1080" name="Flowchart: Connector 1079">
                      <a:extLst>
                        <a:ext uri="{FF2B5EF4-FFF2-40B4-BE49-F238E27FC236}">
                          <a16:creationId xmlns:a16="http://schemas.microsoft.com/office/drawing/2014/main" id="{0008636A-A946-4702-BD87-847953EC4D16}"/>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81" name="Connector: Curved 1080">
                      <a:extLst>
                        <a:ext uri="{FF2B5EF4-FFF2-40B4-BE49-F238E27FC236}">
                          <a16:creationId xmlns:a16="http://schemas.microsoft.com/office/drawing/2014/main" id="{688BAA2F-5624-40D0-AC68-C726B1519F6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82" name="Connector: Curved 1081">
                      <a:extLst>
                        <a:ext uri="{FF2B5EF4-FFF2-40B4-BE49-F238E27FC236}">
                          <a16:creationId xmlns:a16="http://schemas.microsoft.com/office/drawing/2014/main" id="{0CDADF3E-F436-446B-8B7D-A816AE79738A}"/>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40" name="Group 1039">
                    <a:extLst>
                      <a:ext uri="{FF2B5EF4-FFF2-40B4-BE49-F238E27FC236}">
                        <a16:creationId xmlns:a16="http://schemas.microsoft.com/office/drawing/2014/main" id="{05BB6B66-E047-4AA6-BBED-D35F39F5941D}"/>
                      </a:ext>
                    </a:extLst>
                  </p:cNvPr>
                  <p:cNvGrpSpPr/>
                  <p:nvPr/>
                </p:nvGrpSpPr>
                <p:grpSpPr>
                  <a:xfrm>
                    <a:off x="1861435" y="3190028"/>
                    <a:ext cx="168965" cy="535301"/>
                    <a:chOff x="838200" y="2597426"/>
                    <a:chExt cx="420757" cy="1118397"/>
                  </a:xfrm>
                </p:grpSpPr>
                <p:sp>
                  <p:nvSpPr>
                    <p:cNvPr id="1077" name="Flowchart: Connector 1076">
                      <a:extLst>
                        <a:ext uri="{FF2B5EF4-FFF2-40B4-BE49-F238E27FC236}">
                          <a16:creationId xmlns:a16="http://schemas.microsoft.com/office/drawing/2014/main" id="{5ED46BA1-72A1-42FD-822B-317BFFDDCA6C}"/>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78" name="Connector: Curved 1077">
                      <a:extLst>
                        <a:ext uri="{FF2B5EF4-FFF2-40B4-BE49-F238E27FC236}">
                          <a16:creationId xmlns:a16="http://schemas.microsoft.com/office/drawing/2014/main" id="{839DEF8E-5D3E-4016-A739-FD04E61D4FA7}"/>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79" name="Connector: Curved 1078">
                      <a:extLst>
                        <a:ext uri="{FF2B5EF4-FFF2-40B4-BE49-F238E27FC236}">
                          <a16:creationId xmlns:a16="http://schemas.microsoft.com/office/drawing/2014/main" id="{DBC8E19D-279C-4456-9AA4-EF4770675B5C}"/>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41" name="Group 1040">
                    <a:extLst>
                      <a:ext uri="{FF2B5EF4-FFF2-40B4-BE49-F238E27FC236}">
                        <a16:creationId xmlns:a16="http://schemas.microsoft.com/office/drawing/2014/main" id="{A5DD0908-705E-4164-8556-6A045EC47102}"/>
                      </a:ext>
                    </a:extLst>
                  </p:cNvPr>
                  <p:cNvGrpSpPr/>
                  <p:nvPr/>
                </p:nvGrpSpPr>
                <p:grpSpPr>
                  <a:xfrm>
                    <a:off x="1647992" y="3190028"/>
                    <a:ext cx="168965" cy="535301"/>
                    <a:chOff x="838200" y="2597426"/>
                    <a:chExt cx="420757" cy="1118397"/>
                  </a:xfrm>
                </p:grpSpPr>
                <p:sp>
                  <p:nvSpPr>
                    <p:cNvPr id="1074" name="Flowchart: Connector 1073">
                      <a:extLst>
                        <a:ext uri="{FF2B5EF4-FFF2-40B4-BE49-F238E27FC236}">
                          <a16:creationId xmlns:a16="http://schemas.microsoft.com/office/drawing/2014/main" id="{5F2ED8B0-BC86-4C02-8FCA-BA8320808ED8}"/>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75" name="Connector: Curved 1074">
                      <a:extLst>
                        <a:ext uri="{FF2B5EF4-FFF2-40B4-BE49-F238E27FC236}">
                          <a16:creationId xmlns:a16="http://schemas.microsoft.com/office/drawing/2014/main" id="{9BFB4756-1821-47B5-9A71-130F466C0210}"/>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76" name="Connector: Curved 1075">
                      <a:extLst>
                        <a:ext uri="{FF2B5EF4-FFF2-40B4-BE49-F238E27FC236}">
                          <a16:creationId xmlns:a16="http://schemas.microsoft.com/office/drawing/2014/main" id="{33D34C7E-9AEF-4F0C-92DF-8340622615D4}"/>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42" name="Group 1041">
                    <a:extLst>
                      <a:ext uri="{FF2B5EF4-FFF2-40B4-BE49-F238E27FC236}">
                        <a16:creationId xmlns:a16="http://schemas.microsoft.com/office/drawing/2014/main" id="{F17A1E2F-B5EE-4338-9315-1E008E2650F9}"/>
                      </a:ext>
                    </a:extLst>
                  </p:cNvPr>
                  <p:cNvGrpSpPr/>
                  <p:nvPr/>
                </p:nvGrpSpPr>
                <p:grpSpPr>
                  <a:xfrm>
                    <a:off x="2078662" y="3190028"/>
                    <a:ext cx="168965" cy="535301"/>
                    <a:chOff x="838200" y="2597426"/>
                    <a:chExt cx="420757" cy="1118397"/>
                  </a:xfrm>
                </p:grpSpPr>
                <p:sp>
                  <p:nvSpPr>
                    <p:cNvPr id="1071" name="Flowchart: Connector 1070">
                      <a:extLst>
                        <a:ext uri="{FF2B5EF4-FFF2-40B4-BE49-F238E27FC236}">
                          <a16:creationId xmlns:a16="http://schemas.microsoft.com/office/drawing/2014/main" id="{15E674D1-9501-4EA2-9939-2B50643E67E4}"/>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72" name="Connector: Curved 1071">
                      <a:extLst>
                        <a:ext uri="{FF2B5EF4-FFF2-40B4-BE49-F238E27FC236}">
                          <a16:creationId xmlns:a16="http://schemas.microsoft.com/office/drawing/2014/main" id="{575284F7-6193-4BDE-9AAD-AA8B279D8A5F}"/>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73" name="Connector: Curved 1072">
                      <a:extLst>
                        <a:ext uri="{FF2B5EF4-FFF2-40B4-BE49-F238E27FC236}">
                          <a16:creationId xmlns:a16="http://schemas.microsoft.com/office/drawing/2014/main" id="{31503616-4C67-4072-8680-3EB1F7AD22A1}"/>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43" name="Group 1042">
                    <a:extLst>
                      <a:ext uri="{FF2B5EF4-FFF2-40B4-BE49-F238E27FC236}">
                        <a16:creationId xmlns:a16="http://schemas.microsoft.com/office/drawing/2014/main" id="{C8D71A56-760A-4739-996E-B50FD27DD3C1}"/>
                      </a:ext>
                    </a:extLst>
                  </p:cNvPr>
                  <p:cNvGrpSpPr/>
                  <p:nvPr/>
                </p:nvGrpSpPr>
                <p:grpSpPr>
                  <a:xfrm>
                    <a:off x="2285079" y="3206593"/>
                    <a:ext cx="168965" cy="535301"/>
                    <a:chOff x="838200" y="2597426"/>
                    <a:chExt cx="420757" cy="1118397"/>
                  </a:xfrm>
                </p:grpSpPr>
                <p:sp>
                  <p:nvSpPr>
                    <p:cNvPr id="1068" name="Flowchart: Connector 1067">
                      <a:extLst>
                        <a:ext uri="{FF2B5EF4-FFF2-40B4-BE49-F238E27FC236}">
                          <a16:creationId xmlns:a16="http://schemas.microsoft.com/office/drawing/2014/main" id="{E49FF5C4-D47A-4F48-9BC4-F58CD7970010}"/>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69" name="Connector: Curved 1068">
                      <a:extLst>
                        <a:ext uri="{FF2B5EF4-FFF2-40B4-BE49-F238E27FC236}">
                          <a16:creationId xmlns:a16="http://schemas.microsoft.com/office/drawing/2014/main" id="{19F49B91-B422-4C07-BBAF-83229956B20E}"/>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70" name="Connector: Curved 1069">
                      <a:extLst>
                        <a:ext uri="{FF2B5EF4-FFF2-40B4-BE49-F238E27FC236}">
                          <a16:creationId xmlns:a16="http://schemas.microsoft.com/office/drawing/2014/main" id="{5B1ED08A-D7EA-42CF-BE31-7D1587112A8E}"/>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44" name="Group 1043">
                    <a:extLst>
                      <a:ext uri="{FF2B5EF4-FFF2-40B4-BE49-F238E27FC236}">
                        <a16:creationId xmlns:a16="http://schemas.microsoft.com/office/drawing/2014/main" id="{F4B7FFA2-876F-4A5D-8DA5-AB4314BEB4CC}"/>
                      </a:ext>
                    </a:extLst>
                  </p:cNvPr>
                  <p:cNvGrpSpPr/>
                  <p:nvPr/>
                </p:nvGrpSpPr>
                <p:grpSpPr>
                  <a:xfrm>
                    <a:off x="2490208" y="3190028"/>
                    <a:ext cx="168965" cy="535301"/>
                    <a:chOff x="838200" y="2597426"/>
                    <a:chExt cx="420757" cy="1118397"/>
                  </a:xfrm>
                </p:grpSpPr>
                <p:sp>
                  <p:nvSpPr>
                    <p:cNvPr id="1065" name="Flowchart: Connector 1064">
                      <a:extLst>
                        <a:ext uri="{FF2B5EF4-FFF2-40B4-BE49-F238E27FC236}">
                          <a16:creationId xmlns:a16="http://schemas.microsoft.com/office/drawing/2014/main" id="{20524EC7-9820-49AD-8A58-F0E874C5AF87}"/>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66" name="Connector: Curved 1065">
                      <a:extLst>
                        <a:ext uri="{FF2B5EF4-FFF2-40B4-BE49-F238E27FC236}">
                          <a16:creationId xmlns:a16="http://schemas.microsoft.com/office/drawing/2014/main" id="{806AAAAC-D338-4688-8B82-A3C708A11ED0}"/>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67" name="Connector: Curved 1066">
                      <a:extLst>
                        <a:ext uri="{FF2B5EF4-FFF2-40B4-BE49-F238E27FC236}">
                          <a16:creationId xmlns:a16="http://schemas.microsoft.com/office/drawing/2014/main" id="{51977A6A-15DC-450A-8167-BC41FD152C53}"/>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45" name="Group 1044">
                    <a:extLst>
                      <a:ext uri="{FF2B5EF4-FFF2-40B4-BE49-F238E27FC236}">
                        <a16:creationId xmlns:a16="http://schemas.microsoft.com/office/drawing/2014/main" id="{5327CE86-F7AB-47F0-97E9-E940F9264FC2}"/>
                      </a:ext>
                    </a:extLst>
                  </p:cNvPr>
                  <p:cNvGrpSpPr/>
                  <p:nvPr/>
                </p:nvGrpSpPr>
                <p:grpSpPr>
                  <a:xfrm>
                    <a:off x="2710088" y="3206593"/>
                    <a:ext cx="168965" cy="535301"/>
                    <a:chOff x="838200" y="2597426"/>
                    <a:chExt cx="420757" cy="1118397"/>
                  </a:xfrm>
                </p:grpSpPr>
                <p:sp>
                  <p:nvSpPr>
                    <p:cNvPr id="1062" name="Flowchart: Connector 1061">
                      <a:extLst>
                        <a:ext uri="{FF2B5EF4-FFF2-40B4-BE49-F238E27FC236}">
                          <a16:creationId xmlns:a16="http://schemas.microsoft.com/office/drawing/2014/main" id="{3D645600-1A78-495C-8F9D-22FDBFF3E59C}"/>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63" name="Connector: Curved 1062">
                      <a:extLst>
                        <a:ext uri="{FF2B5EF4-FFF2-40B4-BE49-F238E27FC236}">
                          <a16:creationId xmlns:a16="http://schemas.microsoft.com/office/drawing/2014/main" id="{09D09D08-50FC-4AB3-B0FC-C7E2F90756BD}"/>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64" name="Connector: Curved 1063">
                      <a:extLst>
                        <a:ext uri="{FF2B5EF4-FFF2-40B4-BE49-F238E27FC236}">
                          <a16:creationId xmlns:a16="http://schemas.microsoft.com/office/drawing/2014/main" id="{F784C334-4936-4FD8-803B-4575CCC43EE0}"/>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46" name="Group 1045">
                    <a:extLst>
                      <a:ext uri="{FF2B5EF4-FFF2-40B4-BE49-F238E27FC236}">
                        <a16:creationId xmlns:a16="http://schemas.microsoft.com/office/drawing/2014/main" id="{0D1B50D1-FF7C-4C6F-8FFA-F2844ED2120E}"/>
                      </a:ext>
                    </a:extLst>
                  </p:cNvPr>
                  <p:cNvGrpSpPr/>
                  <p:nvPr/>
                </p:nvGrpSpPr>
                <p:grpSpPr>
                  <a:xfrm>
                    <a:off x="2952555" y="3209906"/>
                    <a:ext cx="168965" cy="535301"/>
                    <a:chOff x="838200" y="2597426"/>
                    <a:chExt cx="420757" cy="1118397"/>
                  </a:xfrm>
                </p:grpSpPr>
                <p:sp>
                  <p:nvSpPr>
                    <p:cNvPr id="1059" name="Flowchart: Connector 1058">
                      <a:extLst>
                        <a:ext uri="{FF2B5EF4-FFF2-40B4-BE49-F238E27FC236}">
                          <a16:creationId xmlns:a16="http://schemas.microsoft.com/office/drawing/2014/main" id="{CB94658C-98A0-4A88-9FFE-B0ED4F308BD2}"/>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60" name="Connector: Curved 1059">
                      <a:extLst>
                        <a:ext uri="{FF2B5EF4-FFF2-40B4-BE49-F238E27FC236}">
                          <a16:creationId xmlns:a16="http://schemas.microsoft.com/office/drawing/2014/main" id="{24AD644B-A8E2-4B97-908C-B31F1C2AD292}"/>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61" name="Connector: Curved 1060">
                      <a:extLst>
                        <a:ext uri="{FF2B5EF4-FFF2-40B4-BE49-F238E27FC236}">
                          <a16:creationId xmlns:a16="http://schemas.microsoft.com/office/drawing/2014/main" id="{B53CAC02-DCB8-4F29-A68D-7063E8827A64}"/>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47" name="Group 1046">
                    <a:extLst>
                      <a:ext uri="{FF2B5EF4-FFF2-40B4-BE49-F238E27FC236}">
                        <a16:creationId xmlns:a16="http://schemas.microsoft.com/office/drawing/2014/main" id="{9CFBC6AB-AFA6-4BB7-AA1E-471D2042CCE6}"/>
                      </a:ext>
                    </a:extLst>
                  </p:cNvPr>
                  <p:cNvGrpSpPr/>
                  <p:nvPr/>
                </p:nvGrpSpPr>
                <p:grpSpPr>
                  <a:xfrm>
                    <a:off x="3171666" y="3190028"/>
                    <a:ext cx="168965" cy="535301"/>
                    <a:chOff x="838200" y="2597426"/>
                    <a:chExt cx="420757" cy="1118397"/>
                  </a:xfrm>
                </p:grpSpPr>
                <p:sp>
                  <p:nvSpPr>
                    <p:cNvPr id="1056" name="Flowchart: Connector 1055">
                      <a:extLst>
                        <a:ext uri="{FF2B5EF4-FFF2-40B4-BE49-F238E27FC236}">
                          <a16:creationId xmlns:a16="http://schemas.microsoft.com/office/drawing/2014/main" id="{CCA01F65-A381-4C42-B9E0-CB7101D0A78D}"/>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57" name="Connector: Curved 1056">
                      <a:extLst>
                        <a:ext uri="{FF2B5EF4-FFF2-40B4-BE49-F238E27FC236}">
                          <a16:creationId xmlns:a16="http://schemas.microsoft.com/office/drawing/2014/main" id="{73F7C45F-6293-42F7-9500-6AF97AAB1ACD}"/>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58" name="Connector: Curved 1057">
                      <a:extLst>
                        <a:ext uri="{FF2B5EF4-FFF2-40B4-BE49-F238E27FC236}">
                          <a16:creationId xmlns:a16="http://schemas.microsoft.com/office/drawing/2014/main" id="{BDF07986-154C-49BC-ABC0-B4560AB60BA8}"/>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48" name="Group 1047">
                    <a:extLst>
                      <a:ext uri="{FF2B5EF4-FFF2-40B4-BE49-F238E27FC236}">
                        <a16:creationId xmlns:a16="http://schemas.microsoft.com/office/drawing/2014/main" id="{24703FE8-E88D-457E-85C5-671AF699C1D5}"/>
                      </a:ext>
                    </a:extLst>
                  </p:cNvPr>
                  <p:cNvGrpSpPr/>
                  <p:nvPr/>
                </p:nvGrpSpPr>
                <p:grpSpPr>
                  <a:xfrm>
                    <a:off x="3666726" y="3190028"/>
                    <a:ext cx="168965" cy="535301"/>
                    <a:chOff x="838200" y="2597426"/>
                    <a:chExt cx="420757" cy="1118397"/>
                  </a:xfrm>
                </p:grpSpPr>
                <p:sp>
                  <p:nvSpPr>
                    <p:cNvPr id="1053" name="Flowchart: Connector 1052">
                      <a:extLst>
                        <a:ext uri="{FF2B5EF4-FFF2-40B4-BE49-F238E27FC236}">
                          <a16:creationId xmlns:a16="http://schemas.microsoft.com/office/drawing/2014/main" id="{D012D834-9C8C-4A6C-8ECE-541BF3BF3D0F}"/>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54" name="Connector: Curved 1053">
                      <a:extLst>
                        <a:ext uri="{FF2B5EF4-FFF2-40B4-BE49-F238E27FC236}">
                          <a16:creationId xmlns:a16="http://schemas.microsoft.com/office/drawing/2014/main" id="{608F1DF8-73D9-42E3-A085-0A784DE4947C}"/>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55" name="Connector: Curved 1054">
                      <a:extLst>
                        <a:ext uri="{FF2B5EF4-FFF2-40B4-BE49-F238E27FC236}">
                          <a16:creationId xmlns:a16="http://schemas.microsoft.com/office/drawing/2014/main" id="{8F3C766B-B202-4A93-92C6-F1CEE78BECDE}"/>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49" name="Group 1048">
                    <a:extLst>
                      <a:ext uri="{FF2B5EF4-FFF2-40B4-BE49-F238E27FC236}">
                        <a16:creationId xmlns:a16="http://schemas.microsoft.com/office/drawing/2014/main" id="{3BFF4D04-7C31-40B3-B85F-751790F56515}"/>
                      </a:ext>
                    </a:extLst>
                  </p:cNvPr>
                  <p:cNvGrpSpPr/>
                  <p:nvPr/>
                </p:nvGrpSpPr>
                <p:grpSpPr>
                  <a:xfrm>
                    <a:off x="3411358" y="3190028"/>
                    <a:ext cx="168965" cy="535301"/>
                    <a:chOff x="838200" y="2597426"/>
                    <a:chExt cx="420757" cy="1118397"/>
                  </a:xfrm>
                </p:grpSpPr>
                <p:sp>
                  <p:nvSpPr>
                    <p:cNvPr id="1050" name="Flowchart: Connector 1049">
                      <a:extLst>
                        <a:ext uri="{FF2B5EF4-FFF2-40B4-BE49-F238E27FC236}">
                          <a16:creationId xmlns:a16="http://schemas.microsoft.com/office/drawing/2014/main" id="{7B57936F-D6CE-4254-823A-AC51537013FD}"/>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51" name="Connector: Curved 1050">
                      <a:extLst>
                        <a:ext uri="{FF2B5EF4-FFF2-40B4-BE49-F238E27FC236}">
                          <a16:creationId xmlns:a16="http://schemas.microsoft.com/office/drawing/2014/main" id="{B9C418A0-F313-4118-AAD0-123CBE0351CC}"/>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52" name="Connector: Curved 1051">
                      <a:extLst>
                        <a:ext uri="{FF2B5EF4-FFF2-40B4-BE49-F238E27FC236}">
                          <a16:creationId xmlns:a16="http://schemas.microsoft.com/office/drawing/2014/main" id="{C8633665-74DE-4592-9902-03CDA3C3AF73}"/>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grpSp>
              <p:nvGrpSpPr>
                <p:cNvPr id="999" name="Group 998">
                  <a:extLst>
                    <a:ext uri="{FF2B5EF4-FFF2-40B4-BE49-F238E27FC236}">
                      <a16:creationId xmlns:a16="http://schemas.microsoft.com/office/drawing/2014/main" id="{233F29FE-86C5-4676-9B67-117E3FABF8E7}"/>
                    </a:ext>
                  </a:extLst>
                </p:cNvPr>
                <p:cNvGrpSpPr/>
                <p:nvPr/>
              </p:nvGrpSpPr>
              <p:grpSpPr>
                <a:xfrm>
                  <a:off x="11380095" y="3172751"/>
                  <a:ext cx="770720" cy="540236"/>
                  <a:chOff x="11407301" y="3142325"/>
                  <a:chExt cx="770720" cy="540236"/>
                </a:xfrm>
              </p:grpSpPr>
              <p:grpSp>
                <p:nvGrpSpPr>
                  <p:cNvPr id="1017" name="Group 1016">
                    <a:extLst>
                      <a:ext uri="{FF2B5EF4-FFF2-40B4-BE49-F238E27FC236}">
                        <a16:creationId xmlns:a16="http://schemas.microsoft.com/office/drawing/2014/main" id="{13100F36-B8DB-46F8-A191-D7D150B6A76F}"/>
                      </a:ext>
                    </a:extLst>
                  </p:cNvPr>
                  <p:cNvGrpSpPr/>
                  <p:nvPr/>
                </p:nvGrpSpPr>
                <p:grpSpPr>
                  <a:xfrm>
                    <a:off x="11407301" y="3147260"/>
                    <a:ext cx="168965" cy="535301"/>
                    <a:chOff x="838200" y="2597426"/>
                    <a:chExt cx="420757" cy="1118397"/>
                  </a:xfrm>
                </p:grpSpPr>
                <p:sp>
                  <p:nvSpPr>
                    <p:cNvPr id="1030" name="Flowchart: Connector 1029">
                      <a:extLst>
                        <a:ext uri="{FF2B5EF4-FFF2-40B4-BE49-F238E27FC236}">
                          <a16:creationId xmlns:a16="http://schemas.microsoft.com/office/drawing/2014/main" id="{D0B513AA-BD25-4133-BADB-F872594A103F}"/>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31" name="Connector: Curved 1030">
                      <a:extLst>
                        <a:ext uri="{FF2B5EF4-FFF2-40B4-BE49-F238E27FC236}">
                          <a16:creationId xmlns:a16="http://schemas.microsoft.com/office/drawing/2014/main" id="{E40E8E2A-1F87-41EB-B659-36CD6D9D9586}"/>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32" name="Connector: Curved 1031">
                      <a:extLst>
                        <a:ext uri="{FF2B5EF4-FFF2-40B4-BE49-F238E27FC236}">
                          <a16:creationId xmlns:a16="http://schemas.microsoft.com/office/drawing/2014/main" id="{D1622296-E4E0-4C57-85A0-29B481397616}"/>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18" name="Group 1017">
                    <a:extLst>
                      <a:ext uri="{FF2B5EF4-FFF2-40B4-BE49-F238E27FC236}">
                        <a16:creationId xmlns:a16="http://schemas.microsoft.com/office/drawing/2014/main" id="{05A2B407-3A1F-4950-A9DB-E3C9D12C5253}"/>
                      </a:ext>
                    </a:extLst>
                  </p:cNvPr>
                  <p:cNvGrpSpPr/>
                  <p:nvPr/>
                </p:nvGrpSpPr>
                <p:grpSpPr>
                  <a:xfrm>
                    <a:off x="11604741" y="3142325"/>
                    <a:ext cx="168965" cy="535301"/>
                    <a:chOff x="838200" y="2597426"/>
                    <a:chExt cx="420757" cy="1118397"/>
                  </a:xfrm>
                </p:grpSpPr>
                <p:sp>
                  <p:nvSpPr>
                    <p:cNvPr id="1027" name="Flowchart: Connector 1026">
                      <a:extLst>
                        <a:ext uri="{FF2B5EF4-FFF2-40B4-BE49-F238E27FC236}">
                          <a16:creationId xmlns:a16="http://schemas.microsoft.com/office/drawing/2014/main" id="{44BF676E-5CF9-4985-AF89-680E8AC21F6C}"/>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28" name="Connector: Curved 1027">
                      <a:extLst>
                        <a:ext uri="{FF2B5EF4-FFF2-40B4-BE49-F238E27FC236}">
                          <a16:creationId xmlns:a16="http://schemas.microsoft.com/office/drawing/2014/main" id="{CA384856-7B38-4571-BDB6-018BD7220C2A}"/>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29" name="Connector: Curved 1028">
                      <a:extLst>
                        <a:ext uri="{FF2B5EF4-FFF2-40B4-BE49-F238E27FC236}">
                          <a16:creationId xmlns:a16="http://schemas.microsoft.com/office/drawing/2014/main" id="{F427BAE9-EA40-4495-8AB4-59DD586D8F61}"/>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19" name="Group 1018">
                    <a:extLst>
                      <a:ext uri="{FF2B5EF4-FFF2-40B4-BE49-F238E27FC236}">
                        <a16:creationId xmlns:a16="http://schemas.microsoft.com/office/drawing/2014/main" id="{A689AADA-2E94-48EC-9F7F-C5145769B090}"/>
                      </a:ext>
                    </a:extLst>
                  </p:cNvPr>
                  <p:cNvGrpSpPr/>
                  <p:nvPr/>
                </p:nvGrpSpPr>
                <p:grpSpPr>
                  <a:xfrm>
                    <a:off x="11811889" y="3142325"/>
                    <a:ext cx="168965" cy="535301"/>
                    <a:chOff x="838200" y="2597426"/>
                    <a:chExt cx="420757" cy="1118397"/>
                  </a:xfrm>
                </p:grpSpPr>
                <p:sp>
                  <p:nvSpPr>
                    <p:cNvPr id="1024" name="Flowchart: Connector 1023">
                      <a:extLst>
                        <a:ext uri="{FF2B5EF4-FFF2-40B4-BE49-F238E27FC236}">
                          <a16:creationId xmlns:a16="http://schemas.microsoft.com/office/drawing/2014/main" id="{F13740FF-167C-420A-A215-CF916055EBE9}"/>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25" name="Connector: Curved 1024">
                      <a:extLst>
                        <a:ext uri="{FF2B5EF4-FFF2-40B4-BE49-F238E27FC236}">
                          <a16:creationId xmlns:a16="http://schemas.microsoft.com/office/drawing/2014/main" id="{771B3604-0A95-4B33-8E0E-988358086CF7}"/>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26" name="Connector: Curved 1025">
                      <a:extLst>
                        <a:ext uri="{FF2B5EF4-FFF2-40B4-BE49-F238E27FC236}">
                          <a16:creationId xmlns:a16="http://schemas.microsoft.com/office/drawing/2014/main" id="{5BF1FE3D-12C5-4144-A77B-B63E543044F9}"/>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20" name="Group 1019">
                    <a:extLst>
                      <a:ext uri="{FF2B5EF4-FFF2-40B4-BE49-F238E27FC236}">
                        <a16:creationId xmlns:a16="http://schemas.microsoft.com/office/drawing/2014/main" id="{D9D3803F-C26C-435A-930A-3103FE203BFA}"/>
                      </a:ext>
                    </a:extLst>
                  </p:cNvPr>
                  <p:cNvGrpSpPr/>
                  <p:nvPr/>
                </p:nvGrpSpPr>
                <p:grpSpPr>
                  <a:xfrm>
                    <a:off x="12009056" y="3142325"/>
                    <a:ext cx="168965" cy="535301"/>
                    <a:chOff x="838200" y="2597426"/>
                    <a:chExt cx="420757" cy="1118397"/>
                  </a:xfrm>
                </p:grpSpPr>
                <p:sp>
                  <p:nvSpPr>
                    <p:cNvPr id="1021" name="Flowchart: Connector 1020">
                      <a:extLst>
                        <a:ext uri="{FF2B5EF4-FFF2-40B4-BE49-F238E27FC236}">
                          <a16:creationId xmlns:a16="http://schemas.microsoft.com/office/drawing/2014/main" id="{EAB95CA5-88BA-4DC5-BA4D-B47E744430CB}"/>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22" name="Connector: Curved 1021">
                      <a:extLst>
                        <a:ext uri="{FF2B5EF4-FFF2-40B4-BE49-F238E27FC236}">
                          <a16:creationId xmlns:a16="http://schemas.microsoft.com/office/drawing/2014/main" id="{990A7C4B-4CF8-4A8E-9EB2-98ECD9316E9B}"/>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23" name="Connector: Curved 1022">
                      <a:extLst>
                        <a:ext uri="{FF2B5EF4-FFF2-40B4-BE49-F238E27FC236}">
                          <a16:creationId xmlns:a16="http://schemas.microsoft.com/office/drawing/2014/main" id="{3FC28A0E-9D16-491B-8238-396A0E53F1EE}"/>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grpSp>
              <p:nvGrpSpPr>
                <p:cNvPr id="1000" name="Group 999">
                  <a:extLst>
                    <a:ext uri="{FF2B5EF4-FFF2-40B4-BE49-F238E27FC236}">
                      <a16:creationId xmlns:a16="http://schemas.microsoft.com/office/drawing/2014/main" id="{8480FEB5-0254-424B-AD42-938F74AC7091}"/>
                    </a:ext>
                  </a:extLst>
                </p:cNvPr>
                <p:cNvGrpSpPr/>
                <p:nvPr/>
              </p:nvGrpSpPr>
              <p:grpSpPr>
                <a:xfrm rot="10800000">
                  <a:off x="11260486" y="3784121"/>
                  <a:ext cx="770720" cy="540236"/>
                  <a:chOff x="11407301" y="3142325"/>
                  <a:chExt cx="770720" cy="540236"/>
                </a:xfrm>
              </p:grpSpPr>
              <p:grpSp>
                <p:nvGrpSpPr>
                  <p:cNvPr id="1001" name="Group 1000">
                    <a:extLst>
                      <a:ext uri="{FF2B5EF4-FFF2-40B4-BE49-F238E27FC236}">
                        <a16:creationId xmlns:a16="http://schemas.microsoft.com/office/drawing/2014/main" id="{EF1324C2-F30D-42A6-B0B3-A59AFF9C5D4E}"/>
                      </a:ext>
                    </a:extLst>
                  </p:cNvPr>
                  <p:cNvGrpSpPr/>
                  <p:nvPr/>
                </p:nvGrpSpPr>
                <p:grpSpPr>
                  <a:xfrm>
                    <a:off x="11407301" y="3147260"/>
                    <a:ext cx="168965" cy="535301"/>
                    <a:chOff x="838200" y="2597426"/>
                    <a:chExt cx="420757" cy="1118397"/>
                  </a:xfrm>
                </p:grpSpPr>
                <p:sp>
                  <p:nvSpPr>
                    <p:cNvPr id="1014" name="Flowchart: Connector 1013">
                      <a:extLst>
                        <a:ext uri="{FF2B5EF4-FFF2-40B4-BE49-F238E27FC236}">
                          <a16:creationId xmlns:a16="http://schemas.microsoft.com/office/drawing/2014/main" id="{531231BC-7B34-4643-9348-F27D95E8D215}"/>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15" name="Connector: Curved 1014">
                      <a:extLst>
                        <a:ext uri="{FF2B5EF4-FFF2-40B4-BE49-F238E27FC236}">
                          <a16:creationId xmlns:a16="http://schemas.microsoft.com/office/drawing/2014/main" id="{BC228664-F942-4DB1-B720-BA0A15802A88}"/>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16" name="Connector: Curved 1015">
                      <a:extLst>
                        <a:ext uri="{FF2B5EF4-FFF2-40B4-BE49-F238E27FC236}">
                          <a16:creationId xmlns:a16="http://schemas.microsoft.com/office/drawing/2014/main" id="{DC6C7B16-9382-4515-A0C4-85B8B2B45E1B}"/>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02" name="Group 1001">
                    <a:extLst>
                      <a:ext uri="{FF2B5EF4-FFF2-40B4-BE49-F238E27FC236}">
                        <a16:creationId xmlns:a16="http://schemas.microsoft.com/office/drawing/2014/main" id="{F9C82749-4ED4-416F-8A94-DA04A82C15D1}"/>
                      </a:ext>
                    </a:extLst>
                  </p:cNvPr>
                  <p:cNvGrpSpPr/>
                  <p:nvPr/>
                </p:nvGrpSpPr>
                <p:grpSpPr>
                  <a:xfrm>
                    <a:off x="11604741" y="3142325"/>
                    <a:ext cx="168965" cy="535301"/>
                    <a:chOff x="838200" y="2597426"/>
                    <a:chExt cx="420757" cy="1118397"/>
                  </a:xfrm>
                </p:grpSpPr>
                <p:sp>
                  <p:nvSpPr>
                    <p:cNvPr id="1011" name="Flowchart: Connector 1010">
                      <a:extLst>
                        <a:ext uri="{FF2B5EF4-FFF2-40B4-BE49-F238E27FC236}">
                          <a16:creationId xmlns:a16="http://schemas.microsoft.com/office/drawing/2014/main" id="{8BA3D1EE-31F3-455E-A2AC-BEAE9E1DB2B2}"/>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12" name="Connector: Curved 1011">
                      <a:extLst>
                        <a:ext uri="{FF2B5EF4-FFF2-40B4-BE49-F238E27FC236}">
                          <a16:creationId xmlns:a16="http://schemas.microsoft.com/office/drawing/2014/main" id="{82ED699D-1807-4DC1-82F3-A3C559663325}"/>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13" name="Connector: Curved 1012">
                      <a:extLst>
                        <a:ext uri="{FF2B5EF4-FFF2-40B4-BE49-F238E27FC236}">
                          <a16:creationId xmlns:a16="http://schemas.microsoft.com/office/drawing/2014/main" id="{EC28BF8F-3B2F-41EF-9ADC-ECD2421FF0E5}"/>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03" name="Group 1002">
                    <a:extLst>
                      <a:ext uri="{FF2B5EF4-FFF2-40B4-BE49-F238E27FC236}">
                        <a16:creationId xmlns:a16="http://schemas.microsoft.com/office/drawing/2014/main" id="{B0FE8D2A-16DB-4C31-94DA-385C427E194D}"/>
                      </a:ext>
                    </a:extLst>
                  </p:cNvPr>
                  <p:cNvGrpSpPr/>
                  <p:nvPr/>
                </p:nvGrpSpPr>
                <p:grpSpPr>
                  <a:xfrm>
                    <a:off x="11811889" y="3142325"/>
                    <a:ext cx="168965" cy="535301"/>
                    <a:chOff x="838200" y="2597426"/>
                    <a:chExt cx="420757" cy="1118397"/>
                  </a:xfrm>
                </p:grpSpPr>
                <p:sp>
                  <p:nvSpPr>
                    <p:cNvPr id="1008" name="Flowchart: Connector 1007">
                      <a:extLst>
                        <a:ext uri="{FF2B5EF4-FFF2-40B4-BE49-F238E27FC236}">
                          <a16:creationId xmlns:a16="http://schemas.microsoft.com/office/drawing/2014/main" id="{F994E4DB-EEC8-45E4-AB72-554ED5119AFD}"/>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09" name="Connector: Curved 1008">
                      <a:extLst>
                        <a:ext uri="{FF2B5EF4-FFF2-40B4-BE49-F238E27FC236}">
                          <a16:creationId xmlns:a16="http://schemas.microsoft.com/office/drawing/2014/main" id="{BB90E635-C652-47D1-AE4E-A736AFBBF261}"/>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10" name="Connector: Curved 1009">
                      <a:extLst>
                        <a:ext uri="{FF2B5EF4-FFF2-40B4-BE49-F238E27FC236}">
                          <a16:creationId xmlns:a16="http://schemas.microsoft.com/office/drawing/2014/main" id="{54DE76D9-45C8-4D36-92C0-C24344A3E215}"/>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nvGrpSpPr>
                  <p:cNvPr id="1004" name="Group 1003">
                    <a:extLst>
                      <a:ext uri="{FF2B5EF4-FFF2-40B4-BE49-F238E27FC236}">
                        <a16:creationId xmlns:a16="http://schemas.microsoft.com/office/drawing/2014/main" id="{F3F1EB7D-B063-49E2-9EE5-F2256800B429}"/>
                      </a:ext>
                    </a:extLst>
                  </p:cNvPr>
                  <p:cNvGrpSpPr/>
                  <p:nvPr/>
                </p:nvGrpSpPr>
                <p:grpSpPr>
                  <a:xfrm>
                    <a:off x="12009056" y="3142325"/>
                    <a:ext cx="168965" cy="535301"/>
                    <a:chOff x="838200" y="2597426"/>
                    <a:chExt cx="420757" cy="1118397"/>
                  </a:xfrm>
                </p:grpSpPr>
                <p:sp>
                  <p:nvSpPr>
                    <p:cNvPr id="1005" name="Flowchart: Connector 1004">
                      <a:extLst>
                        <a:ext uri="{FF2B5EF4-FFF2-40B4-BE49-F238E27FC236}">
                          <a16:creationId xmlns:a16="http://schemas.microsoft.com/office/drawing/2014/main" id="{86248EB8-4090-4165-82C3-BD42D31CA088}"/>
                        </a:ext>
                      </a:extLst>
                    </p:cNvPr>
                    <p:cNvSpPr/>
                    <p:nvPr/>
                  </p:nvSpPr>
                  <p:spPr>
                    <a:xfrm>
                      <a:off x="838200" y="2597426"/>
                      <a:ext cx="420757" cy="397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006" name="Connector: Curved 1005">
                      <a:extLst>
                        <a:ext uri="{FF2B5EF4-FFF2-40B4-BE49-F238E27FC236}">
                          <a16:creationId xmlns:a16="http://schemas.microsoft.com/office/drawing/2014/main" id="{19BE7A4D-6F87-456C-BCD7-A28EA55F1257}"/>
                        </a:ext>
                      </a:extLst>
                    </p:cNvPr>
                    <p:cNvCxnSpPr>
                      <a:cxnSpLocks/>
                    </p:cNvCxnSpPr>
                    <p:nvPr/>
                  </p:nvCxnSpPr>
                  <p:spPr>
                    <a:xfrm rot="16200000" flipH="1">
                      <a:off x="639784" y="3308359"/>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cxnSp>
                  <p:nvCxnSpPr>
                    <p:cNvPr id="1007" name="Connector: Curved 1006">
                      <a:extLst>
                        <a:ext uri="{FF2B5EF4-FFF2-40B4-BE49-F238E27FC236}">
                          <a16:creationId xmlns:a16="http://schemas.microsoft.com/office/drawing/2014/main" id="{B081CC9C-559E-4D62-94B6-3571CBB6F61A}"/>
                        </a:ext>
                      </a:extLst>
                    </p:cNvPr>
                    <p:cNvCxnSpPr>
                      <a:cxnSpLocks/>
                    </p:cNvCxnSpPr>
                    <p:nvPr/>
                  </p:nvCxnSpPr>
                  <p:spPr>
                    <a:xfrm rot="16200000" flipH="1">
                      <a:off x="774111" y="3308360"/>
                      <a:ext cx="720831" cy="94095"/>
                    </a:xfrm>
                    <a:prstGeom prst="curvedConnector3">
                      <a:avLst/>
                    </a:prstGeom>
                    <a:ln w="38100"/>
                  </p:spPr>
                  <p:style>
                    <a:lnRef idx="3">
                      <a:schemeClr val="dk1"/>
                    </a:lnRef>
                    <a:fillRef idx="0">
                      <a:schemeClr val="dk1"/>
                    </a:fillRef>
                    <a:effectRef idx="2">
                      <a:schemeClr val="dk1"/>
                    </a:effectRef>
                    <a:fontRef idx="minor">
                      <a:schemeClr val="tx1"/>
                    </a:fontRef>
                  </p:style>
                </p:cxnSp>
              </p:grpSp>
            </p:grpSp>
          </p:grpSp>
          <p:grpSp>
            <p:nvGrpSpPr>
              <p:cNvPr id="1444" name="Group 1443">
                <a:extLst>
                  <a:ext uri="{FF2B5EF4-FFF2-40B4-BE49-F238E27FC236}">
                    <a16:creationId xmlns:a16="http://schemas.microsoft.com/office/drawing/2014/main" id="{6247F71B-487B-46AC-8022-A7420DFE2A6A}"/>
                  </a:ext>
                </a:extLst>
              </p:cNvPr>
              <p:cNvGrpSpPr/>
              <p:nvPr/>
            </p:nvGrpSpPr>
            <p:grpSpPr>
              <a:xfrm>
                <a:off x="2360399" y="1947620"/>
                <a:ext cx="1900418" cy="4905412"/>
                <a:chOff x="6208120" y="1582041"/>
                <a:chExt cx="1900418" cy="4905412"/>
              </a:xfrm>
            </p:grpSpPr>
            <p:grpSp>
              <p:nvGrpSpPr>
                <p:cNvPr id="1445" name="Group 1444">
                  <a:extLst>
                    <a:ext uri="{FF2B5EF4-FFF2-40B4-BE49-F238E27FC236}">
                      <a16:creationId xmlns:a16="http://schemas.microsoft.com/office/drawing/2014/main" id="{C5BBF9B2-E6E8-4F41-84D5-E197A38EEF62}"/>
                    </a:ext>
                  </a:extLst>
                </p:cNvPr>
                <p:cNvGrpSpPr/>
                <p:nvPr/>
              </p:nvGrpSpPr>
              <p:grpSpPr>
                <a:xfrm>
                  <a:off x="6208120" y="3067722"/>
                  <a:ext cx="1900418" cy="2502569"/>
                  <a:chOff x="6208120" y="3067722"/>
                  <a:chExt cx="1900418" cy="2502569"/>
                </a:xfrm>
              </p:grpSpPr>
              <p:sp>
                <p:nvSpPr>
                  <p:cNvPr id="1448" name="Cylinder 1447">
                    <a:extLst>
                      <a:ext uri="{FF2B5EF4-FFF2-40B4-BE49-F238E27FC236}">
                        <a16:creationId xmlns:a16="http://schemas.microsoft.com/office/drawing/2014/main" id="{5A817413-0970-44EE-BCFB-E28DF82244EE}"/>
                      </a:ext>
                    </a:extLst>
                  </p:cNvPr>
                  <p:cNvSpPr/>
                  <p:nvPr/>
                </p:nvSpPr>
                <p:spPr>
                  <a:xfrm>
                    <a:off x="6208120" y="3067722"/>
                    <a:ext cx="1588168" cy="2502569"/>
                  </a:xfrm>
                  <a:prstGeom prst="can">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sp>
                <p:nvSpPr>
                  <p:cNvPr id="1449" name="Oval 1448">
                    <a:extLst>
                      <a:ext uri="{FF2B5EF4-FFF2-40B4-BE49-F238E27FC236}">
                        <a16:creationId xmlns:a16="http://schemas.microsoft.com/office/drawing/2014/main" id="{12FEBD49-64D6-4EE9-BEA8-92439BB5F1F0}"/>
                      </a:ext>
                    </a:extLst>
                  </p:cNvPr>
                  <p:cNvSpPr/>
                  <p:nvPr/>
                </p:nvSpPr>
                <p:spPr>
                  <a:xfrm>
                    <a:off x="6660982" y="3192379"/>
                    <a:ext cx="693484" cy="19028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sp>
                <p:nvSpPr>
                  <p:cNvPr id="1450" name="TextBox 1449">
                    <a:extLst>
                      <a:ext uri="{FF2B5EF4-FFF2-40B4-BE49-F238E27FC236}">
                        <a16:creationId xmlns:a16="http://schemas.microsoft.com/office/drawing/2014/main" id="{262F4BB1-7EFB-4154-B5FF-295C93F7F43B}"/>
                      </a:ext>
                    </a:extLst>
                  </p:cNvPr>
                  <p:cNvSpPr txBox="1"/>
                  <p:nvPr/>
                </p:nvSpPr>
                <p:spPr>
                  <a:xfrm>
                    <a:off x="6382331" y="4013993"/>
                    <a:ext cx="1726207" cy="675851"/>
                  </a:xfrm>
                  <a:prstGeom prst="rect">
                    <a:avLst/>
                  </a:prstGeom>
                  <a:noFill/>
                </p:spPr>
                <p:txBody>
                  <a:bodyPr wrap="none" rtlCol="0">
                    <a:spAutoFit/>
                  </a:bodyPr>
                  <a:lstStyle/>
                  <a:p>
                    <a:r>
                      <a:rPr lang="en-US" sz="1167" dirty="0"/>
                      <a:t>Translocon</a:t>
                    </a:r>
                  </a:p>
                </p:txBody>
              </p:sp>
            </p:grpSp>
            <p:sp>
              <p:nvSpPr>
                <p:cNvPr id="1446" name="Freeform: Shape 1445">
                  <a:extLst>
                    <a:ext uri="{FF2B5EF4-FFF2-40B4-BE49-F238E27FC236}">
                      <a16:creationId xmlns:a16="http://schemas.microsoft.com/office/drawing/2014/main" id="{BCEE5A91-0B0D-4D51-A9D3-E63B36DBD7D6}"/>
                    </a:ext>
                  </a:extLst>
                </p:cNvPr>
                <p:cNvSpPr/>
                <p:nvPr/>
              </p:nvSpPr>
              <p:spPr>
                <a:xfrm>
                  <a:off x="6575845" y="1582041"/>
                  <a:ext cx="1044155" cy="1690548"/>
                </a:xfrm>
                <a:custGeom>
                  <a:avLst/>
                  <a:gdLst>
                    <a:gd name="connsiteX0" fmla="*/ 209966 w 1044155"/>
                    <a:gd name="connsiteY0" fmla="*/ 471348 h 1690548"/>
                    <a:gd name="connsiteX1" fmla="*/ 290176 w 1044155"/>
                    <a:gd name="connsiteY1" fmla="*/ 503433 h 1690548"/>
                    <a:gd name="connsiteX2" fmla="*/ 386429 w 1044155"/>
                    <a:gd name="connsiteY2" fmla="*/ 551559 h 1690548"/>
                    <a:gd name="connsiteX3" fmla="*/ 611018 w 1044155"/>
                    <a:gd name="connsiteY3" fmla="*/ 583643 h 1690548"/>
                    <a:gd name="connsiteX4" fmla="*/ 819566 w 1044155"/>
                    <a:gd name="connsiteY4" fmla="*/ 551559 h 1690548"/>
                    <a:gd name="connsiteX5" fmla="*/ 867692 w 1044155"/>
                    <a:gd name="connsiteY5" fmla="*/ 519475 h 1690548"/>
                    <a:gd name="connsiteX6" fmla="*/ 899776 w 1044155"/>
                    <a:gd name="connsiteY6" fmla="*/ 471348 h 1690548"/>
                    <a:gd name="connsiteX7" fmla="*/ 947902 w 1044155"/>
                    <a:gd name="connsiteY7" fmla="*/ 455306 h 1690548"/>
                    <a:gd name="connsiteX8" fmla="*/ 963944 w 1044155"/>
                    <a:gd name="connsiteY8" fmla="*/ 407180 h 1690548"/>
                    <a:gd name="connsiteX9" fmla="*/ 1044155 w 1044155"/>
                    <a:gd name="connsiteY9" fmla="*/ 343012 h 1690548"/>
                    <a:gd name="connsiteX10" fmla="*/ 1028113 w 1044155"/>
                    <a:gd name="connsiteY10" fmla="*/ 166548 h 1690548"/>
                    <a:gd name="connsiteX11" fmla="*/ 1012071 w 1044155"/>
                    <a:gd name="connsiteY11" fmla="*/ 118422 h 1690548"/>
                    <a:gd name="connsiteX12" fmla="*/ 915818 w 1044155"/>
                    <a:gd name="connsiteY12" fmla="*/ 86338 h 1690548"/>
                    <a:gd name="connsiteX13" fmla="*/ 771439 w 1044155"/>
                    <a:gd name="connsiteY13" fmla="*/ 38212 h 1690548"/>
                    <a:gd name="connsiteX14" fmla="*/ 723313 w 1044155"/>
                    <a:gd name="connsiteY14" fmla="*/ 22170 h 1690548"/>
                    <a:gd name="connsiteX15" fmla="*/ 675187 w 1044155"/>
                    <a:gd name="connsiteY15" fmla="*/ 6127 h 1690548"/>
                    <a:gd name="connsiteX16" fmla="*/ 402471 w 1044155"/>
                    <a:gd name="connsiteY16" fmla="*/ 70296 h 1690548"/>
                    <a:gd name="connsiteX17" fmla="*/ 386429 w 1044155"/>
                    <a:gd name="connsiteY17" fmla="*/ 118422 h 1690548"/>
                    <a:gd name="connsiteX18" fmla="*/ 402471 w 1044155"/>
                    <a:gd name="connsiteY18" fmla="*/ 214675 h 1690548"/>
                    <a:gd name="connsiteX19" fmla="*/ 546850 w 1044155"/>
                    <a:gd name="connsiteY19" fmla="*/ 294885 h 1690548"/>
                    <a:gd name="connsiteX20" fmla="*/ 627060 w 1044155"/>
                    <a:gd name="connsiteY20" fmla="*/ 359054 h 1690548"/>
                    <a:gd name="connsiteX21" fmla="*/ 675187 w 1044155"/>
                    <a:gd name="connsiteY21" fmla="*/ 375096 h 1690548"/>
                    <a:gd name="connsiteX22" fmla="*/ 771439 w 1044155"/>
                    <a:gd name="connsiteY22" fmla="*/ 326970 h 1690548"/>
                    <a:gd name="connsiteX23" fmla="*/ 787481 w 1044155"/>
                    <a:gd name="connsiteY23" fmla="*/ 278843 h 1690548"/>
                    <a:gd name="connsiteX24" fmla="*/ 771439 w 1044155"/>
                    <a:gd name="connsiteY24" fmla="*/ 214675 h 1690548"/>
                    <a:gd name="connsiteX25" fmla="*/ 627060 w 1044155"/>
                    <a:gd name="connsiteY25" fmla="*/ 150506 h 1690548"/>
                    <a:gd name="connsiteX26" fmla="*/ 514766 w 1044155"/>
                    <a:gd name="connsiteY26" fmla="*/ 118422 h 1690548"/>
                    <a:gd name="connsiteX27" fmla="*/ 466639 w 1044155"/>
                    <a:gd name="connsiteY27" fmla="*/ 102380 h 1690548"/>
                    <a:gd name="connsiteX28" fmla="*/ 338302 w 1044155"/>
                    <a:gd name="connsiteY28" fmla="*/ 86338 h 1690548"/>
                    <a:gd name="connsiteX29" fmla="*/ 177881 w 1044155"/>
                    <a:gd name="connsiteY29" fmla="*/ 134464 h 1690548"/>
                    <a:gd name="connsiteX30" fmla="*/ 161839 w 1044155"/>
                    <a:gd name="connsiteY30" fmla="*/ 182591 h 1690548"/>
                    <a:gd name="connsiteX31" fmla="*/ 177881 w 1044155"/>
                    <a:gd name="connsiteY31" fmla="*/ 310927 h 1690548"/>
                    <a:gd name="connsiteX32" fmla="*/ 209966 w 1044155"/>
                    <a:gd name="connsiteY32" fmla="*/ 343012 h 1690548"/>
                    <a:gd name="connsiteX33" fmla="*/ 290176 w 1044155"/>
                    <a:gd name="connsiteY33" fmla="*/ 439264 h 1690548"/>
                    <a:gd name="connsiteX34" fmla="*/ 354344 w 1044155"/>
                    <a:gd name="connsiteY34" fmla="*/ 535517 h 1690548"/>
                    <a:gd name="connsiteX35" fmla="*/ 466639 w 1044155"/>
                    <a:gd name="connsiteY35" fmla="*/ 647812 h 1690548"/>
                    <a:gd name="connsiteX36" fmla="*/ 514766 w 1044155"/>
                    <a:gd name="connsiteY36" fmla="*/ 695938 h 1690548"/>
                    <a:gd name="connsiteX37" fmla="*/ 594976 w 1044155"/>
                    <a:gd name="connsiteY37" fmla="*/ 776148 h 1690548"/>
                    <a:gd name="connsiteX38" fmla="*/ 675187 w 1044155"/>
                    <a:gd name="connsiteY38" fmla="*/ 792191 h 1690548"/>
                    <a:gd name="connsiteX39" fmla="*/ 915818 w 1044155"/>
                    <a:gd name="connsiteY39" fmla="*/ 744064 h 1690548"/>
                    <a:gd name="connsiteX40" fmla="*/ 931860 w 1044155"/>
                    <a:gd name="connsiteY40" fmla="*/ 695938 h 1690548"/>
                    <a:gd name="connsiteX41" fmla="*/ 899776 w 1044155"/>
                    <a:gd name="connsiteY41" fmla="*/ 599685 h 1690548"/>
                    <a:gd name="connsiteX42" fmla="*/ 835608 w 1044155"/>
                    <a:gd name="connsiteY42" fmla="*/ 503433 h 1690548"/>
                    <a:gd name="connsiteX43" fmla="*/ 755397 w 1044155"/>
                    <a:gd name="connsiteY43" fmla="*/ 423222 h 1690548"/>
                    <a:gd name="connsiteX44" fmla="*/ 723313 w 1044155"/>
                    <a:gd name="connsiteY44" fmla="*/ 375096 h 1690548"/>
                    <a:gd name="connsiteX45" fmla="*/ 578934 w 1044155"/>
                    <a:gd name="connsiteY45" fmla="*/ 294885 h 1690548"/>
                    <a:gd name="connsiteX46" fmla="*/ 482681 w 1044155"/>
                    <a:gd name="connsiteY46" fmla="*/ 246759 h 1690548"/>
                    <a:gd name="connsiteX47" fmla="*/ 434555 w 1044155"/>
                    <a:gd name="connsiteY47" fmla="*/ 214675 h 1690548"/>
                    <a:gd name="connsiteX48" fmla="*/ 322260 w 1044155"/>
                    <a:gd name="connsiteY48" fmla="*/ 182591 h 1690548"/>
                    <a:gd name="connsiteX49" fmla="*/ 113713 w 1044155"/>
                    <a:gd name="connsiteY49" fmla="*/ 230717 h 1690548"/>
                    <a:gd name="connsiteX50" fmla="*/ 33502 w 1044155"/>
                    <a:gd name="connsiteY50" fmla="*/ 310927 h 1690548"/>
                    <a:gd name="connsiteX51" fmla="*/ 1418 w 1044155"/>
                    <a:gd name="connsiteY51" fmla="*/ 407180 h 1690548"/>
                    <a:gd name="connsiteX52" fmla="*/ 33502 w 1044155"/>
                    <a:gd name="connsiteY52" fmla="*/ 519475 h 1690548"/>
                    <a:gd name="connsiteX53" fmla="*/ 65587 w 1044155"/>
                    <a:gd name="connsiteY53" fmla="*/ 551559 h 1690548"/>
                    <a:gd name="connsiteX54" fmla="*/ 97671 w 1044155"/>
                    <a:gd name="connsiteY54" fmla="*/ 599685 h 1690548"/>
                    <a:gd name="connsiteX55" fmla="*/ 129755 w 1044155"/>
                    <a:gd name="connsiteY55" fmla="*/ 631770 h 1690548"/>
                    <a:gd name="connsiteX56" fmla="*/ 177881 w 1044155"/>
                    <a:gd name="connsiteY56" fmla="*/ 695938 h 1690548"/>
                    <a:gd name="connsiteX57" fmla="*/ 274134 w 1044155"/>
                    <a:gd name="connsiteY57" fmla="*/ 760106 h 1690548"/>
                    <a:gd name="connsiteX58" fmla="*/ 354344 w 1044155"/>
                    <a:gd name="connsiteY58" fmla="*/ 824275 h 1690548"/>
                    <a:gd name="connsiteX59" fmla="*/ 386429 w 1044155"/>
                    <a:gd name="connsiteY59" fmla="*/ 856359 h 1690548"/>
                    <a:gd name="connsiteX60" fmla="*/ 546850 w 1044155"/>
                    <a:gd name="connsiteY60" fmla="*/ 904485 h 1690548"/>
                    <a:gd name="connsiteX61" fmla="*/ 594976 w 1044155"/>
                    <a:gd name="connsiteY61" fmla="*/ 936570 h 1690548"/>
                    <a:gd name="connsiteX62" fmla="*/ 899776 w 1044155"/>
                    <a:gd name="connsiteY62" fmla="*/ 936570 h 1690548"/>
                    <a:gd name="connsiteX63" fmla="*/ 963944 w 1044155"/>
                    <a:gd name="connsiteY63" fmla="*/ 792191 h 1690548"/>
                    <a:gd name="connsiteX64" fmla="*/ 931860 w 1044155"/>
                    <a:gd name="connsiteY64" fmla="*/ 631770 h 1690548"/>
                    <a:gd name="connsiteX65" fmla="*/ 803523 w 1044155"/>
                    <a:gd name="connsiteY65" fmla="*/ 503433 h 1690548"/>
                    <a:gd name="connsiteX66" fmla="*/ 755397 w 1044155"/>
                    <a:gd name="connsiteY66" fmla="*/ 455306 h 1690548"/>
                    <a:gd name="connsiteX67" fmla="*/ 707271 w 1044155"/>
                    <a:gd name="connsiteY67" fmla="*/ 439264 h 1690548"/>
                    <a:gd name="connsiteX68" fmla="*/ 578934 w 1044155"/>
                    <a:gd name="connsiteY68" fmla="*/ 375096 h 1690548"/>
                    <a:gd name="connsiteX69" fmla="*/ 482681 w 1044155"/>
                    <a:gd name="connsiteY69" fmla="*/ 343012 h 1690548"/>
                    <a:gd name="connsiteX70" fmla="*/ 258092 w 1044155"/>
                    <a:gd name="connsiteY70" fmla="*/ 359054 h 1690548"/>
                    <a:gd name="connsiteX71" fmla="*/ 177881 w 1044155"/>
                    <a:gd name="connsiteY71" fmla="*/ 375096 h 1690548"/>
                    <a:gd name="connsiteX72" fmla="*/ 97671 w 1044155"/>
                    <a:gd name="connsiteY72" fmla="*/ 439264 h 1690548"/>
                    <a:gd name="connsiteX73" fmla="*/ 65587 w 1044155"/>
                    <a:gd name="connsiteY73" fmla="*/ 487391 h 1690548"/>
                    <a:gd name="connsiteX74" fmla="*/ 113713 w 1044155"/>
                    <a:gd name="connsiteY74" fmla="*/ 760106 h 1690548"/>
                    <a:gd name="connsiteX75" fmla="*/ 145797 w 1044155"/>
                    <a:gd name="connsiteY75" fmla="*/ 792191 h 1690548"/>
                    <a:gd name="connsiteX76" fmla="*/ 209966 w 1044155"/>
                    <a:gd name="connsiteY76" fmla="*/ 888443 h 1690548"/>
                    <a:gd name="connsiteX77" fmla="*/ 322260 w 1044155"/>
                    <a:gd name="connsiteY77" fmla="*/ 1000738 h 1690548"/>
                    <a:gd name="connsiteX78" fmla="*/ 402471 w 1044155"/>
                    <a:gd name="connsiteY78" fmla="*/ 1016780 h 1690548"/>
                    <a:gd name="connsiteX79" fmla="*/ 707271 w 1044155"/>
                    <a:gd name="connsiteY79" fmla="*/ 1000738 h 1690548"/>
                    <a:gd name="connsiteX80" fmla="*/ 691229 w 1044155"/>
                    <a:gd name="connsiteY80" fmla="*/ 936570 h 1690548"/>
                    <a:gd name="connsiteX81" fmla="*/ 643102 w 1044155"/>
                    <a:gd name="connsiteY81" fmla="*/ 904485 h 1690548"/>
                    <a:gd name="connsiteX82" fmla="*/ 594976 w 1044155"/>
                    <a:gd name="connsiteY82" fmla="*/ 856359 h 1690548"/>
                    <a:gd name="connsiteX83" fmla="*/ 546850 w 1044155"/>
                    <a:gd name="connsiteY83" fmla="*/ 840317 h 1690548"/>
                    <a:gd name="connsiteX84" fmla="*/ 498723 w 1044155"/>
                    <a:gd name="connsiteY84" fmla="*/ 808233 h 1690548"/>
                    <a:gd name="connsiteX85" fmla="*/ 434555 w 1044155"/>
                    <a:gd name="connsiteY85" fmla="*/ 824275 h 1690548"/>
                    <a:gd name="connsiteX86" fmla="*/ 418513 w 1044155"/>
                    <a:gd name="connsiteY86" fmla="*/ 920527 h 1690548"/>
                    <a:gd name="connsiteX87" fmla="*/ 402471 w 1044155"/>
                    <a:gd name="connsiteY87" fmla="*/ 1225327 h 1690548"/>
                    <a:gd name="connsiteX88" fmla="*/ 434555 w 1044155"/>
                    <a:gd name="connsiteY88" fmla="*/ 1417833 h 1690548"/>
                    <a:gd name="connsiteX89" fmla="*/ 466639 w 1044155"/>
                    <a:gd name="connsiteY89" fmla="*/ 1690548 h 169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044155" h="1690548">
                      <a:moveTo>
                        <a:pt x="209966" y="471348"/>
                      </a:moveTo>
                      <a:cubicBezTo>
                        <a:pt x="236703" y="482043"/>
                        <a:pt x="264420" y="490555"/>
                        <a:pt x="290176" y="503433"/>
                      </a:cubicBezTo>
                      <a:cubicBezTo>
                        <a:pt x="347697" y="532194"/>
                        <a:pt x="324112" y="540562"/>
                        <a:pt x="386429" y="551559"/>
                      </a:cubicBezTo>
                      <a:cubicBezTo>
                        <a:pt x="460901" y="564701"/>
                        <a:pt x="611018" y="583643"/>
                        <a:pt x="611018" y="583643"/>
                      </a:cubicBezTo>
                      <a:cubicBezTo>
                        <a:pt x="657024" y="579042"/>
                        <a:pt x="761753" y="580465"/>
                        <a:pt x="819566" y="551559"/>
                      </a:cubicBezTo>
                      <a:cubicBezTo>
                        <a:pt x="836811" y="542937"/>
                        <a:pt x="851650" y="530170"/>
                        <a:pt x="867692" y="519475"/>
                      </a:cubicBezTo>
                      <a:cubicBezTo>
                        <a:pt x="878387" y="503433"/>
                        <a:pt x="884721" y="483392"/>
                        <a:pt x="899776" y="471348"/>
                      </a:cubicBezTo>
                      <a:cubicBezTo>
                        <a:pt x="912980" y="460784"/>
                        <a:pt x="935945" y="467263"/>
                        <a:pt x="947902" y="455306"/>
                      </a:cubicBezTo>
                      <a:cubicBezTo>
                        <a:pt x="959859" y="443349"/>
                        <a:pt x="955244" y="421680"/>
                        <a:pt x="963944" y="407180"/>
                      </a:cubicBezTo>
                      <a:cubicBezTo>
                        <a:pt x="979183" y="381783"/>
                        <a:pt x="1022298" y="357583"/>
                        <a:pt x="1044155" y="343012"/>
                      </a:cubicBezTo>
                      <a:cubicBezTo>
                        <a:pt x="1038808" y="284191"/>
                        <a:pt x="1036466" y="225018"/>
                        <a:pt x="1028113" y="166548"/>
                      </a:cubicBezTo>
                      <a:cubicBezTo>
                        <a:pt x="1025722" y="149808"/>
                        <a:pt x="1025831" y="128251"/>
                        <a:pt x="1012071" y="118422"/>
                      </a:cubicBezTo>
                      <a:cubicBezTo>
                        <a:pt x="984551" y="98765"/>
                        <a:pt x="947902" y="97033"/>
                        <a:pt x="915818" y="86338"/>
                      </a:cubicBezTo>
                      <a:lnTo>
                        <a:pt x="771439" y="38212"/>
                      </a:lnTo>
                      <a:lnTo>
                        <a:pt x="723313" y="22170"/>
                      </a:lnTo>
                      <a:lnTo>
                        <a:pt x="675187" y="6127"/>
                      </a:lnTo>
                      <a:cubicBezTo>
                        <a:pt x="497999" y="17940"/>
                        <a:pt x="459317" y="-43395"/>
                        <a:pt x="402471" y="70296"/>
                      </a:cubicBezTo>
                      <a:cubicBezTo>
                        <a:pt x="394909" y="85421"/>
                        <a:pt x="391776" y="102380"/>
                        <a:pt x="386429" y="118422"/>
                      </a:cubicBezTo>
                      <a:cubicBezTo>
                        <a:pt x="391776" y="150506"/>
                        <a:pt x="383818" y="188028"/>
                        <a:pt x="402471" y="214675"/>
                      </a:cubicBezTo>
                      <a:cubicBezTo>
                        <a:pt x="436047" y="262642"/>
                        <a:pt x="495797" y="277868"/>
                        <a:pt x="546850" y="294885"/>
                      </a:cubicBezTo>
                      <a:cubicBezTo>
                        <a:pt x="576692" y="324728"/>
                        <a:pt x="586585" y="338817"/>
                        <a:pt x="627060" y="359054"/>
                      </a:cubicBezTo>
                      <a:cubicBezTo>
                        <a:pt x="642185" y="366616"/>
                        <a:pt x="659145" y="369749"/>
                        <a:pt x="675187" y="375096"/>
                      </a:cubicBezTo>
                      <a:cubicBezTo>
                        <a:pt x="706890" y="364528"/>
                        <a:pt x="748823" y="355241"/>
                        <a:pt x="771439" y="326970"/>
                      </a:cubicBezTo>
                      <a:cubicBezTo>
                        <a:pt x="782003" y="313765"/>
                        <a:pt x="782134" y="294885"/>
                        <a:pt x="787481" y="278843"/>
                      </a:cubicBezTo>
                      <a:cubicBezTo>
                        <a:pt x="782134" y="257454"/>
                        <a:pt x="783669" y="233020"/>
                        <a:pt x="771439" y="214675"/>
                      </a:cubicBezTo>
                      <a:cubicBezTo>
                        <a:pt x="749649" y="181990"/>
                        <a:pt x="646045" y="156835"/>
                        <a:pt x="627060" y="150506"/>
                      </a:cubicBezTo>
                      <a:cubicBezTo>
                        <a:pt x="511687" y="112048"/>
                        <a:pt x="655746" y="158702"/>
                        <a:pt x="514766" y="118422"/>
                      </a:cubicBezTo>
                      <a:cubicBezTo>
                        <a:pt x="498507" y="113776"/>
                        <a:pt x="483276" y="105405"/>
                        <a:pt x="466639" y="102380"/>
                      </a:cubicBezTo>
                      <a:cubicBezTo>
                        <a:pt x="424222" y="94668"/>
                        <a:pt x="381081" y="91685"/>
                        <a:pt x="338302" y="86338"/>
                      </a:cubicBezTo>
                      <a:cubicBezTo>
                        <a:pt x="272085" y="94615"/>
                        <a:pt x="213393" y="75278"/>
                        <a:pt x="177881" y="134464"/>
                      </a:cubicBezTo>
                      <a:cubicBezTo>
                        <a:pt x="169181" y="148964"/>
                        <a:pt x="167186" y="166549"/>
                        <a:pt x="161839" y="182591"/>
                      </a:cubicBezTo>
                      <a:cubicBezTo>
                        <a:pt x="167186" y="225370"/>
                        <a:pt x="165493" y="269634"/>
                        <a:pt x="177881" y="310927"/>
                      </a:cubicBezTo>
                      <a:cubicBezTo>
                        <a:pt x="182227" y="325414"/>
                        <a:pt x="201576" y="330427"/>
                        <a:pt x="209966" y="343012"/>
                      </a:cubicBezTo>
                      <a:cubicBezTo>
                        <a:pt x="275097" y="440708"/>
                        <a:pt x="202461" y="380787"/>
                        <a:pt x="290176" y="439264"/>
                      </a:cubicBezTo>
                      <a:cubicBezTo>
                        <a:pt x="311565" y="471348"/>
                        <a:pt x="327077" y="508251"/>
                        <a:pt x="354344" y="535517"/>
                      </a:cubicBezTo>
                      <a:lnTo>
                        <a:pt x="466639" y="647812"/>
                      </a:lnTo>
                      <a:cubicBezTo>
                        <a:pt x="482681" y="663854"/>
                        <a:pt x="502181" y="677061"/>
                        <a:pt x="514766" y="695938"/>
                      </a:cubicBezTo>
                      <a:cubicBezTo>
                        <a:pt x="540909" y="735152"/>
                        <a:pt x="547444" y="758323"/>
                        <a:pt x="594976" y="776148"/>
                      </a:cubicBezTo>
                      <a:cubicBezTo>
                        <a:pt x="620506" y="785722"/>
                        <a:pt x="648450" y="786843"/>
                        <a:pt x="675187" y="792191"/>
                      </a:cubicBezTo>
                      <a:cubicBezTo>
                        <a:pt x="717074" y="788700"/>
                        <a:pt x="864967" y="807628"/>
                        <a:pt x="915818" y="744064"/>
                      </a:cubicBezTo>
                      <a:cubicBezTo>
                        <a:pt x="926381" y="730860"/>
                        <a:pt x="926513" y="711980"/>
                        <a:pt x="931860" y="695938"/>
                      </a:cubicBezTo>
                      <a:cubicBezTo>
                        <a:pt x="921165" y="663854"/>
                        <a:pt x="918536" y="627825"/>
                        <a:pt x="899776" y="599685"/>
                      </a:cubicBezTo>
                      <a:cubicBezTo>
                        <a:pt x="878387" y="567601"/>
                        <a:pt x="862874" y="530699"/>
                        <a:pt x="835608" y="503433"/>
                      </a:cubicBezTo>
                      <a:cubicBezTo>
                        <a:pt x="808871" y="476696"/>
                        <a:pt x="776371" y="454683"/>
                        <a:pt x="755397" y="423222"/>
                      </a:cubicBezTo>
                      <a:cubicBezTo>
                        <a:pt x="744702" y="407180"/>
                        <a:pt x="737823" y="387792"/>
                        <a:pt x="723313" y="375096"/>
                      </a:cubicBezTo>
                      <a:cubicBezTo>
                        <a:pt x="588428" y="257072"/>
                        <a:pt x="674413" y="342624"/>
                        <a:pt x="578934" y="294885"/>
                      </a:cubicBezTo>
                      <a:cubicBezTo>
                        <a:pt x="454545" y="232690"/>
                        <a:pt x="603647" y="287080"/>
                        <a:pt x="482681" y="246759"/>
                      </a:cubicBezTo>
                      <a:cubicBezTo>
                        <a:pt x="466639" y="236064"/>
                        <a:pt x="451800" y="223297"/>
                        <a:pt x="434555" y="214675"/>
                      </a:cubicBezTo>
                      <a:cubicBezTo>
                        <a:pt x="411540" y="203168"/>
                        <a:pt x="342820" y="187731"/>
                        <a:pt x="322260" y="182591"/>
                      </a:cubicBezTo>
                      <a:cubicBezTo>
                        <a:pt x="244791" y="191199"/>
                        <a:pt x="176409" y="181954"/>
                        <a:pt x="113713" y="230717"/>
                      </a:cubicBezTo>
                      <a:cubicBezTo>
                        <a:pt x="83866" y="253931"/>
                        <a:pt x="33502" y="310927"/>
                        <a:pt x="33502" y="310927"/>
                      </a:cubicBezTo>
                      <a:cubicBezTo>
                        <a:pt x="22807" y="343011"/>
                        <a:pt x="-6785" y="374370"/>
                        <a:pt x="1418" y="407180"/>
                      </a:cubicBezTo>
                      <a:cubicBezTo>
                        <a:pt x="4414" y="419165"/>
                        <a:pt x="23640" y="503038"/>
                        <a:pt x="33502" y="519475"/>
                      </a:cubicBezTo>
                      <a:cubicBezTo>
                        <a:pt x="41284" y="532444"/>
                        <a:pt x="56139" y="539749"/>
                        <a:pt x="65587" y="551559"/>
                      </a:cubicBezTo>
                      <a:cubicBezTo>
                        <a:pt x="77631" y="566614"/>
                        <a:pt x="85627" y="584630"/>
                        <a:pt x="97671" y="599685"/>
                      </a:cubicBezTo>
                      <a:cubicBezTo>
                        <a:pt x="107119" y="611496"/>
                        <a:pt x="120072" y="620151"/>
                        <a:pt x="129755" y="631770"/>
                      </a:cubicBezTo>
                      <a:cubicBezTo>
                        <a:pt x="146871" y="652310"/>
                        <a:pt x="157898" y="678175"/>
                        <a:pt x="177881" y="695938"/>
                      </a:cubicBezTo>
                      <a:cubicBezTo>
                        <a:pt x="206702" y="721556"/>
                        <a:pt x="246868" y="732839"/>
                        <a:pt x="274134" y="760106"/>
                      </a:cubicBezTo>
                      <a:cubicBezTo>
                        <a:pt x="351593" y="837567"/>
                        <a:pt x="253171" y="743338"/>
                        <a:pt x="354344" y="824275"/>
                      </a:cubicBezTo>
                      <a:cubicBezTo>
                        <a:pt x="366155" y="833723"/>
                        <a:pt x="372901" y="849595"/>
                        <a:pt x="386429" y="856359"/>
                      </a:cubicBezTo>
                      <a:cubicBezTo>
                        <a:pt x="425487" y="875888"/>
                        <a:pt x="500794" y="892971"/>
                        <a:pt x="546850" y="904485"/>
                      </a:cubicBezTo>
                      <a:cubicBezTo>
                        <a:pt x="562892" y="915180"/>
                        <a:pt x="577255" y="928975"/>
                        <a:pt x="594976" y="936570"/>
                      </a:cubicBezTo>
                      <a:cubicBezTo>
                        <a:pt x="685872" y="975526"/>
                        <a:pt x="824047" y="941619"/>
                        <a:pt x="899776" y="936570"/>
                      </a:cubicBezTo>
                      <a:cubicBezTo>
                        <a:pt x="937957" y="822026"/>
                        <a:pt x="913100" y="868457"/>
                        <a:pt x="963944" y="792191"/>
                      </a:cubicBezTo>
                      <a:cubicBezTo>
                        <a:pt x="963925" y="792055"/>
                        <a:pt x="951624" y="658122"/>
                        <a:pt x="931860" y="631770"/>
                      </a:cubicBezTo>
                      <a:cubicBezTo>
                        <a:pt x="931849" y="631755"/>
                        <a:pt x="820642" y="520552"/>
                        <a:pt x="803523" y="503433"/>
                      </a:cubicBezTo>
                      <a:cubicBezTo>
                        <a:pt x="787481" y="487391"/>
                        <a:pt x="776920" y="462480"/>
                        <a:pt x="755397" y="455306"/>
                      </a:cubicBezTo>
                      <a:cubicBezTo>
                        <a:pt x="739355" y="449959"/>
                        <a:pt x="722665" y="446261"/>
                        <a:pt x="707271" y="439264"/>
                      </a:cubicBezTo>
                      <a:cubicBezTo>
                        <a:pt x="663730" y="419473"/>
                        <a:pt x="624308" y="390220"/>
                        <a:pt x="578934" y="375096"/>
                      </a:cubicBezTo>
                      <a:lnTo>
                        <a:pt x="482681" y="343012"/>
                      </a:lnTo>
                      <a:cubicBezTo>
                        <a:pt x="407818" y="348359"/>
                        <a:pt x="332733" y="351197"/>
                        <a:pt x="258092" y="359054"/>
                      </a:cubicBezTo>
                      <a:cubicBezTo>
                        <a:pt x="230975" y="361908"/>
                        <a:pt x="201555" y="361568"/>
                        <a:pt x="177881" y="375096"/>
                      </a:cubicBezTo>
                      <a:cubicBezTo>
                        <a:pt x="-25296" y="491196"/>
                        <a:pt x="305920" y="369848"/>
                        <a:pt x="97671" y="439264"/>
                      </a:cubicBezTo>
                      <a:cubicBezTo>
                        <a:pt x="86976" y="455306"/>
                        <a:pt x="66719" y="468144"/>
                        <a:pt x="65587" y="487391"/>
                      </a:cubicBezTo>
                      <a:cubicBezTo>
                        <a:pt x="57351" y="627409"/>
                        <a:pt x="46586" y="676197"/>
                        <a:pt x="113713" y="760106"/>
                      </a:cubicBezTo>
                      <a:cubicBezTo>
                        <a:pt x="123161" y="771917"/>
                        <a:pt x="135102" y="781496"/>
                        <a:pt x="145797" y="792191"/>
                      </a:cubicBezTo>
                      <a:cubicBezTo>
                        <a:pt x="176478" y="884233"/>
                        <a:pt x="139867" y="798316"/>
                        <a:pt x="209966" y="888443"/>
                      </a:cubicBezTo>
                      <a:cubicBezTo>
                        <a:pt x="283190" y="982587"/>
                        <a:pt x="237695" y="979597"/>
                        <a:pt x="322260" y="1000738"/>
                      </a:cubicBezTo>
                      <a:cubicBezTo>
                        <a:pt x="348712" y="1007351"/>
                        <a:pt x="375734" y="1011433"/>
                        <a:pt x="402471" y="1016780"/>
                      </a:cubicBezTo>
                      <a:lnTo>
                        <a:pt x="707271" y="1000738"/>
                      </a:lnTo>
                      <a:cubicBezTo>
                        <a:pt x="728514" y="994837"/>
                        <a:pt x="703459" y="954915"/>
                        <a:pt x="691229" y="936570"/>
                      </a:cubicBezTo>
                      <a:cubicBezTo>
                        <a:pt x="680534" y="920528"/>
                        <a:pt x="657914" y="916828"/>
                        <a:pt x="643102" y="904485"/>
                      </a:cubicBezTo>
                      <a:cubicBezTo>
                        <a:pt x="625674" y="889961"/>
                        <a:pt x="613853" y="868943"/>
                        <a:pt x="594976" y="856359"/>
                      </a:cubicBezTo>
                      <a:cubicBezTo>
                        <a:pt x="580906" y="846979"/>
                        <a:pt x="561975" y="847879"/>
                        <a:pt x="546850" y="840317"/>
                      </a:cubicBezTo>
                      <a:cubicBezTo>
                        <a:pt x="529605" y="831695"/>
                        <a:pt x="514765" y="818928"/>
                        <a:pt x="498723" y="808233"/>
                      </a:cubicBezTo>
                      <a:cubicBezTo>
                        <a:pt x="477334" y="813580"/>
                        <a:pt x="447370" y="806334"/>
                        <a:pt x="434555" y="824275"/>
                      </a:cubicBezTo>
                      <a:cubicBezTo>
                        <a:pt x="415649" y="850743"/>
                        <a:pt x="421107" y="888104"/>
                        <a:pt x="418513" y="920527"/>
                      </a:cubicBezTo>
                      <a:cubicBezTo>
                        <a:pt x="410400" y="1021944"/>
                        <a:pt x="407818" y="1123727"/>
                        <a:pt x="402471" y="1225327"/>
                      </a:cubicBezTo>
                      <a:cubicBezTo>
                        <a:pt x="413166" y="1289496"/>
                        <a:pt x="427371" y="1353177"/>
                        <a:pt x="434555" y="1417833"/>
                      </a:cubicBezTo>
                      <a:cubicBezTo>
                        <a:pt x="465824" y="1699258"/>
                        <a:pt x="412500" y="1582269"/>
                        <a:pt x="466639" y="1690548"/>
                      </a:cubicBezTo>
                    </a:path>
                  </a:pathLst>
                </a:cu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47" name="Connector: Curved 1446">
                  <a:extLst>
                    <a:ext uri="{FF2B5EF4-FFF2-40B4-BE49-F238E27FC236}">
                      <a16:creationId xmlns:a16="http://schemas.microsoft.com/office/drawing/2014/main" id="{74EFF926-B7B5-49CE-8D09-2E30E858D60B}"/>
                    </a:ext>
                  </a:extLst>
                </p:cNvPr>
                <p:cNvCxnSpPr>
                  <a:stCxn id="1448" idx="3"/>
                </p:cNvCxnSpPr>
                <p:nvPr/>
              </p:nvCxnSpPr>
              <p:spPr>
                <a:xfrm rot="16200000" flipH="1">
                  <a:off x="6996227" y="5576267"/>
                  <a:ext cx="917163" cy="905209"/>
                </a:xfrm>
                <a:prstGeom prst="curvedConnector3">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1" name="Group 1450">
                <a:extLst>
                  <a:ext uri="{FF2B5EF4-FFF2-40B4-BE49-F238E27FC236}">
                    <a16:creationId xmlns:a16="http://schemas.microsoft.com/office/drawing/2014/main" id="{2CEBAAD3-3561-4DC7-86E4-19037AEE7857}"/>
                  </a:ext>
                </a:extLst>
              </p:cNvPr>
              <p:cNvGrpSpPr/>
              <p:nvPr/>
            </p:nvGrpSpPr>
            <p:grpSpPr>
              <a:xfrm>
                <a:off x="7661469" y="3472831"/>
                <a:ext cx="1917680" cy="2502569"/>
                <a:chOff x="6208120" y="3067722"/>
                <a:chExt cx="1917680" cy="2502569"/>
              </a:xfrm>
            </p:grpSpPr>
            <p:sp>
              <p:nvSpPr>
                <p:cNvPr id="1452" name="Cylinder 1451">
                  <a:extLst>
                    <a:ext uri="{FF2B5EF4-FFF2-40B4-BE49-F238E27FC236}">
                      <a16:creationId xmlns:a16="http://schemas.microsoft.com/office/drawing/2014/main" id="{409C7A30-2718-4EA5-90FF-FDEB0392E54B}"/>
                    </a:ext>
                  </a:extLst>
                </p:cNvPr>
                <p:cNvSpPr/>
                <p:nvPr/>
              </p:nvSpPr>
              <p:spPr>
                <a:xfrm>
                  <a:off x="6208120" y="3067722"/>
                  <a:ext cx="1588168" cy="2502569"/>
                </a:xfrm>
                <a:prstGeom prst="can">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sp>
              <p:nvSpPr>
                <p:cNvPr id="1453" name="Oval 1452">
                  <a:extLst>
                    <a:ext uri="{FF2B5EF4-FFF2-40B4-BE49-F238E27FC236}">
                      <a16:creationId xmlns:a16="http://schemas.microsoft.com/office/drawing/2014/main" id="{2FEC630E-8965-4277-BCC3-729A0AB0C65E}"/>
                    </a:ext>
                  </a:extLst>
                </p:cNvPr>
                <p:cNvSpPr/>
                <p:nvPr/>
              </p:nvSpPr>
              <p:spPr>
                <a:xfrm>
                  <a:off x="6660982" y="3192379"/>
                  <a:ext cx="693484" cy="19028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sp>
              <p:nvSpPr>
                <p:cNvPr id="1454" name="TextBox 1453">
                  <a:extLst>
                    <a:ext uri="{FF2B5EF4-FFF2-40B4-BE49-F238E27FC236}">
                      <a16:creationId xmlns:a16="http://schemas.microsoft.com/office/drawing/2014/main" id="{C50F1A8C-A328-4640-8977-397E980157D7}"/>
                    </a:ext>
                  </a:extLst>
                </p:cNvPr>
                <p:cNvSpPr txBox="1"/>
                <p:nvPr/>
              </p:nvSpPr>
              <p:spPr>
                <a:xfrm>
                  <a:off x="6399591" y="4126197"/>
                  <a:ext cx="1726209" cy="675850"/>
                </a:xfrm>
                <a:prstGeom prst="rect">
                  <a:avLst/>
                </a:prstGeom>
                <a:noFill/>
              </p:spPr>
              <p:txBody>
                <a:bodyPr wrap="none" rtlCol="0">
                  <a:spAutoFit/>
                </a:bodyPr>
                <a:lstStyle/>
                <a:p>
                  <a:r>
                    <a:rPr lang="en-US" sz="1167" dirty="0"/>
                    <a:t>Translocon</a:t>
                  </a:r>
                </a:p>
              </p:txBody>
            </p:sp>
          </p:grpSp>
          <p:sp>
            <p:nvSpPr>
              <p:cNvPr id="1455" name="Freeform: Shape 1454">
                <a:extLst>
                  <a:ext uri="{FF2B5EF4-FFF2-40B4-BE49-F238E27FC236}">
                    <a16:creationId xmlns:a16="http://schemas.microsoft.com/office/drawing/2014/main" id="{B77C2B88-0B5D-4EBB-8A53-AE1D0774ACB7}"/>
                  </a:ext>
                </a:extLst>
              </p:cNvPr>
              <p:cNvSpPr/>
              <p:nvPr/>
            </p:nvSpPr>
            <p:spPr>
              <a:xfrm rot="18692254">
                <a:off x="9334086" y="1617245"/>
                <a:ext cx="941914" cy="1057241"/>
              </a:xfrm>
              <a:custGeom>
                <a:avLst/>
                <a:gdLst>
                  <a:gd name="connsiteX0" fmla="*/ 209966 w 1044155"/>
                  <a:gd name="connsiteY0" fmla="*/ 471348 h 1690548"/>
                  <a:gd name="connsiteX1" fmla="*/ 290176 w 1044155"/>
                  <a:gd name="connsiteY1" fmla="*/ 503433 h 1690548"/>
                  <a:gd name="connsiteX2" fmla="*/ 386429 w 1044155"/>
                  <a:gd name="connsiteY2" fmla="*/ 551559 h 1690548"/>
                  <a:gd name="connsiteX3" fmla="*/ 611018 w 1044155"/>
                  <a:gd name="connsiteY3" fmla="*/ 583643 h 1690548"/>
                  <a:gd name="connsiteX4" fmla="*/ 819566 w 1044155"/>
                  <a:gd name="connsiteY4" fmla="*/ 551559 h 1690548"/>
                  <a:gd name="connsiteX5" fmla="*/ 867692 w 1044155"/>
                  <a:gd name="connsiteY5" fmla="*/ 519475 h 1690548"/>
                  <a:gd name="connsiteX6" fmla="*/ 899776 w 1044155"/>
                  <a:gd name="connsiteY6" fmla="*/ 471348 h 1690548"/>
                  <a:gd name="connsiteX7" fmla="*/ 947902 w 1044155"/>
                  <a:gd name="connsiteY7" fmla="*/ 455306 h 1690548"/>
                  <a:gd name="connsiteX8" fmla="*/ 963944 w 1044155"/>
                  <a:gd name="connsiteY8" fmla="*/ 407180 h 1690548"/>
                  <a:gd name="connsiteX9" fmla="*/ 1044155 w 1044155"/>
                  <a:gd name="connsiteY9" fmla="*/ 343012 h 1690548"/>
                  <a:gd name="connsiteX10" fmla="*/ 1028113 w 1044155"/>
                  <a:gd name="connsiteY10" fmla="*/ 166548 h 1690548"/>
                  <a:gd name="connsiteX11" fmla="*/ 1012071 w 1044155"/>
                  <a:gd name="connsiteY11" fmla="*/ 118422 h 1690548"/>
                  <a:gd name="connsiteX12" fmla="*/ 915818 w 1044155"/>
                  <a:gd name="connsiteY12" fmla="*/ 86338 h 1690548"/>
                  <a:gd name="connsiteX13" fmla="*/ 771439 w 1044155"/>
                  <a:gd name="connsiteY13" fmla="*/ 38212 h 1690548"/>
                  <a:gd name="connsiteX14" fmla="*/ 723313 w 1044155"/>
                  <a:gd name="connsiteY14" fmla="*/ 22170 h 1690548"/>
                  <a:gd name="connsiteX15" fmla="*/ 675187 w 1044155"/>
                  <a:gd name="connsiteY15" fmla="*/ 6127 h 1690548"/>
                  <a:gd name="connsiteX16" fmla="*/ 402471 w 1044155"/>
                  <a:gd name="connsiteY16" fmla="*/ 70296 h 1690548"/>
                  <a:gd name="connsiteX17" fmla="*/ 386429 w 1044155"/>
                  <a:gd name="connsiteY17" fmla="*/ 118422 h 1690548"/>
                  <a:gd name="connsiteX18" fmla="*/ 402471 w 1044155"/>
                  <a:gd name="connsiteY18" fmla="*/ 214675 h 1690548"/>
                  <a:gd name="connsiteX19" fmla="*/ 546850 w 1044155"/>
                  <a:gd name="connsiteY19" fmla="*/ 294885 h 1690548"/>
                  <a:gd name="connsiteX20" fmla="*/ 627060 w 1044155"/>
                  <a:gd name="connsiteY20" fmla="*/ 359054 h 1690548"/>
                  <a:gd name="connsiteX21" fmla="*/ 675187 w 1044155"/>
                  <a:gd name="connsiteY21" fmla="*/ 375096 h 1690548"/>
                  <a:gd name="connsiteX22" fmla="*/ 771439 w 1044155"/>
                  <a:gd name="connsiteY22" fmla="*/ 326970 h 1690548"/>
                  <a:gd name="connsiteX23" fmla="*/ 787481 w 1044155"/>
                  <a:gd name="connsiteY23" fmla="*/ 278843 h 1690548"/>
                  <a:gd name="connsiteX24" fmla="*/ 771439 w 1044155"/>
                  <a:gd name="connsiteY24" fmla="*/ 214675 h 1690548"/>
                  <a:gd name="connsiteX25" fmla="*/ 627060 w 1044155"/>
                  <a:gd name="connsiteY25" fmla="*/ 150506 h 1690548"/>
                  <a:gd name="connsiteX26" fmla="*/ 514766 w 1044155"/>
                  <a:gd name="connsiteY26" fmla="*/ 118422 h 1690548"/>
                  <a:gd name="connsiteX27" fmla="*/ 466639 w 1044155"/>
                  <a:gd name="connsiteY27" fmla="*/ 102380 h 1690548"/>
                  <a:gd name="connsiteX28" fmla="*/ 338302 w 1044155"/>
                  <a:gd name="connsiteY28" fmla="*/ 86338 h 1690548"/>
                  <a:gd name="connsiteX29" fmla="*/ 177881 w 1044155"/>
                  <a:gd name="connsiteY29" fmla="*/ 134464 h 1690548"/>
                  <a:gd name="connsiteX30" fmla="*/ 161839 w 1044155"/>
                  <a:gd name="connsiteY30" fmla="*/ 182591 h 1690548"/>
                  <a:gd name="connsiteX31" fmla="*/ 177881 w 1044155"/>
                  <a:gd name="connsiteY31" fmla="*/ 310927 h 1690548"/>
                  <a:gd name="connsiteX32" fmla="*/ 209966 w 1044155"/>
                  <a:gd name="connsiteY32" fmla="*/ 343012 h 1690548"/>
                  <a:gd name="connsiteX33" fmla="*/ 290176 w 1044155"/>
                  <a:gd name="connsiteY33" fmla="*/ 439264 h 1690548"/>
                  <a:gd name="connsiteX34" fmla="*/ 354344 w 1044155"/>
                  <a:gd name="connsiteY34" fmla="*/ 535517 h 1690548"/>
                  <a:gd name="connsiteX35" fmla="*/ 466639 w 1044155"/>
                  <a:gd name="connsiteY35" fmla="*/ 647812 h 1690548"/>
                  <a:gd name="connsiteX36" fmla="*/ 514766 w 1044155"/>
                  <a:gd name="connsiteY36" fmla="*/ 695938 h 1690548"/>
                  <a:gd name="connsiteX37" fmla="*/ 594976 w 1044155"/>
                  <a:gd name="connsiteY37" fmla="*/ 776148 h 1690548"/>
                  <a:gd name="connsiteX38" fmla="*/ 675187 w 1044155"/>
                  <a:gd name="connsiteY38" fmla="*/ 792191 h 1690548"/>
                  <a:gd name="connsiteX39" fmla="*/ 915818 w 1044155"/>
                  <a:gd name="connsiteY39" fmla="*/ 744064 h 1690548"/>
                  <a:gd name="connsiteX40" fmla="*/ 931860 w 1044155"/>
                  <a:gd name="connsiteY40" fmla="*/ 695938 h 1690548"/>
                  <a:gd name="connsiteX41" fmla="*/ 899776 w 1044155"/>
                  <a:gd name="connsiteY41" fmla="*/ 599685 h 1690548"/>
                  <a:gd name="connsiteX42" fmla="*/ 835608 w 1044155"/>
                  <a:gd name="connsiteY42" fmla="*/ 503433 h 1690548"/>
                  <a:gd name="connsiteX43" fmla="*/ 755397 w 1044155"/>
                  <a:gd name="connsiteY43" fmla="*/ 423222 h 1690548"/>
                  <a:gd name="connsiteX44" fmla="*/ 723313 w 1044155"/>
                  <a:gd name="connsiteY44" fmla="*/ 375096 h 1690548"/>
                  <a:gd name="connsiteX45" fmla="*/ 578934 w 1044155"/>
                  <a:gd name="connsiteY45" fmla="*/ 294885 h 1690548"/>
                  <a:gd name="connsiteX46" fmla="*/ 482681 w 1044155"/>
                  <a:gd name="connsiteY46" fmla="*/ 246759 h 1690548"/>
                  <a:gd name="connsiteX47" fmla="*/ 434555 w 1044155"/>
                  <a:gd name="connsiteY47" fmla="*/ 214675 h 1690548"/>
                  <a:gd name="connsiteX48" fmla="*/ 322260 w 1044155"/>
                  <a:gd name="connsiteY48" fmla="*/ 182591 h 1690548"/>
                  <a:gd name="connsiteX49" fmla="*/ 113713 w 1044155"/>
                  <a:gd name="connsiteY49" fmla="*/ 230717 h 1690548"/>
                  <a:gd name="connsiteX50" fmla="*/ 33502 w 1044155"/>
                  <a:gd name="connsiteY50" fmla="*/ 310927 h 1690548"/>
                  <a:gd name="connsiteX51" fmla="*/ 1418 w 1044155"/>
                  <a:gd name="connsiteY51" fmla="*/ 407180 h 1690548"/>
                  <a:gd name="connsiteX52" fmla="*/ 33502 w 1044155"/>
                  <a:gd name="connsiteY52" fmla="*/ 519475 h 1690548"/>
                  <a:gd name="connsiteX53" fmla="*/ 65587 w 1044155"/>
                  <a:gd name="connsiteY53" fmla="*/ 551559 h 1690548"/>
                  <a:gd name="connsiteX54" fmla="*/ 97671 w 1044155"/>
                  <a:gd name="connsiteY54" fmla="*/ 599685 h 1690548"/>
                  <a:gd name="connsiteX55" fmla="*/ 129755 w 1044155"/>
                  <a:gd name="connsiteY55" fmla="*/ 631770 h 1690548"/>
                  <a:gd name="connsiteX56" fmla="*/ 177881 w 1044155"/>
                  <a:gd name="connsiteY56" fmla="*/ 695938 h 1690548"/>
                  <a:gd name="connsiteX57" fmla="*/ 274134 w 1044155"/>
                  <a:gd name="connsiteY57" fmla="*/ 760106 h 1690548"/>
                  <a:gd name="connsiteX58" fmla="*/ 354344 w 1044155"/>
                  <a:gd name="connsiteY58" fmla="*/ 824275 h 1690548"/>
                  <a:gd name="connsiteX59" fmla="*/ 386429 w 1044155"/>
                  <a:gd name="connsiteY59" fmla="*/ 856359 h 1690548"/>
                  <a:gd name="connsiteX60" fmla="*/ 546850 w 1044155"/>
                  <a:gd name="connsiteY60" fmla="*/ 904485 h 1690548"/>
                  <a:gd name="connsiteX61" fmla="*/ 594976 w 1044155"/>
                  <a:gd name="connsiteY61" fmla="*/ 936570 h 1690548"/>
                  <a:gd name="connsiteX62" fmla="*/ 899776 w 1044155"/>
                  <a:gd name="connsiteY62" fmla="*/ 936570 h 1690548"/>
                  <a:gd name="connsiteX63" fmla="*/ 963944 w 1044155"/>
                  <a:gd name="connsiteY63" fmla="*/ 792191 h 1690548"/>
                  <a:gd name="connsiteX64" fmla="*/ 931860 w 1044155"/>
                  <a:gd name="connsiteY64" fmla="*/ 631770 h 1690548"/>
                  <a:gd name="connsiteX65" fmla="*/ 803523 w 1044155"/>
                  <a:gd name="connsiteY65" fmla="*/ 503433 h 1690548"/>
                  <a:gd name="connsiteX66" fmla="*/ 755397 w 1044155"/>
                  <a:gd name="connsiteY66" fmla="*/ 455306 h 1690548"/>
                  <a:gd name="connsiteX67" fmla="*/ 707271 w 1044155"/>
                  <a:gd name="connsiteY67" fmla="*/ 439264 h 1690548"/>
                  <a:gd name="connsiteX68" fmla="*/ 578934 w 1044155"/>
                  <a:gd name="connsiteY68" fmla="*/ 375096 h 1690548"/>
                  <a:gd name="connsiteX69" fmla="*/ 482681 w 1044155"/>
                  <a:gd name="connsiteY69" fmla="*/ 343012 h 1690548"/>
                  <a:gd name="connsiteX70" fmla="*/ 258092 w 1044155"/>
                  <a:gd name="connsiteY70" fmla="*/ 359054 h 1690548"/>
                  <a:gd name="connsiteX71" fmla="*/ 177881 w 1044155"/>
                  <a:gd name="connsiteY71" fmla="*/ 375096 h 1690548"/>
                  <a:gd name="connsiteX72" fmla="*/ 97671 w 1044155"/>
                  <a:gd name="connsiteY72" fmla="*/ 439264 h 1690548"/>
                  <a:gd name="connsiteX73" fmla="*/ 65587 w 1044155"/>
                  <a:gd name="connsiteY73" fmla="*/ 487391 h 1690548"/>
                  <a:gd name="connsiteX74" fmla="*/ 113713 w 1044155"/>
                  <a:gd name="connsiteY74" fmla="*/ 760106 h 1690548"/>
                  <a:gd name="connsiteX75" fmla="*/ 145797 w 1044155"/>
                  <a:gd name="connsiteY75" fmla="*/ 792191 h 1690548"/>
                  <a:gd name="connsiteX76" fmla="*/ 209966 w 1044155"/>
                  <a:gd name="connsiteY76" fmla="*/ 888443 h 1690548"/>
                  <a:gd name="connsiteX77" fmla="*/ 322260 w 1044155"/>
                  <a:gd name="connsiteY77" fmla="*/ 1000738 h 1690548"/>
                  <a:gd name="connsiteX78" fmla="*/ 402471 w 1044155"/>
                  <a:gd name="connsiteY78" fmla="*/ 1016780 h 1690548"/>
                  <a:gd name="connsiteX79" fmla="*/ 707271 w 1044155"/>
                  <a:gd name="connsiteY79" fmla="*/ 1000738 h 1690548"/>
                  <a:gd name="connsiteX80" fmla="*/ 691229 w 1044155"/>
                  <a:gd name="connsiteY80" fmla="*/ 936570 h 1690548"/>
                  <a:gd name="connsiteX81" fmla="*/ 643102 w 1044155"/>
                  <a:gd name="connsiteY81" fmla="*/ 904485 h 1690548"/>
                  <a:gd name="connsiteX82" fmla="*/ 594976 w 1044155"/>
                  <a:gd name="connsiteY82" fmla="*/ 856359 h 1690548"/>
                  <a:gd name="connsiteX83" fmla="*/ 546850 w 1044155"/>
                  <a:gd name="connsiteY83" fmla="*/ 840317 h 1690548"/>
                  <a:gd name="connsiteX84" fmla="*/ 498723 w 1044155"/>
                  <a:gd name="connsiteY84" fmla="*/ 808233 h 1690548"/>
                  <a:gd name="connsiteX85" fmla="*/ 434555 w 1044155"/>
                  <a:gd name="connsiteY85" fmla="*/ 824275 h 1690548"/>
                  <a:gd name="connsiteX86" fmla="*/ 418513 w 1044155"/>
                  <a:gd name="connsiteY86" fmla="*/ 920527 h 1690548"/>
                  <a:gd name="connsiteX87" fmla="*/ 402471 w 1044155"/>
                  <a:gd name="connsiteY87" fmla="*/ 1225327 h 1690548"/>
                  <a:gd name="connsiteX88" fmla="*/ 434555 w 1044155"/>
                  <a:gd name="connsiteY88" fmla="*/ 1417833 h 1690548"/>
                  <a:gd name="connsiteX89" fmla="*/ 466639 w 1044155"/>
                  <a:gd name="connsiteY89" fmla="*/ 1690548 h 169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044155" h="1690548">
                    <a:moveTo>
                      <a:pt x="209966" y="471348"/>
                    </a:moveTo>
                    <a:cubicBezTo>
                      <a:pt x="236703" y="482043"/>
                      <a:pt x="264420" y="490555"/>
                      <a:pt x="290176" y="503433"/>
                    </a:cubicBezTo>
                    <a:cubicBezTo>
                      <a:pt x="347697" y="532194"/>
                      <a:pt x="324112" y="540562"/>
                      <a:pt x="386429" y="551559"/>
                    </a:cubicBezTo>
                    <a:cubicBezTo>
                      <a:pt x="460901" y="564701"/>
                      <a:pt x="611018" y="583643"/>
                      <a:pt x="611018" y="583643"/>
                    </a:cubicBezTo>
                    <a:cubicBezTo>
                      <a:pt x="657024" y="579042"/>
                      <a:pt x="761753" y="580465"/>
                      <a:pt x="819566" y="551559"/>
                    </a:cubicBezTo>
                    <a:cubicBezTo>
                      <a:pt x="836811" y="542937"/>
                      <a:pt x="851650" y="530170"/>
                      <a:pt x="867692" y="519475"/>
                    </a:cubicBezTo>
                    <a:cubicBezTo>
                      <a:pt x="878387" y="503433"/>
                      <a:pt x="884721" y="483392"/>
                      <a:pt x="899776" y="471348"/>
                    </a:cubicBezTo>
                    <a:cubicBezTo>
                      <a:pt x="912980" y="460784"/>
                      <a:pt x="935945" y="467263"/>
                      <a:pt x="947902" y="455306"/>
                    </a:cubicBezTo>
                    <a:cubicBezTo>
                      <a:pt x="959859" y="443349"/>
                      <a:pt x="955244" y="421680"/>
                      <a:pt x="963944" y="407180"/>
                    </a:cubicBezTo>
                    <a:cubicBezTo>
                      <a:pt x="979183" y="381783"/>
                      <a:pt x="1022298" y="357583"/>
                      <a:pt x="1044155" y="343012"/>
                    </a:cubicBezTo>
                    <a:cubicBezTo>
                      <a:pt x="1038808" y="284191"/>
                      <a:pt x="1036466" y="225018"/>
                      <a:pt x="1028113" y="166548"/>
                    </a:cubicBezTo>
                    <a:cubicBezTo>
                      <a:pt x="1025722" y="149808"/>
                      <a:pt x="1025831" y="128251"/>
                      <a:pt x="1012071" y="118422"/>
                    </a:cubicBezTo>
                    <a:cubicBezTo>
                      <a:pt x="984551" y="98765"/>
                      <a:pt x="947902" y="97033"/>
                      <a:pt x="915818" y="86338"/>
                    </a:cubicBezTo>
                    <a:lnTo>
                      <a:pt x="771439" y="38212"/>
                    </a:lnTo>
                    <a:lnTo>
                      <a:pt x="723313" y="22170"/>
                    </a:lnTo>
                    <a:lnTo>
                      <a:pt x="675187" y="6127"/>
                    </a:lnTo>
                    <a:cubicBezTo>
                      <a:pt x="497999" y="17940"/>
                      <a:pt x="459317" y="-43395"/>
                      <a:pt x="402471" y="70296"/>
                    </a:cubicBezTo>
                    <a:cubicBezTo>
                      <a:pt x="394909" y="85421"/>
                      <a:pt x="391776" y="102380"/>
                      <a:pt x="386429" y="118422"/>
                    </a:cubicBezTo>
                    <a:cubicBezTo>
                      <a:pt x="391776" y="150506"/>
                      <a:pt x="383818" y="188028"/>
                      <a:pt x="402471" y="214675"/>
                    </a:cubicBezTo>
                    <a:cubicBezTo>
                      <a:pt x="436047" y="262642"/>
                      <a:pt x="495797" y="277868"/>
                      <a:pt x="546850" y="294885"/>
                    </a:cubicBezTo>
                    <a:cubicBezTo>
                      <a:pt x="576692" y="324728"/>
                      <a:pt x="586585" y="338817"/>
                      <a:pt x="627060" y="359054"/>
                    </a:cubicBezTo>
                    <a:cubicBezTo>
                      <a:pt x="642185" y="366616"/>
                      <a:pt x="659145" y="369749"/>
                      <a:pt x="675187" y="375096"/>
                    </a:cubicBezTo>
                    <a:cubicBezTo>
                      <a:pt x="706890" y="364528"/>
                      <a:pt x="748823" y="355241"/>
                      <a:pt x="771439" y="326970"/>
                    </a:cubicBezTo>
                    <a:cubicBezTo>
                      <a:pt x="782003" y="313765"/>
                      <a:pt x="782134" y="294885"/>
                      <a:pt x="787481" y="278843"/>
                    </a:cubicBezTo>
                    <a:cubicBezTo>
                      <a:pt x="782134" y="257454"/>
                      <a:pt x="783669" y="233020"/>
                      <a:pt x="771439" y="214675"/>
                    </a:cubicBezTo>
                    <a:cubicBezTo>
                      <a:pt x="749649" y="181990"/>
                      <a:pt x="646045" y="156835"/>
                      <a:pt x="627060" y="150506"/>
                    </a:cubicBezTo>
                    <a:cubicBezTo>
                      <a:pt x="511687" y="112048"/>
                      <a:pt x="655746" y="158702"/>
                      <a:pt x="514766" y="118422"/>
                    </a:cubicBezTo>
                    <a:cubicBezTo>
                      <a:pt x="498507" y="113776"/>
                      <a:pt x="483276" y="105405"/>
                      <a:pt x="466639" y="102380"/>
                    </a:cubicBezTo>
                    <a:cubicBezTo>
                      <a:pt x="424222" y="94668"/>
                      <a:pt x="381081" y="91685"/>
                      <a:pt x="338302" y="86338"/>
                    </a:cubicBezTo>
                    <a:cubicBezTo>
                      <a:pt x="272085" y="94615"/>
                      <a:pt x="213393" y="75278"/>
                      <a:pt x="177881" y="134464"/>
                    </a:cubicBezTo>
                    <a:cubicBezTo>
                      <a:pt x="169181" y="148964"/>
                      <a:pt x="167186" y="166549"/>
                      <a:pt x="161839" y="182591"/>
                    </a:cubicBezTo>
                    <a:cubicBezTo>
                      <a:pt x="167186" y="225370"/>
                      <a:pt x="165493" y="269634"/>
                      <a:pt x="177881" y="310927"/>
                    </a:cubicBezTo>
                    <a:cubicBezTo>
                      <a:pt x="182227" y="325414"/>
                      <a:pt x="201576" y="330427"/>
                      <a:pt x="209966" y="343012"/>
                    </a:cubicBezTo>
                    <a:cubicBezTo>
                      <a:pt x="275097" y="440708"/>
                      <a:pt x="202461" y="380787"/>
                      <a:pt x="290176" y="439264"/>
                    </a:cubicBezTo>
                    <a:cubicBezTo>
                      <a:pt x="311565" y="471348"/>
                      <a:pt x="327077" y="508251"/>
                      <a:pt x="354344" y="535517"/>
                    </a:cubicBezTo>
                    <a:lnTo>
                      <a:pt x="466639" y="647812"/>
                    </a:lnTo>
                    <a:cubicBezTo>
                      <a:pt x="482681" y="663854"/>
                      <a:pt x="502181" y="677061"/>
                      <a:pt x="514766" y="695938"/>
                    </a:cubicBezTo>
                    <a:cubicBezTo>
                      <a:pt x="540909" y="735152"/>
                      <a:pt x="547444" y="758323"/>
                      <a:pt x="594976" y="776148"/>
                    </a:cubicBezTo>
                    <a:cubicBezTo>
                      <a:pt x="620506" y="785722"/>
                      <a:pt x="648450" y="786843"/>
                      <a:pt x="675187" y="792191"/>
                    </a:cubicBezTo>
                    <a:cubicBezTo>
                      <a:pt x="717074" y="788700"/>
                      <a:pt x="864967" y="807628"/>
                      <a:pt x="915818" y="744064"/>
                    </a:cubicBezTo>
                    <a:cubicBezTo>
                      <a:pt x="926381" y="730860"/>
                      <a:pt x="926513" y="711980"/>
                      <a:pt x="931860" y="695938"/>
                    </a:cubicBezTo>
                    <a:cubicBezTo>
                      <a:pt x="921165" y="663854"/>
                      <a:pt x="918536" y="627825"/>
                      <a:pt x="899776" y="599685"/>
                    </a:cubicBezTo>
                    <a:cubicBezTo>
                      <a:pt x="878387" y="567601"/>
                      <a:pt x="862874" y="530699"/>
                      <a:pt x="835608" y="503433"/>
                    </a:cubicBezTo>
                    <a:cubicBezTo>
                      <a:pt x="808871" y="476696"/>
                      <a:pt x="776371" y="454683"/>
                      <a:pt x="755397" y="423222"/>
                    </a:cubicBezTo>
                    <a:cubicBezTo>
                      <a:pt x="744702" y="407180"/>
                      <a:pt x="737823" y="387792"/>
                      <a:pt x="723313" y="375096"/>
                    </a:cubicBezTo>
                    <a:cubicBezTo>
                      <a:pt x="588428" y="257072"/>
                      <a:pt x="674413" y="342624"/>
                      <a:pt x="578934" y="294885"/>
                    </a:cubicBezTo>
                    <a:cubicBezTo>
                      <a:pt x="454545" y="232690"/>
                      <a:pt x="603647" y="287080"/>
                      <a:pt x="482681" y="246759"/>
                    </a:cubicBezTo>
                    <a:cubicBezTo>
                      <a:pt x="466639" y="236064"/>
                      <a:pt x="451800" y="223297"/>
                      <a:pt x="434555" y="214675"/>
                    </a:cubicBezTo>
                    <a:cubicBezTo>
                      <a:pt x="411540" y="203168"/>
                      <a:pt x="342820" y="187731"/>
                      <a:pt x="322260" y="182591"/>
                    </a:cubicBezTo>
                    <a:cubicBezTo>
                      <a:pt x="244791" y="191199"/>
                      <a:pt x="176409" y="181954"/>
                      <a:pt x="113713" y="230717"/>
                    </a:cubicBezTo>
                    <a:cubicBezTo>
                      <a:pt x="83866" y="253931"/>
                      <a:pt x="33502" y="310927"/>
                      <a:pt x="33502" y="310927"/>
                    </a:cubicBezTo>
                    <a:cubicBezTo>
                      <a:pt x="22807" y="343011"/>
                      <a:pt x="-6785" y="374370"/>
                      <a:pt x="1418" y="407180"/>
                    </a:cubicBezTo>
                    <a:cubicBezTo>
                      <a:pt x="4414" y="419165"/>
                      <a:pt x="23640" y="503038"/>
                      <a:pt x="33502" y="519475"/>
                    </a:cubicBezTo>
                    <a:cubicBezTo>
                      <a:pt x="41284" y="532444"/>
                      <a:pt x="56139" y="539749"/>
                      <a:pt x="65587" y="551559"/>
                    </a:cubicBezTo>
                    <a:cubicBezTo>
                      <a:pt x="77631" y="566614"/>
                      <a:pt x="85627" y="584630"/>
                      <a:pt x="97671" y="599685"/>
                    </a:cubicBezTo>
                    <a:cubicBezTo>
                      <a:pt x="107119" y="611496"/>
                      <a:pt x="120072" y="620151"/>
                      <a:pt x="129755" y="631770"/>
                    </a:cubicBezTo>
                    <a:cubicBezTo>
                      <a:pt x="146871" y="652310"/>
                      <a:pt x="157898" y="678175"/>
                      <a:pt x="177881" y="695938"/>
                    </a:cubicBezTo>
                    <a:cubicBezTo>
                      <a:pt x="206702" y="721556"/>
                      <a:pt x="246868" y="732839"/>
                      <a:pt x="274134" y="760106"/>
                    </a:cubicBezTo>
                    <a:cubicBezTo>
                      <a:pt x="351593" y="837567"/>
                      <a:pt x="253171" y="743338"/>
                      <a:pt x="354344" y="824275"/>
                    </a:cubicBezTo>
                    <a:cubicBezTo>
                      <a:pt x="366155" y="833723"/>
                      <a:pt x="372901" y="849595"/>
                      <a:pt x="386429" y="856359"/>
                    </a:cubicBezTo>
                    <a:cubicBezTo>
                      <a:pt x="425487" y="875888"/>
                      <a:pt x="500794" y="892971"/>
                      <a:pt x="546850" y="904485"/>
                    </a:cubicBezTo>
                    <a:cubicBezTo>
                      <a:pt x="562892" y="915180"/>
                      <a:pt x="577255" y="928975"/>
                      <a:pt x="594976" y="936570"/>
                    </a:cubicBezTo>
                    <a:cubicBezTo>
                      <a:pt x="685872" y="975526"/>
                      <a:pt x="824047" y="941619"/>
                      <a:pt x="899776" y="936570"/>
                    </a:cubicBezTo>
                    <a:cubicBezTo>
                      <a:pt x="937957" y="822026"/>
                      <a:pt x="913100" y="868457"/>
                      <a:pt x="963944" y="792191"/>
                    </a:cubicBezTo>
                    <a:cubicBezTo>
                      <a:pt x="963925" y="792055"/>
                      <a:pt x="951624" y="658122"/>
                      <a:pt x="931860" y="631770"/>
                    </a:cubicBezTo>
                    <a:cubicBezTo>
                      <a:pt x="931849" y="631755"/>
                      <a:pt x="820642" y="520552"/>
                      <a:pt x="803523" y="503433"/>
                    </a:cubicBezTo>
                    <a:cubicBezTo>
                      <a:pt x="787481" y="487391"/>
                      <a:pt x="776920" y="462480"/>
                      <a:pt x="755397" y="455306"/>
                    </a:cubicBezTo>
                    <a:cubicBezTo>
                      <a:pt x="739355" y="449959"/>
                      <a:pt x="722665" y="446261"/>
                      <a:pt x="707271" y="439264"/>
                    </a:cubicBezTo>
                    <a:cubicBezTo>
                      <a:pt x="663730" y="419473"/>
                      <a:pt x="624308" y="390220"/>
                      <a:pt x="578934" y="375096"/>
                    </a:cubicBezTo>
                    <a:lnTo>
                      <a:pt x="482681" y="343012"/>
                    </a:lnTo>
                    <a:cubicBezTo>
                      <a:pt x="407818" y="348359"/>
                      <a:pt x="332733" y="351197"/>
                      <a:pt x="258092" y="359054"/>
                    </a:cubicBezTo>
                    <a:cubicBezTo>
                      <a:pt x="230975" y="361908"/>
                      <a:pt x="201555" y="361568"/>
                      <a:pt x="177881" y="375096"/>
                    </a:cubicBezTo>
                    <a:cubicBezTo>
                      <a:pt x="-25296" y="491196"/>
                      <a:pt x="305920" y="369848"/>
                      <a:pt x="97671" y="439264"/>
                    </a:cubicBezTo>
                    <a:cubicBezTo>
                      <a:pt x="86976" y="455306"/>
                      <a:pt x="66719" y="468144"/>
                      <a:pt x="65587" y="487391"/>
                    </a:cubicBezTo>
                    <a:cubicBezTo>
                      <a:pt x="57351" y="627409"/>
                      <a:pt x="46586" y="676197"/>
                      <a:pt x="113713" y="760106"/>
                    </a:cubicBezTo>
                    <a:cubicBezTo>
                      <a:pt x="123161" y="771917"/>
                      <a:pt x="135102" y="781496"/>
                      <a:pt x="145797" y="792191"/>
                    </a:cubicBezTo>
                    <a:cubicBezTo>
                      <a:pt x="176478" y="884233"/>
                      <a:pt x="139867" y="798316"/>
                      <a:pt x="209966" y="888443"/>
                    </a:cubicBezTo>
                    <a:cubicBezTo>
                      <a:pt x="283190" y="982587"/>
                      <a:pt x="237695" y="979597"/>
                      <a:pt x="322260" y="1000738"/>
                    </a:cubicBezTo>
                    <a:cubicBezTo>
                      <a:pt x="348712" y="1007351"/>
                      <a:pt x="375734" y="1011433"/>
                      <a:pt x="402471" y="1016780"/>
                    </a:cubicBezTo>
                    <a:lnTo>
                      <a:pt x="707271" y="1000738"/>
                    </a:lnTo>
                    <a:cubicBezTo>
                      <a:pt x="728514" y="994837"/>
                      <a:pt x="703459" y="954915"/>
                      <a:pt x="691229" y="936570"/>
                    </a:cubicBezTo>
                    <a:cubicBezTo>
                      <a:pt x="680534" y="920528"/>
                      <a:pt x="657914" y="916828"/>
                      <a:pt x="643102" y="904485"/>
                    </a:cubicBezTo>
                    <a:cubicBezTo>
                      <a:pt x="625674" y="889961"/>
                      <a:pt x="613853" y="868943"/>
                      <a:pt x="594976" y="856359"/>
                    </a:cubicBezTo>
                    <a:cubicBezTo>
                      <a:pt x="580906" y="846979"/>
                      <a:pt x="561975" y="847879"/>
                      <a:pt x="546850" y="840317"/>
                    </a:cubicBezTo>
                    <a:cubicBezTo>
                      <a:pt x="529605" y="831695"/>
                      <a:pt x="514765" y="818928"/>
                      <a:pt x="498723" y="808233"/>
                    </a:cubicBezTo>
                    <a:cubicBezTo>
                      <a:pt x="477334" y="813580"/>
                      <a:pt x="447370" y="806334"/>
                      <a:pt x="434555" y="824275"/>
                    </a:cubicBezTo>
                    <a:cubicBezTo>
                      <a:pt x="415649" y="850743"/>
                      <a:pt x="421107" y="888104"/>
                      <a:pt x="418513" y="920527"/>
                    </a:cubicBezTo>
                    <a:cubicBezTo>
                      <a:pt x="410400" y="1021944"/>
                      <a:pt x="407818" y="1123727"/>
                      <a:pt x="402471" y="1225327"/>
                    </a:cubicBezTo>
                    <a:cubicBezTo>
                      <a:pt x="413166" y="1289496"/>
                      <a:pt x="427371" y="1353177"/>
                      <a:pt x="434555" y="1417833"/>
                    </a:cubicBezTo>
                    <a:cubicBezTo>
                      <a:pt x="465824" y="1699258"/>
                      <a:pt x="412500" y="1582269"/>
                      <a:pt x="466639" y="1690548"/>
                    </a:cubicBezTo>
                  </a:path>
                </a:pathLst>
              </a:cu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cxnSp>
            <p:nvCxnSpPr>
              <p:cNvPr id="1456" name="Connector: Curved 1455">
                <a:extLst>
                  <a:ext uri="{FF2B5EF4-FFF2-40B4-BE49-F238E27FC236}">
                    <a16:creationId xmlns:a16="http://schemas.microsoft.com/office/drawing/2014/main" id="{FC38033A-8B13-42C2-952C-EEE23278EC1E}"/>
                  </a:ext>
                </a:extLst>
              </p:cNvPr>
              <p:cNvCxnSpPr>
                <a:cxnSpLocks/>
              </p:cNvCxnSpPr>
              <p:nvPr/>
            </p:nvCxnSpPr>
            <p:spPr>
              <a:xfrm>
                <a:off x="9892636" y="5975400"/>
                <a:ext cx="1053379" cy="633799"/>
              </a:xfrm>
              <a:prstGeom prst="curvedConnector3">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7" name="Group 1456">
                <a:extLst>
                  <a:ext uri="{FF2B5EF4-FFF2-40B4-BE49-F238E27FC236}">
                    <a16:creationId xmlns:a16="http://schemas.microsoft.com/office/drawing/2014/main" id="{A5710FD8-8110-4A93-8679-9E7C1553AD33}"/>
                  </a:ext>
                </a:extLst>
              </p:cNvPr>
              <p:cNvGrpSpPr/>
              <p:nvPr/>
            </p:nvGrpSpPr>
            <p:grpSpPr>
              <a:xfrm>
                <a:off x="1140764" y="2891904"/>
                <a:ext cx="1146121" cy="2942899"/>
                <a:chOff x="276311" y="2709913"/>
                <a:chExt cx="767970" cy="2872740"/>
              </a:xfrm>
              <a:solidFill>
                <a:schemeClr val="accent4">
                  <a:lumMod val="60000"/>
                  <a:lumOff val="40000"/>
                </a:schemeClr>
              </a:solidFill>
            </p:grpSpPr>
            <p:grpSp>
              <p:nvGrpSpPr>
                <p:cNvPr id="1458" name="Group 1457">
                  <a:extLst>
                    <a:ext uri="{FF2B5EF4-FFF2-40B4-BE49-F238E27FC236}">
                      <a16:creationId xmlns:a16="http://schemas.microsoft.com/office/drawing/2014/main" id="{C02AE6CD-B758-4129-9542-09E3210D93ED}"/>
                    </a:ext>
                  </a:extLst>
                </p:cNvPr>
                <p:cNvGrpSpPr/>
                <p:nvPr/>
              </p:nvGrpSpPr>
              <p:grpSpPr>
                <a:xfrm>
                  <a:off x="276311" y="2709913"/>
                  <a:ext cx="767970" cy="2872740"/>
                  <a:chOff x="276311" y="2709913"/>
                  <a:chExt cx="767970" cy="2872740"/>
                </a:xfrm>
                <a:grpFill/>
              </p:grpSpPr>
              <p:sp>
                <p:nvSpPr>
                  <p:cNvPr id="1460" name="Rectangle: Rounded Corners 1459">
                    <a:extLst>
                      <a:ext uri="{FF2B5EF4-FFF2-40B4-BE49-F238E27FC236}">
                        <a16:creationId xmlns:a16="http://schemas.microsoft.com/office/drawing/2014/main" id="{96D09FB6-C320-4026-9CD3-548F4FA96DDC}"/>
                      </a:ext>
                    </a:extLst>
                  </p:cNvPr>
                  <p:cNvSpPr/>
                  <p:nvPr/>
                </p:nvSpPr>
                <p:spPr>
                  <a:xfrm>
                    <a:off x="294527" y="3379396"/>
                    <a:ext cx="697244" cy="22032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sp>
                <p:nvSpPr>
                  <p:cNvPr id="1461" name="Isosceles Triangle 1460">
                    <a:extLst>
                      <a:ext uri="{FF2B5EF4-FFF2-40B4-BE49-F238E27FC236}">
                        <a16:creationId xmlns:a16="http://schemas.microsoft.com/office/drawing/2014/main" id="{95C50122-3722-4FD1-A064-A08C8D9BF304}"/>
                      </a:ext>
                    </a:extLst>
                  </p:cNvPr>
                  <p:cNvSpPr/>
                  <p:nvPr/>
                </p:nvSpPr>
                <p:spPr>
                  <a:xfrm>
                    <a:off x="276311" y="2709913"/>
                    <a:ext cx="767970" cy="6843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grpSp>
            <p:sp>
              <p:nvSpPr>
                <p:cNvPr id="1459" name="TextBox 1458">
                  <a:extLst>
                    <a:ext uri="{FF2B5EF4-FFF2-40B4-BE49-F238E27FC236}">
                      <a16:creationId xmlns:a16="http://schemas.microsoft.com/office/drawing/2014/main" id="{C21FFCC9-8AEE-4ABC-A3BC-A2E4957D9631}"/>
                    </a:ext>
                  </a:extLst>
                </p:cNvPr>
                <p:cNvSpPr txBox="1"/>
                <p:nvPr/>
              </p:nvSpPr>
              <p:spPr>
                <a:xfrm>
                  <a:off x="291406" y="4133923"/>
                  <a:ext cx="703197" cy="1269381"/>
                </a:xfrm>
                <a:prstGeom prst="rect">
                  <a:avLst/>
                </a:prstGeom>
                <a:grpFill/>
              </p:spPr>
              <p:txBody>
                <a:bodyPr wrap="square" rtlCol="0">
                  <a:spAutoFit/>
                </a:bodyPr>
                <a:lstStyle/>
                <a:p>
                  <a:r>
                    <a:rPr lang="en-US" sz="1400" dirty="0"/>
                    <a:t>Ste24</a:t>
                  </a:r>
                </a:p>
              </p:txBody>
            </p:sp>
          </p:grpSp>
          <p:sp>
            <p:nvSpPr>
              <p:cNvPr id="1462" name="Arrow: Right 1461">
                <a:extLst>
                  <a:ext uri="{FF2B5EF4-FFF2-40B4-BE49-F238E27FC236}">
                    <a16:creationId xmlns:a16="http://schemas.microsoft.com/office/drawing/2014/main" id="{5CB31366-4323-4EDF-9EB6-6FA49F229E23}"/>
                  </a:ext>
                </a:extLst>
              </p:cNvPr>
              <p:cNvSpPr/>
              <p:nvPr/>
            </p:nvSpPr>
            <p:spPr>
              <a:xfrm>
                <a:off x="4599398" y="2126753"/>
                <a:ext cx="1926470" cy="18357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grpSp>
            <p:nvGrpSpPr>
              <p:cNvPr id="1463" name="Group 1462">
                <a:extLst>
                  <a:ext uri="{FF2B5EF4-FFF2-40B4-BE49-F238E27FC236}">
                    <a16:creationId xmlns:a16="http://schemas.microsoft.com/office/drawing/2014/main" id="{B5D50D1D-BDFB-487C-B9D9-6C68523A49CA}"/>
                  </a:ext>
                </a:extLst>
              </p:cNvPr>
              <p:cNvGrpSpPr/>
              <p:nvPr/>
            </p:nvGrpSpPr>
            <p:grpSpPr>
              <a:xfrm>
                <a:off x="3864205" y="6128084"/>
                <a:ext cx="585172" cy="363005"/>
                <a:chOff x="3864205" y="6128084"/>
                <a:chExt cx="585172" cy="363005"/>
              </a:xfrm>
            </p:grpSpPr>
            <p:cxnSp>
              <p:nvCxnSpPr>
                <p:cNvPr id="1464" name="Straight Connector 1463">
                  <a:extLst>
                    <a:ext uri="{FF2B5EF4-FFF2-40B4-BE49-F238E27FC236}">
                      <a16:creationId xmlns:a16="http://schemas.microsoft.com/office/drawing/2014/main" id="{238D0F3D-9037-471B-8CE4-32BDC60FCDD3}"/>
                    </a:ext>
                  </a:extLst>
                </p:cNvPr>
                <p:cNvCxnSpPr/>
                <p:nvPr/>
              </p:nvCxnSpPr>
              <p:spPr>
                <a:xfrm flipV="1">
                  <a:off x="3864205" y="6388937"/>
                  <a:ext cx="390974" cy="1021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5" name="Straight Connector 1464">
                  <a:extLst>
                    <a:ext uri="{FF2B5EF4-FFF2-40B4-BE49-F238E27FC236}">
                      <a16:creationId xmlns:a16="http://schemas.microsoft.com/office/drawing/2014/main" id="{350D03C1-837E-4E6B-A4BA-4051A0D742D5}"/>
                    </a:ext>
                  </a:extLst>
                </p:cNvPr>
                <p:cNvCxnSpPr>
                  <a:cxnSpLocks/>
                </p:cNvCxnSpPr>
                <p:nvPr/>
              </p:nvCxnSpPr>
              <p:spPr>
                <a:xfrm flipV="1">
                  <a:off x="4242229" y="6128084"/>
                  <a:ext cx="45347" cy="2608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6" name="Straight Connector 1465">
                  <a:extLst>
                    <a:ext uri="{FF2B5EF4-FFF2-40B4-BE49-F238E27FC236}">
                      <a16:creationId xmlns:a16="http://schemas.microsoft.com/office/drawing/2014/main" id="{A1376300-0484-4ECC-849C-73FC1E3A9A32}"/>
                    </a:ext>
                  </a:extLst>
                </p:cNvPr>
                <p:cNvCxnSpPr/>
                <p:nvPr/>
              </p:nvCxnSpPr>
              <p:spPr>
                <a:xfrm>
                  <a:off x="4242229" y="6388937"/>
                  <a:ext cx="207148" cy="1021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7" name="Group 1466">
                <a:extLst>
                  <a:ext uri="{FF2B5EF4-FFF2-40B4-BE49-F238E27FC236}">
                    <a16:creationId xmlns:a16="http://schemas.microsoft.com/office/drawing/2014/main" id="{747BE4E6-A40E-4643-94E3-A78853D19235}"/>
                  </a:ext>
                </a:extLst>
              </p:cNvPr>
              <p:cNvGrpSpPr/>
              <p:nvPr/>
            </p:nvGrpSpPr>
            <p:grpSpPr>
              <a:xfrm>
                <a:off x="10274379" y="5723718"/>
                <a:ext cx="585172" cy="363005"/>
                <a:chOff x="3864205" y="6128084"/>
                <a:chExt cx="585172" cy="363005"/>
              </a:xfrm>
            </p:grpSpPr>
            <p:cxnSp>
              <p:nvCxnSpPr>
                <p:cNvPr id="1468" name="Straight Connector 1467">
                  <a:extLst>
                    <a:ext uri="{FF2B5EF4-FFF2-40B4-BE49-F238E27FC236}">
                      <a16:creationId xmlns:a16="http://schemas.microsoft.com/office/drawing/2014/main" id="{F28B7E71-6BBF-43B1-8340-242031C59E4A}"/>
                    </a:ext>
                  </a:extLst>
                </p:cNvPr>
                <p:cNvCxnSpPr/>
                <p:nvPr/>
              </p:nvCxnSpPr>
              <p:spPr>
                <a:xfrm flipV="1">
                  <a:off x="3864205" y="6388937"/>
                  <a:ext cx="390974" cy="1021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9" name="Straight Connector 1468">
                  <a:extLst>
                    <a:ext uri="{FF2B5EF4-FFF2-40B4-BE49-F238E27FC236}">
                      <a16:creationId xmlns:a16="http://schemas.microsoft.com/office/drawing/2014/main" id="{D8A38B2C-F7B3-4A91-BB24-88F5AB3F0239}"/>
                    </a:ext>
                  </a:extLst>
                </p:cNvPr>
                <p:cNvCxnSpPr>
                  <a:cxnSpLocks/>
                </p:cNvCxnSpPr>
                <p:nvPr/>
              </p:nvCxnSpPr>
              <p:spPr>
                <a:xfrm flipV="1">
                  <a:off x="4242229" y="6128084"/>
                  <a:ext cx="45347" cy="2608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0" name="Straight Connector 1469">
                  <a:extLst>
                    <a:ext uri="{FF2B5EF4-FFF2-40B4-BE49-F238E27FC236}">
                      <a16:creationId xmlns:a16="http://schemas.microsoft.com/office/drawing/2014/main" id="{A21B52BB-CB64-4593-B2D8-AE3FCCD7FC3F}"/>
                    </a:ext>
                  </a:extLst>
                </p:cNvPr>
                <p:cNvCxnSpPr/>
                <p:nvPr/>
              </p:nvCxnSpPr>
              <p:spPr>
                <a:xfrm>
                  <a:off x="4242229" y="6388937"/>
                  <a:ext cx="207148" cy="1021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71" name="Straight Arrow Connector 1470">
                <a:extLst>
                  <a:ext uri="{FF2B5EF4-FFF2-40B4-BE49-F238E27FC236}">
                    <a16:creationId xmlns:a16="http://schemas.microsoft.com/office/drawing/2014/main" id="{E0688072-5238-4CB0-8712-F1DC1A568019}"/>
                  </a:ext>
                </a:extLst>
              </p:cNvPr>
              <p:cNvCxnSpPr/>
              <p:nvPr/>
            </p:nvCxnSpPr>
            <p:spPr>
              <a:xfrm>
                <a:off x="2259107" y="3261240"/>
                <a:ext cx="74163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72" name="Group 1471">
                <a:extLst>
                  <a:ext uri="{FF2B5EF4-FFF2-40B4-BE49-F238E27FC236}">
                    <a16:creationId xmlns:a16="http://schemas.microsoft.com/office/drawing/2014/main" id="{5100615A-FEA4-4144-849C-00C1B8BFF01D}"/>
                  </a:ext>
                </a:extLst>
              </p:cNvPr>
              <p:cNvGrpSpPr/>
              <p:nvPr/>
            </p:nvGrpSpPr>
            <p:grpSpPr>
              <a:xfrm>
                <a:off x="6374188" y="3020064"/>
                <a:ext cx="1152766" cy="2942899"/>
                <a:chOff x="271858" y="2709913"/>
                <a:chExt cx="772423" cy="2872740"/>
              </a:xfrm>
              <a:solidFill>
                <a:schemeClr val="accent4">
                  <a:lumMod val="60000"/>
                  <a:lumOff val="40000"/>
                </a:schemeClr>
              </a:solidFill>
            </p:grpSpPr>
            <p:grpSp>
              <p:nvGrpSpPr>
                <p:cNvPr id="1473" name="Group 1472">
                  <a:extLst>
                    <a:ext uri="{FF2B5EF4-FFF2-40B4-BE49-F238E27FC236}">
                      <a16:creationId xmlns:a16="http://schemas.microsoft.com/office/drawing/2014/main" id="{D68A2F4B-87CD-4386-844B-6257800544E3}"/>
                    </a:ext>
                  </a:extLst>
                </p:cNvPr>
                <p:cNvGrpSpPr/>
                <p:nvPr/>
              </p:nvGrpSpPr>
              <p:grpSpPr>
                <a:xfrm>
                  <a:off x="276311" y="2709913"/>
                  <a:ext cx="767970" cy="2872740"/>
                  <a:chOff x="276311" y="2709913"/>
                  <a:chExt cx="767970" cy="2872740"/>
                </a:xfrm>
                <a:grpFill/>
              </p:grpSpPr>
              <p:sp>
                <p:nvSpPr>
                  <p:cNvPr id="1475" name="Rectangle: Rounded Corners 1474">
                    <a:extLst>
                      <a:ext uri="{FF2B5EF4-FFF2-40B4-BE49-F238E27FC236}">
                        <a16:creationId xmlns:a16="http://schemas.microsoft.com/office/drawing/2014/main" id="{445CDAA1-BB43-4C57-A3BD-B38BCB001D35}"/>
                      </a:ext>
                    </a:extLst>
                  </p:cNvPr>
                  <p:cNvSpPr/>
                  <p:nvPr/>
                </p:nvSpPr>
                <p:spPr>
                  <a:xfrm>
                    <a:off x="294527" y="3379396"/>
                    <a:ext cx="697244" cy="22032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sp>
                <p:nvSpPr>
                  <p:cNvPr id="1476" name="Isosceles Triangle 1475">
                    <a:extLst>
                      <a:ext uri="{FF2B5EF4-FFF2-40B4-BE49-F238E27FC236}">
                        <a16:creationId xmlns:a16="http://schemas.microsoft.com/office/drawing/2014/main" id="{8EE7498E-D72C-47C7-B111-6903AAFB42F5}"/>
                      </a:ext>
                    </a:extLst>
                  </p:cNvPr>
                  <p:cNvSpPr/>
                  <p:nvPr/>
                </p:nvSpPr>
                <p:spPr>
                  <a:xfrm>
                    <a:off x="276311" y="2709913"/>
                    <a:ext cx="767970" cy="6843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grpSp>
            <p:sp>
              <p:nvSpPr>
                <p:cNvPr id="1474" name="TextBox 1473">
                  <a:extLst>
                    <a:ext uri="{FF2B5EF4-FFF2-40B4-BE49-F238E27FC236}">
                      <a16:creationId xmlns:a16="http://schemas.microsoft.com/office/drawing/2014/main" id="{5DB09A0F-998D-464A-8698-212486D9CC7F}"/>
                    </a:ext>
                  </a:extLst>
                </p:cNvPr>
                <p:cNvSpPr txBox="1"/>
                <p:nvPr/>
              </p:nvSpPr>
              <p:spPr>
                <a:xfrm>
                  <a:off x="271858" y="4109791"/>
                  <a:ext cx="719911" cy="1269381"/>
                </a:xfrm>
                <a:prstGeom prst="rect">
                  <a:avLst/>
                </a:prstGeom>
                <a:grpFill/>
              </p:spPr>
              <p:txBody>
                <a:bodyPr wrap="square" rtlCol="0">
                  <a:spAutoFit/>
                </a:bodyPr>
                <a:lstStyle/>
                <a:p>
                  <a:r>
                    <a:rPr lang="en-US" sz="1400" dirty="0"/>
                    <a:t>Ste24</a:t>
                  </a:r>
                </a:p>
              </p:txBody>
            </p:sp>
          </p:grpSp>
        </p:grpSp>
        <p:sp>
          <p:nvSpPr>
            <p:cNvPr id="1479" name="TextBox 1478">
              <a:extLst>
                <a:ext uri="{FF2B5EF4-FFF2-40B4-BE49-F238E27FC236}">
                  <a16:creationId xmlns:a16="http://schemas.microsoft.com/office/drawing/2014/main" id="{3842A522-818B-4DC1-AE18-96F8221781B9}"/>
                </a:ext>
              </a:extLst>
            </p:cNvPr>
            <p:cNvSpPr txBox="1"/>
            <p:nvPr/>
          </p:nvSpPr>
          <p:spPr>
            <a:xfrm>
              <a:off x="27230450" y="1828801"/>
              <a:ext cx="9562749" cy="605907"/>
            </a:xfrm>
            <a:prstGeom prst="rect">
              <a:avLst/>
            </a:prstGeom>
            <a:noFill/>
          </p:spPr>
          <p:txBody>
            <a:bodyPr wrap="square" rtlCol="0">
              <a:spAutoFit/>
            </a:bodyPr>
            <a:lstStyle/>
            <a:p>
              <a:r>
                <a:rPr lang="en-US" sz="3200" dirty="0">
                  <a:solidFill>
                    <a:schemeClr val="bg1"/>
                  </a:solidFill>
                </a:rPr>
                <a:t>Ste24 protease cleaves translocon clogging proteins</a:t>
              </a:r>
            </a:p>
          </p:txBody>
        </p:sp>
        <p:pic>
          <p:nvPicPr>
            <p:cNvPr id="1506" name="Graphic 1505" descr="Scissors">
              <a:extLst>
                <a:ext uri="{FF2B5EF4-FFF2-40B4-BE49-F238E27FC236}">
                  <a16:creationId xmlns:a16="http://schemas.microsoft.com/office/drawing/2014/main" id="{38EEC79F-C287-445A-B252-276533D4B6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863879">
              <a:off x="29698023" y="4510063"/>
              <a:ext cx="533400" cy="533400"/>
            </a:xfrm>
            <a:prstGeom prst="rect">
              <a:avLst/>
            </a:prstGeom>
          </p:spPr>
        </p:pic>
      </p:grpSp>
      <p:grpSp>
        <p:nvGrpSpPr>
          <p:cNvPr id="1520" name="Group 1519">
            <a:extLst>
              <a:ext uri="{FF2B5EF4-FFF2-40B4-BE49-F238E27FC236}">
                <a16:creationId xmlns:a16="http://schemas.microsoft.com/office/drawing/2014/main" id="{F42B9C68-FAFE-41E5-9DC4-F2232761724A}"/>
              </a:ext>
            </a:extLst>
          </p:cNvPr>
          <p:cNvGrpSpPr/>
          <p:nvPr/>
        </p:nvGrpSpPr>
        <p:grpSpPr>
          <a:xfrm>
            <a:off x="16879979" y="1828801"/>
            <a:ext cx="8971128" cy="5649446"/>
            <a:chOff x="16879979" y="1828801"/>
            <a:chExt cx="8971128" cy="5649446"/>
          </a:xfrm>
        </p:grpSpPr>
        <p:sp>
          <p:nvSpPr>
            <p:cNvPr id="501" name="Rectangle 500">
              <a:extLst>
                <a:ext uri="{FF2B5EF4-FFF2-40B4-BE49-F238E27FC236}">
                  <a16:creationId xmlns:a16="http://schemas.microsoft.com/office/drawing/2014/main" id="{90C280F7-F02D-4E3A-AB52-90A5E94F7DD5}"/>
                </a:ext>
              </a:extLst>
            </p:cNvPr>
            <p:cNvSpPr/>
            <p:nvPr/>
          </p:nvSpPr>
          <p:spPr>
            <a:xfrm>
              <a:off x="16946922" y="3129903"/>
              <a:ext cx="8801791" cy="4348344"/>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sp>
          <p:nvSpPr>
            <p:cNvPr id="502" name="TextBox 501">
              <a:extLst>
                <a:ext uri="{FF2B5EF4-FFF2-40B4-BE49-F238E27FC236}">
                  <a16:creationId xmlns:a16="http://schemas.microsoft.com/office/drawing/2014/main" id="{0792C8ED-2B89-4531-BDE2-43CC337058E2}"/>
                </a:ext>
              </a:extLst>
            </p:cNvPr>
            <p:cNvSpPr txBox="1"/>
            <p:nvPr/>
          </p:nvSpPr>
          <p:spPr>
            <a:xfrm>
              <a:off x="16879979" y="1828801"/>
              <a:ext cx="8971128" cy="1077218"/>
            </a:xfrm>
            <a:prstGeom prst="rect">
              <a:avLst/>
            </a:prstGeom>
            <a:noFill/>
          </p:spPr>
          <p:txBody>
            <a:bodyPr wrap="square" rtlCol="0">
              <a:spAutoFit/>
            </a:bodyPr>
            <a:lstStyle/>
            <a:p>
              <a:r>
                <a:rPr lang="en-US" sz="3200" dirty="0">
                  <a:solidFill>
                    <a:schemeClr val="bg1"/>
                  </a:solidFill>
                </a:rPr>
                <a:t>Hrd1 targets translocon-clogging proteins for degradation by the proteasome</a:t>
              </a:r>
            </a:p>
          </p:txBody>
        </p:sp>
        <p:pic>
          <p:nvPicPr>
            <p:cNvPr id="6" name="Picture 5">
              <a:extLst>
                <a:ext uri="{FF2B5EF4-FFF2-40B4-BE49-F238E27FC236}">
                  <a16:creationId xmlns:a16="http://schemas.microsoft.com/office/drawing/2014/main" id="{B1546923-A714-4CED-AFF6-2E2CE2ECF44D}"/>
                </a:ext>
              </a:extLst>
            </p:cNvPr>
            <p:cNvPicPr>
              <a:picLocks noChangeAspect="1"/>
            </p:cNvPicPr>
            <p:nvPr/>
          </p:nvPicPr>
          <p:blipFill>
            <a:blip r:embed="rId5"/>
            <a:stretch>
              <a:fillRect/>
            </a:stretch>
          </p:blipFill>
          <p:spPr>
            <a:xfrm>
              <a:off x="17574558" y="3308918"/>
              <a:ext cx="7328486" cy="4122273"/>
            </a:xfrm>
            <a:prstGeom prst="rect">
              <a:avLst/>
            </a:prstGeom>
          </p:spPr>
        </p:pic>
      </p:grpSp>
      <p:grpSp>
        <p:nvGrpSpPr>
          <p:cNvPr id="29" name="Group 28">
            <a:extLst>
              <a:ext uri="{FF2B5EF4-FFF2-40B4-BE49-F238E27FC236}">
                <a16:creationId xmlns:a16="http://schemas.microsoft.com/office/drawing/2014/main" id="{5E4C74D2-E674-4D54-B622-0CBFAB7C2270}"/>
              </a:ext>
            </a:extLst>
          </p:cNvPr>
          <p:cNvGrpSpPr/>
          <p:nvPr/>
        </p:nvGrpSpPr>
        <p:grpSpPr>
          <a:xfrm>
            <a:off x="20851546" y="16598093"/>
            <a:ext cx="10176112" cy="5579706"/>
            <a:chOff x="20680676" y="15713608"/>
            <a:chExt cx="10318850" cy="6527796"/>
          </a:xfrm>
        </p:grpSpPr>
        <p:sp>
          <p:nvSpPr>
            <p:cNvPr id="3" name="Rectangle 2">
              <a:extLst>
                <a:ext uri="{FF2B5EF4-FFF2-40B4-BE49-F238E27FC236}">
                  <a16:creationId xmlns:a16="http://schemas.microsoft.com/office/drawing/2014/main" id="{5E94EB25-43A5-4A9F-B562-97C6FFC719BA}"/>
                </a:ext>
              </a:extLst>
            </p:cNvPr>
            <p:cNvSpPr/>
            <p:nvPr/>
          </p:nvSpPr>
          <p:spPr>
            <a:xfrm>
              <a:off x="20685509" y="15830814"/>
              <a:ext cx="10188294" cy="6400799"/>
            </a:xfrm>
            <a:prstGeom prst="rect">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sp>
          <p:nvSpPr>
            <p:cNvPr id="2" name="TextBox 1">
              <a:extLst>
                <a:ext uri="{FF2B5EF4-FFF2-40B4-BE49-F238E27FC236}">
                  <a16:creationId xmlns:a16="http://schemas.microsoft.com/office/drawing/2014/main" id="{32C1C16D-9FD3-475F-9325-D3AA22782BA4}"/>
                </a:ext>
              </a:extLst>
            </p:cNvPr>
            <p:cNvSpPr txBox="1"/>
            <p:nvPr/>
          </p:nvSpPr>
          <p:spPr>
            <a:xfrm>
              <a:off x="20708022" y="15713608"/>
              <a:ext cx="10174773" cy="1260256"/>
            </a:xfrm>
            <a:prstGeom prst="rect">
              <a:avLst/>
            </a:prstGeom>
            <a:noFill/>
          </p:spPr>
          <p:txBody>
            <a:bodyPr wrap="square" rtlCol="0">
              <a:spAutoFit/>
            </a:bodyPr>
            <a:lstStyle/>
            <a:p>
              <a:r>
                <a:rPr lang="en-US" sz="3200" dirty="0">
                  <a:solidFill>
                    <a:schemeClr val="bg1"/>
                  </a:solidFill>
                </a:rPr>
                <a:t>Mutations that impair post-translational translocation rescue </a:t>
              </a:r>
              <a:r>
                <a:rPr lang="en-US" sz="3200" i="1" dirty="0">
                  <a:solidFill>
                    <a:schemeClr val="bg1"/>
                  </a:solidFill>
                </a:rPr>
                <a:t>hrd1</a:t>
              </a:r>
              <a:r>
                <a:rPr lang="el-GR" sz="3200" i="1" dirty="0">
                  <a:solidFill>
                    <a:schemeClr val="bg1"/>
                  </a:solidFill>
                </a:rPr>
                <a:t>Δ</a:t>
              </a:r>
              <a:r>
                <a:rPr lang="en-US" sz="3200" i="1" dirty="0">
                  <a:solidFill>
                    <a:schemeClr val="bg1"/>
                  </a:solidFill>
                </a:rPr>
                <a:t> ste24</a:t>
              </a:r>
              <a:r>
                <a:rPr lang="el-GR" sz="3200" i="1" dirty="0">
                  <a:solidFill>
                    <a:schemeClr val="bg1"/>
                  </a:solidFill>
                </a:rPr>
                <a:t>Δ</a:t>
              </a:r>
              <a:r>
                <a:rPr lang="en-US" sz="3200" i="1" dirty="0">
                  <a:solidFill>
                    <a:schemeClr val="bg1"/>
                  </a:solidFill>
                </a:rPr>
                <a:t> </a:t>
              </a:r>
              <a:r>
                <a:rPr lang="en-US" sz="3200" dirty="0">
                  <a:solidFill>
                    <a:schemeClr val="bg1"/>
                  </a:solidFill>
                </a:rPr>
                <a:t>synthetic phenotype.</a:t>
              </a:r>
            </a:p>
          </p:txBody>
        </p:sp>
        <p:sp>
          <p:nvSpPr>
            <p:cNvPr id="5" name="TextBox 4">
              <a:extLst>
                <a:ext uri="{FF2B5EF4-FFF2-40B4-BE49-F238E27FC236}">
                  <a16:creationId xmlns:a16="http://schemas.microsoft.com/office/drawing/2014/main" id="{D3773DD8-7E7E-4A7F-94AF-88B83426BA79}"/>
                </a:ext>
              </a:extLst>
            </p:cNvPr>
            <p:cNvSpPr txBox="1"/>
            <p:nvPr/>
          </p:nvSpPr>
          <p:spPr>
            <a:xfrm>
              <a:off x="20680676" y="21161184"/>
              <a:ext cx="10318850" cy="1080220"/>
            </a:xfrm>
            <a:prstGeom prst="rect">
              <a:avLst/>
            </a:prstGeom>
            <a:noFill/>
          </p:spPr>
          <p:txBody>
            <a:bodyPr wrap="square" rtlCol="0">
              <a:spAutoFit/>
            </a:bodyPr>
            <a:lstStyle/>
            <a:p>
              <a:r>
                <a:rPr lang="en-US" dirty="0">
                  <a:solidFill>
                    <a:schemeClr val="bg1"/>
                  </a:solidFill>
                </a:rPr>
                <a:t>Growth assay of yeast strains possessing the indicated modifications. Sec61 is the pore-forming unit of the translocon. Sec72 is a component of the post-translational translocon. Cells were grown on rich growth media overnight at 30</a:t>
              </a:r>
              <a:r>
                <a:rPr lang="en-US" baseline="30000" dirty="0">
                  <a:solidFill>
                    <a:schemeClr val="bg1"/>
                  </a:solidFill>
                </a:rPr>
                <a:t>o</a:t>
              </a:r>
              <a:r>
                <a:rPr lang="en-US" dirty="0">
                  <a:solidFill>
                    <a:schemeClr val="bg1"/>
                  </a:solidFill>
                </a:rPr>
                <a:t>C.</a:t>
              </a:r>
            </a:p>
          </p:txBody>
        </p:sp>
      </p:grpSp>
      <p:sp>
        <p:nvSpPr>
          <p:cNvPr id="1492" name="Rectangle 1491">
            <a:extLst>
              <a:ext uri="{FF2B5EF4-FFF2-40B4-BE49-F238E27FC236}">
                <a16:creationId xmlns:a16="http://schemas.microsoft.com/office/drawing/2014/main" id="{98CFA79A-7726-462F-BB49-8B5FFA943178}"/>
              </a:ext>
            </a:extLst>
          </p:cNvPr>
          <p:cNvSpPr/>
          <p:nvPr/>
        </p:nvSpPr>
        <p:spPr>
          <a:xfrm>
            <a:off x="26095681" y="17764077"/>
            <a:ext cx="4657601" cy="301623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27" name="TextBox 1526">
            <a:extLst>
              <a:ext uri="{FF2B5EF4-FFF2-40B4-BE49-F238E27FC236}">
                <a16:creationId xmlns:a16="http://schemas.microsoft.com/office/drawing/2014/main" id="{8CF2DBD6-C432-4270-8339-A5BA3F84D95C}"/>
              </a:ext>
            </a:extLst>
          </p:cNvPr>
          <p:cNvSpPr txBox="1"/>
          <p:nvPr/>
        </p:nvSpPr>
        <p:spPr>
          <a:xfrm>
            <a:off x="26513549" y="17896237"/>
            <a:ext cx="1446990" cy="338554"/>
          </a:xfrm>
          <a:prstGeom prst="rect">
            <a:avLst/>
          </a:prstGeom>
          <a:noFill/>
        </p:spPr>
        <p:txBody>
          <a:bodyPr wrap="square" rtlCol="0">
            <a:spAutoFit/>
          </a:bodyPr>
          <a:lstStyle/>
          <a:p>
            <a:pPr algn="r"/>
            <a:r>
              <a:rPr lang="en-US" sz="1600" dirty="0"/>
              <a:t>Wild Type</a:t>
            </a:r>
          </a:p>
        </p:txBody>
      </p:sp>
      <p:sp>
        <p:nvSpPr>
          <p:cNvPr id="1529" name="TextBox 1528">
            <a:extLst>
              <a:ext uri="{FF2B5EF4-FFF2-40B4-BE49-F238E27FC236}">
                <a16:creationId xmlns:a16="http://schemas.microsoft.com/office/drawing/2014/main" id="{2809C951-E157-4EED-BDC1-A72E551FC725}"/>
              </a:ext>
            </a:extLst>
          </p:cNvPr>
          <p:cNvSpPr txBox="1"/>
          <p:nvPr/>
        </p:nvSpPr>
        <p:spPr>
          <a:xfrm>
            <a:off x="26075782" y="19204875"/>
            <a:ext cx="1868661" cy="338554"/>
          </a:xfrm>
          <a:prstGeom prst="rect">
            <a:avLst/>
          </a:prstGeom>
          <a:noFill/>
        </p:spPr>
        <p:txBody>
          <a:bodyPr wrap="square" rtlCol="0">
            <a:spAutoFit/>
          </a:bodyPr>
          <a:lstStyle/>
          <a:p>
            <a:pPr algn="r"/>
            <a:r>
              <a:rPr lang="en-US" sz="1600" i="1" dirty="0"/>
              <a:t>hrd1</a:t>
            </a:r>
            <a:r>
              <a:rPr lang="el-GR" sz="1600" i="1" dirty="0"/>
              <a:t>Δ</a:t>
            </a:r>
            <a:r>
              <a:rPr lang="en-US" sz="1600" i="1" dirty="0"/>
              <a:t> ste24</a:t>
            </a:r>
            <a:r>
              <a:rPr lang="el-GR" sz="1600" i="1" dirty="0"/>
              <a:t>Δ</a:t>
            </a:r>
            <a:endParaRPr lang="en-US" sz="1600" i="1" dirty="0"/>
          </a:p>
        </p:txBody>
      </p:sp>
      <p:pic>
        <p:nvPicPr>
          <p:cNvPr id="1531" name="Picture 1530">
            <a:extLst>
              <a:ext uri="{FF2B5EF4-FFF2-40B4-BE49-F238E27FC236}">
                <a16:creationId xmlns:a16="http://schemas.microsoft.com/office/drawing/2014/main" id="{462DC8E7-7576-4EF0-A2ED-DC7EDB8416BB}"/>
              </a:ext>
            </a:extLst>
          </p:cNvPr>
          <p:cNvPicPr>
            <a:picLocks noChangeAspect="1"/>
          </p:cNvPicPr>
          <p:nvPr/>
        </p:nvPicPr>
        <p:blipFill>
          <a:blip r:embed="rId6"/>
          <a:stretch>
            <a:fillRect/>
          </a:stretch>
        </p:blipFill>
        <p:spPr>
          <a:xfrm>
            <a:off x="27961901" y="17843648"/>
            <a:ext cx="2705028" cy="2593761"/>
          </a:xfrm>
          <a:prstGeom prst="rect">
            <a:avLst/>
          </a:prstGeom>
          <a:ln>
            <a:solidFill>
              <a:schemeClr val="tx1"/>
            </a:solidFill>
          </a:ln>
        </p:spPr>
      </p:pic>
      <p:sp>
        <p:nvSpPr>
          <p:cNvPr id="1532" name="TextBox 1531">
            <a:extLst>
              <a:ext uri="{FF2B5EF4-FFF2-40B4-BE49-F238E27FC236}">
                <a16:creationId xmlns:a16="http://schemas.microsoft.com/office/drawing/2014/main" id="{73786201-F893-4EB1-89D8-D2D75E5F17CC}"/>
              </a:ext>
            </a:extLst>
          </p:cNvPr>
          <p:cNvSpPr txBox="1"/>
          <p:nvPr/>
        </p:nvSpPr>
        <p:spPr>
          <a:xfrm>
            <a:off x="27011145" y="18297525"/>
            <a:ext cx="948640" cy="338554"/>
          </a:xfrm>
          <a:prstGeom prst="rect">
            <a:avLst/>
          </a:prstGeom>
          <a:noFill/>
        </p:spPr>
        <p:txBody>
          <a:bodyPr wrap="square" rtlCol="0">
            <a:spAutoFit/>
          </a:bodyPr>
          <a:lstStyle/>
          <a:p>
            <a:pPr algn="r"/>
            <a:r>
              <a:rPr lang="en-US" sz="1600" i="1" dirty="0"/>
              <a:t>hrd1</a:t>
            </a:r>
            <a:r>
              <a:rPr lang="el-GR" sz="1600" i="1" dirty="0"/>
              <a:t>Δ</a:t>
            </a:r>
            <a:endParaRPr lang="en-US" sz="1600" i="1" dirty="0"/>
          </a:p>
        </p:txBody>
      </p:sp>
      <p:sp>
        <p:nvSpPr>
          <p:cNvPr id="1533" name="TextBox 1532">
            <a:extLst>
              <a:ext uri="{FF2B5EF4-FFF2-40B4-BE49-F238E27FC236}">
                <a16:creationId xmlns:a16="http://schemas.microsoft.com/office/drawing/2014/main" id="{5A3A62EB-4779-4AB3-BF1C-68151D396B15}"/>
              </a:ext>
            </a:extLst>
          </p:cNvPr>
          <p:cNvSpPr txBox="1"/>
          <p:nvPr/>
        </p:nvSpPr>
        <p:spPr>
          <a:xfrm>
            <a:off x="26911777" y="18760039"/>
            <a:ext cx="1041004" cy="338554"/>
          </a:xfrm>
          <a:prstGeom prst="rect">
            <a:avLst/>
          </a:prstGeom>
          <a:noFill/>
        </p:spPr>
        <p:txBody>
          <a:bodyPr wrap="square" rtlCol="0">
            <a:spAutoFit/>
          </a:bodyPr>
          <a:lstStyle/>
          <a:p>
            <a:pPr algn="r"/>
            <a:r>
              <a:rPr lang="en-US" sz="1600" i="1" dirty="0"/>
              <a:t>ste24</a:t>
            </a:r>
            <a:r>
              <a:rPr lang="el-GR" sz="1600" i="1" dirty="0"/>
              <a:t>Δ</a:t>
            </a:r>
            <a:endParaRPr lang="en-US" sz="1600" i="1" dirty="0"/>
          </a:p>
        </p:txBody>
      </p:sp>
      <p:sp>
        <p:nvSpPr>
          <p:cNvPr id="1534" name="TextBox 1533">
            <a:extLst>
              <a:ext uri="{FF2B5EF4-FFF2-40B4-BE49-F238E27FC236}">
                <a16:creationId xmlns:a16="http://schemas.microsoft.com/office/drawing/2014/main" id="{48509396-EDD0-473C-BD25-677B2F9E8515}"/>
              </a:ext>
            </a:extLst>
          </p:cNvPr>
          <p:cNvSpPr txBox="1"/>
          <p:nvPr/>
        </p:nvSpPr>
        <p:spPr>
          <a:xfrm>
            <a:off x="26845168" y="19648114"/>
            <a:ext cx="1106784" cy="338554"/>
          </a:xfrm>
          <a:prstGeom prst="rect">
            <a:avLst/>
          </a:prstGeom>
          <a:noFill/>
        </p:spPr>
        <p:txBody>
          <a:bodyPr wrap="square" rtlCol="0">
            <a:spAutoFit/>
          </a:bodyPr>
          <a:lstStyle/>
          <a:p>
            <a:pPr algn="r"/>
            <a:r>
              <a:rPr lang="en-US" sz="1600" i="1" dirty="0"/>
              <a:t>sec72</a:t>
            </a:r>
            <a:r>
              <a:rPr lang="el-GR" sz="1600" i="1" dirty="0"/>
              <a:t>Δ</a:t>
            </a:r>
            <a:endParaRPr lang="en-US" sz="1600" i="1" dirty="0"/>
          </a:p>
        </p:txBody>
      </p:sp>
      <p:grpSp>
        <p:nvGrpSpPr>
          <p:cNvPr id="31" name="Group 30">
            <a:extLst>
              <a:ext uri="{FF2B5EF4-FFF2-40B4-BE49-F238E27FC236}">
                <a16:creationId xmlns:a16="http://schemas.microsoft.com/office/drawing/2014/main" id="{ED0FEC91-1F24-474E-BA4A-FB9FA96D5C70}"/>
              </a:ext>
            </a:extLst>
          </p:cNvPr>
          <p:cNvGrpSpPr/>
          <p:nvPr/>
        </p:nvGrpSpPr>
        <p:grpSpPr>
          <a:xfrm>
            <a:off x="21171138" y="17802686"/>
            <a:ext cx="4655846" cy="3016237"/>
            <a:chOff x="20935994" y="17764077"/>
            <a:chExt cx="4655846" cy="3016237"/>
          </a:xfrm>
        </p:grpSpPr>
        <p:sp>
          <p:nvSpPr>
            <p:cNvPr id="1507" name="Rectangle 1506">
              <a:extLst>
                <a:ext uri="{FF2B5EF4-FFF2-40B4-BE49-F238E27FC236}">
                  <a16:creationId xmlns:a16="http://schemas.microsoft.com/office/drawing/2014/main" id="{36374C6E-6C4A-45A6-980A-83E8594DBDBE}"/>
                </a:ext>
              </a:extLst>
            </p:cNvPr>
            <p:cNvSpPr/>
            <p:nvPr/>
          </p:nvSpPr>
          <p:spPr>
            <a:xfrm>
              <a:off x="20935994" y="17764077"/>
              <a:ext cx="4655846" cy="301623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pic>
          <p:nvPicPr>
            <p:cNvPr id="1493" name="Picture 1492">
              <a:extLst>
                <a:ext uri="{FF2B5EF4-FFF2-40B4-BE49-F238E27FC236}">
                  <a16:creationId xmlns:a16="http://schemas.microsoft.com/office/drawing/2014/main" id="{1909D338-FEB0-43DC-890D-B3741C245CC0}"/>
                </a:ext>
                <a:ext uri="{C183D7F6-B498-43B3-948B-1728B52AA6E4}">
                  <adec:decorative xmlns:adec="http://schemas.microsoft.com/office/drawing/2017/decorative" val="1"/>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22879893" y="17936840"/>
              <a:ext cx="2610256" cy="2493011"/>
            </a:xfrm>
            <a:prstGeom prst="rect">
              <a:avLst/>
            </a:prstGeom>
            <a:ln w="9525">
              <a:solidFill>
                <a:schemeClr val="tx1"/>
              </a:solidFill>
            </a:ln>
          </p:spPr>
        </p:pic>
        <p:sp>
          <p:nvSpPr>
            <p:cNvPr id="1496" name="TextBox 1495">
              <a:extLst>
                <a:ext uri="{FF2B5EF4-FFF2-40B4-BE49-F238E27FC236}">
                  <a16:creationId xmlns:a16="http://schemas.microsoft.com/office/drawing/2014/main" id="{4164C972-BAE4-4851-A8D6-69F97209B64A}"/>
                </a:ext>
              </a:extLst>
            </p:cNvPr>
            <p:cNvSpPr txBox="1"/>
            <p:nvPr/>
          </p:nvSpPr>
          <p:spPr>
            <a:xfrm>
              <a:off x="21004633" y="19196717"/>
              <a:ext cx="1865312" cy="338554"/>
            </a:xfrm>
            <a:prstGeom prst="rect">
              <a:avLst/>
            </a:prstGeom>
            <a:noFill/>
          </p:spPr>
          <p:txBody>
            <a:bodyPr wrap="square" rtlCol="0">
              <a:spAutoFit/>
            </a:bodyPr>
            <a:lstStyle/>
            <a:p>
              <a:pPr algn="r"/>
              <a:r>
                <a:rPr lang="en-US" sz="1600" i="1" dirty="0"/>
                <a:t>hrd1</a:t>
              </a:r>
              <a:r>
                <a:rPr lang="el-GR" sz="1600" i="1" dirty="0"/>
                <a:t>Δ</a:t>
              </a:r>
              <a:r>
                <a:rPr lang="en-US" sz="1600" i="1" dirty="0"/>
                <a:t> ste24</a:t>
              </a:r>
              <a:r>
                <a:rPr lang="el-GR" sz="1600" i="1" dirty="0"/>
                <a:t>Δ</a:t>
              </a:r>
              <a:endParaRPr lang="en-US" sz="1600" i="1" dirty="0"/>
            </a:p>
          </p:txBody>
        </p:sp>
        <p:sp>
          <p:nvSpPr>
            <p:cNvPr id="1497" name="TextBox 1496">
              <a:extLst>
                <a:ext uri="{FF2B5EF4-FFF2-40B4-BE49-F238E27FC236}">
                  <a16:creationId xmlns:a16="http://schemas.microsoft.com/office/drawing/2014/main" id="{35E09349-9107-4D86-89CE-30A6F8EADDFD}"/>
                </a:ext>
              </a:extLst>
            </p:cNvPr>
            <p:cNvSpPr txBox="1"/>
            <p:nvPr/>
          </p:nvSpPr>
          <p:spPr>
            <a:xfrm>
              <a:off x="20973356" y="19675120"/>
              <a:ext cx="1896588" cy="584775"/>
            </a:xfrm>
            <a:prstGeom prst="rect">
              <a:avLst/>
            </a:prstGeom>
            <a:noFill/>
          </p:spPr>
          <p:txBody>
            <a:bodyPr wrap="square" rtlCol="0">
              <a:spAutoFit/>
            </a:bodyPr>
            <a:lstStyle/>
            <a:p>
              <a:pPr algn="r"/>
              <a:r>
                <a:rPr lang="en-US" sz="1600" i="1" dirty="0"/>
                <a:t>hrd1</a:t>
              </a:r>
              <a:r>
                <a:rPr lang="el-GR" sz="1600" i="1" dirty="0"/>
                <a:t>Δ</a:t>
              </a:r>
              <a:r>
                <a:rPr lang="en-US" sz="1600" i="1" dirty="0"/>
                <a:t> ste24</a:t>
              </a:r>
              <a:r>
                <a:rPr lang="el-GR" sz="1600" i="1" dirty="0"/>
                <a:t>Δ</a:t>
              </a:r>
              <a:r>
                <a:rPr lang="en-US" sz="1600" i="1" dirty="0"/>
                <a:t> </a:t>
              </a:r>
            </a:p>
            <a:p>
              <a:pPr algn="r"/>
              <a:r>
                <a:rPr lang="en-US" sz="1600" i="1" dirty="0"/>
                <a:t>sec61-13myc</a:t>
              </a:r>
            </a:p>
          </p:txBody>
        </p:sp>
        <p:sp>
          <p:nvSpPr>
            <p:cNvPr id="1498" name="TextBox 1497">
              <a:extLst>
                <a:ext uri="{FF2B5EF4-FFF2-40B4-BE49-F238E27FC236}">
                  <a16:creationId xmlns:a16="http://schemas.microsoft.com/office/drawing/2014/main" id="{2954729D-7E52-4591-A901-DAC78088E4C5}"/>
                </a:ext>
              </a:extLst>
            </p:cNvPr>
            <p:cNvSpPr txBox="1"/>
            <p:nvPr/>
          </p:nvSpPr>
          <p:spPr>
            <a:xfrm>
              <a:off x="21403806" y="18162297"/>
              <a:ext cx="1456096" cy="338554"/>
            </a:xfrm>
            <a:prstGeom prst="rect">
              <a:avLst/>
            </a:prstGeom>
            <a:noFill/>
          </p:spPr>
          <p:txBody>
            <a:bodyPr wrap="square" rtlCol="0">
              <a:spAutoFit/>
            </a:bodyPr>
            <a:lstStyle/>
            <a:p>
              <a:pPr algn="r"/>
              <a:r>
                <a:rPr lang="en-US" sz="1600" dirty="0"/>
                <a:t>Wild Type</a:t>
              </a:r>
            </a:p>
          </p:txBody>
        </p:sp>
        <p:sp>
          <p:nvSpPr>
            <p:cNvPr id="1500" name="TextBox 1499">
              <a:extLst>
                <a:ext uri="{FF2B5EF4-FFF2-40B4-BE49-F238E27FC236}">
                  <a16:creationId xmlns:a16="http://schemas.microsoft.com/office/drawing/2014/main" id="{BA418AA7-E3BD-41A8-B280-833EEF607778}"/>
                </a:ext>
              </a:extLst>
            </p:cNvPr>
            <p:cNvSpPr txBox="1"/>
            <p:nvPr/>
          </p:nvSpPr>
          <p:spPr>
            <a:xfrm>
              <a:off x="21004633" y="18627351"/>
              <a:ext cx="1865312" cy="338554"/>
            </a:xfrm>
            <a:prstGeom prst="rect">
              <a:avLst/>
            </a:prstGeom>
            <a:noFill/>
          </p:spPr>
          <p:txBody>
            <a:bodyPr wrap="square" rtlCol="0">
              <a:spAutoFit/>
            </a:bodyPr>
            <a:lstStyle/>
            <a:p>
              <a:pPr algn="r"/>
              <a:r>
                <a:rPr lang="en-US" sz="1600" i="1" dirty="0"/>
                <a:t>Sec61-13myc</a:t>
              </a:r>
            </a:p>
          </p:txBody>
        </p:sp>
      </p:grpSp>
      <p:sp>
        <p:nvSpPr>
          <p:cNvPr id="696" name="TextBox 695">
            <a:extLst>
              <a:ext uri="{FF2B5EF4-FFF2-40B4-BE49-F238E27FC236}">
                <a16:creationId xmlns:a16="http://schemas.microsoft.com/office/drawing/2014/main" id="{C5A06A41-A7D4-4BFB-AEDA-16004D899CD2}"/>
              </a:ext>
            </a:extLst>
          </p:cNvPr>
          <p:cNvSpPr txBox="1"/>
          <p:nvPr/>
        </p:nvSpPr>
        <p:spPr>
          <a:xfrm>
            <a:off x="26077768" y="20012640"/>
            <a:ext cx="1868662" cy="584775"/>
          </a:xfrm>
          <a:prstGeom prst="rect">
            <a:avLst/>
          </a:prstGeom>
          <a:noFill/>
        </p:spPr>
        <p:txBody>
          <a:bodyPr wrap="square" rtlCol="0">
            <a:spAutoFit/>
          </a:bodyPr>
          <a:lstStyle/>
          <a:p>
            <a:pPr algn="r"/>
            <a:r>
              <a:rPr lang="en-US" sz="1600" i="1" dirty="0"/>
              <a:t>hrd1</a:t>
            </a:r>
            <a:r>
              <a:rPr lang="el-GR" sz="1600" i="1" dirty="0"/>
              <a:t>Δ</a:t>
            </a:r>
            <a:r>
              <a:rPr lang="en-US" sz="1600" i="1" dirty="0"/>
              <a:t> ste24</a:t>
            </a:r>
            <a:r>
              <a:rPr lang="el-GR" sz="1600" i="1" dirty="0"/>
              <a:t>Δ</a:t>
            </a:r>
            <a:r>
              <a:rPr lang="en-US" sz="1600" i="1" dirty="0"/>
              <a:t> sec72</a:t>
            </a:r>
            <a:r>
              <a:rPr lang="el-GR" sz="1600" i="1" dirty="0"/>
              <a:t>Δ</a:t>
            </a:r>
            <a:endParaRPr lang="en-US" sz="1600" i="1" dirty="0"/>
          </a:p>
        </p:txBody>
      </p:sp>
      <p:grpSp>
        <p:nvGrpSpPr>
          <p:cNvPr id="1509" name="Group 1508">
            <a:extLst>
              <a:ext uri="{FF2B5EF4-FFF2-40B4-BE49-F238E27FC236}">
                <a16:creationId xmlns:a16="http://schemas.microsoft.com/office/drawing/2014/main" id="{B1507CB7-83B9-4A2F-A6FE-43ACA126FF9B}"/>
              </a:ext>
            </a:extLst>
          </p:cNvPr>
          <p:cNvGrpSpPr/>
          <p:nvPr/>
        </p:nvGrpSpPr>
        <p:grpSpPr>
          <a:xfrm>
            <a:off x="10801580" y="16676050"/>
            <a:ext cx="9143524" cy="5523570"/>
            <a:chOff x="10801580" y="16676050"/>
            <a:chExt cx="9143524" cy="5523570"/>
          </a:xfrm>
        </p:grpSpPr>
        <p:sp>
          <p:nvSpPr>
            <p:cNvPr id="1488" name="Rectangle 1487">
              <a:extLst>
                <a:ext uri="{FF2B5EF4-FFF2-40B4-BE49-F238E27FC236}">
                  <a16:creationId xmlns:a16="http://schemas.microsoft.com/office/drawing/2014/main" id="{51AE3EA8-4C02-4C8A-AC8A-2D44CA198641}"/>
                </a:ext>
              </a:extLst>
            </p:cNvPr>
            <p:cNvSpPr/>
            <p:nvPr/>
          </p:nvSpPr>
          <p:spPr>
            <a:xfrm>
              <a:off x="10801580" y="16676050"/>
              <a:ext cx="9138758" cy="5523570"/>
            </a:xfrm>
            <a:prstGeom prst="rect">
              <a:avLst/>
            </a:prstGeom>
            <a:solidFill>
              <a:srgbClr val="0066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solidFill>
                  <a:schemeClr val="tx1"/>
                </a:solidFill>
              </a:endParaRPr>
            </a:p>
          </p:txBody>
        </p:sp>
        <p:sp>
          <p:nvSpPr>
            <p:cNvPr id="1487" name="TextBox 1486">
              <a:extLst>
                <a:ext uri="{FF2B5EF4-FFF2-40B4-BE49-F238E27FC236}">
                  <a16:creationId xmlns:a16="http://schemas.microsoft.com/office/drawing/2014/main" id="{6DC26F9A-BA6F-4E61-9AE0-690564F64BA9}"/>
                </a:ext>
              </a:extLst>
            </p:cNvPr>
            <p:cNvSpPr txBox="1"/>
            <p:nvPr/>
          </p:nvSpPr>
          <p:spPr>
            <a:xfrm>
              <a:off x="10823253" y="16685229"/>
              <a:ext cx="8886691" cy="1077218"/>
            </a:xfrm>
            <a:prstGeom prst="rect">
              <a:avLst/>
            </a:prstGeom>
            <a:noFill/>
          </p:spPr>
          <p:txBody>
            <a:bodyPr wrap="square" rtlCol="0">
              <a:spAutoFit/>
            </a:bodyPr>
            <a:lstStyle/>
            <a:p>
              <a:r>
                <a:rPr lang="en-US" sz="3200" i="1" dirty="0">
                  <a:solidFill>
                    <a:schemeClr val="bg1"/>
                  </a:solidFill>
                </a:rPr>
                <a:t>hrd1∆ ste24∆ </a:t>
              </a:r>
              <a:r>
                <a:rPr lang="en-US" sz="3200" dirty="0">
                  <a:solidFill>
                    <a:schemeClr val="bg1"/>
                  </a:solidFill>
                </a:rPr>
                <a:t>and </a:t>
              </a:r>
              <a:r>
                <a:rPr lang="en-US" sz="3200" i="1" dirty="0">
                  <a:solidFill>
                    <a:schemeClr val="bg1"/>
                  </a:solidFill>
                </a:rPr>
                <a:t>ubc7∆ ste24∆ </a:t>
              </a:r>
              <a:r>
                <a:rPr lang="en-US" sz="3200" dirty="0">
                  <a:solidFill>
                    <a:schemeClr val="bg1"/>
                  </a:solidFill>
                </a:rPr>
                <a:t>yeast exhibit synthetic growth defect</a:t>
              </a:r>
            </a:p>
          </p:txBody>
        </p:sp>
        <p:sp>
          <p:nvSpPr>
            <p:cNvPr id="1489" name="TextBox 1488">
              <a:extLst>
                <a:ext uri="{FF2B5EF4-FFF2-40B4-BE49-F238E27FC236}">
                  <a16:creationId xmlns:a16="http://schemas.microsoft.com/office/drawing/2014/main" id="{96F9B554-470C-4EE1-B53A-C0EA3AA7D51C}"/>
                </a:ext>
              </a:extLst>
            </p:cNvPr>
            <p:cNvSpPr txBox="1"/>
            <p:nvPr/>
          </p:nvSpPr>
          <p:spPr>
            <a:xfrm>
              <a:off x="10832044" y="21539074"/>
              <a:ext cx="9113060" cy="646331"/>
            </a:xfrm>
            <a:prstGeom prst="rect">
              <a:avLst/>
            </a:prstGeom>
            <a:noFill/>
          </p:spPr>
          <p:txBody>
            <a:bodyPr wrap="square" rtlCol="0">
              <a:spAutoFit/>
            </a:bodyPr>
            <a:lstStyle/>
            <a:p>
              <a:r>
                <a:rPr lang="en-US" dirty="0">
                  <a:solidFill>
                    <a:schemeClr val="bg1"/>
                  </a:solidFill>
                </a:rPr>
                <a:t>Yeast of the indicated genotype were serially diluted and cultured on rich yeast growth medium at 30C.</a:t>
              </a:r>
            </a:p>
          </p:txBody>
        </p:sp>
        <p:grpSp>
          <p:nvGrpSpPr>
            <p:cNvPr id="20" name="Group 19">
              <a:extLst>
                <a:ext uri="{FF2B5EF4-FFF2-40B4-BE49-F238E27FC236}">
                  <a16:creationId xmlns:a16="http://schemas.microsoft.com/office/drawing/2014/main" id="{5208BDA4-54DE-48CD-B28F-433F68639F74}"/>
                </a:ext>
              </a:extLst>
            </p:cNvPr>
            <p:cNvGrpSpPr/>
            <p:nvPr/>
          </p:nvGrpSpPr>
          <p:grpSpPr>
            <a:xfrm>
              <a:off x="10846564" y="18127069"/>
              <a:ext cx="4346777" cy="2183202"/>
              <a:chOff x="11029680" y="17726911"/>
              <a:chExt cx="4346777" cy="2183202"/>
            </a:xfrm>
          </p:grpSpPr>
          <p:sp>
            <p:nvSpPr>
              <p:cNvPr id="1565" name="Rectangle 1564">
                <a:extLst>
                  <a:ext uri="{FF2B5EF4-FFF2-40B4-BE49-F238E27FC236}">
                    <a16:creationId xmlns:a16="http://schemas.microsoft.com/office/drawing/2014/main" id="{D99C08B6-A4AD-4C75-AAE9-9E3BBE11FBB2}"/>
                  </a:ext>
                </a:extLst>
              </p:cNvPr>
              <p:cNvSpPr/>
              <p:nvPr/>
            </p:nvSpPr>
            <p:spPr>
              <a:xfrm>
                <a:off x="11115232" y="17726911"/>
                <a:ext cx="4261225" cy="218320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pic>
            <p:nvPicPr>
              <p:cNvPr id="1564" name="Picture 1563">
                <a:extLst>
                  <a:ext uri="{FF2B5EF4-FFF2-40B4-BE49-F238E27FC236}">
                    <a16:creationId xmlns:a16="http://schemas.microsoft.com/office/drawing/2014/main" id="{C0699028-C392-4563-9692-EC67247636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61610" y="17961610"/>
                <a:ext cx="2333475" cy="1744460"/>
              </a:xfrm>
              <a:prstGeom prst="rect">
                <a:avLst/>
              </a:prstGeom>
              <a:ln>
                <a:solidFill>
                  <a:schemeClr val="tx1"/>
                </a:solidFill>
              </a:ln>
            </p:spPr>
          </p:pic>
          <p:sp>
            <p:nvSpPr>
              <p:cNvPr id="1566" name="TextBox 1565">
                <a:extLst>
                  <a:ext uri="{FF2B5EF4-FFF2-40B4-BE49-F238E27FC236}">
                    <a16:creationId xmlns:a16="http://schemas.microsoft.com/office/drawing/2014/main" id="{FD9BF33F-BF5F-42A6-8307-6C50B579264B}"/>
                  </a:ext>
                </a:extLst>
              </p:cNvPr>
              <p:cNvSpPr txBox="1"/>
              <p:nvPr/>
            </p:nvSpPr>
            <p:spPr>
              <a:xfrm>
                <a:off x="11543362" y="18014547"/>
                <a:ext cx="1413857" cy="338554"/>
              </a:xfrm>
              <a:prstGeom prst="rect">
                <a:avLst/>
              </a:prstGeom>
              <a:noFill/>
            </p:spPr>
            <p:txBody>
              <a:bodyPr wrap="square" rtlCol="0">
                <a:spAutoFit/>
              </a:bodyPr>
              <a:lstStyle/>
              <a:p>
                <a:pPr algn="r"/>
                <a:r>
                  <a:rPr lang="en-US" sz="1600" dirty="0"/>
                  <a:t>Wild Type</a:t>
                </a:r>
              </a:p>
            </p:txBody>
          </p:sp>
          <p:sp>
            <p:nvSpPr>
              <p:cNvPr id="1567" name="TextBox 1566">
                <a:extLst>
                  <a:ext uri="{FF2B5EF4-FFF2-40B4-BE49-F238E27FC236}">
                    <a16:creationId xmlns:a16="http://schemas.microsoft.com/office/drawing/2014/main" id="{F1755E82-0C71-4B02-8336-1B19D7DCCEF1}"/>
                  </a:ext>
                </a:extLst>
              </p:cNvPr>
              <p:cNvSpPr txBox="1"/>
              <p:nvPr/>
            </p:nvSpPr>
            <p:spPr>
              <a:xfrm>
                <a:off x="12019315" y="18451069"/>
                <a:ext cx="937904" cy="338554"/>
              </a:xfrm>
              <a:prstGeom prst="rect">
                <a:avLst/>
              </a:prstGeom>
              <a:noFill/>
            </p:spPr>
            <p:txBody>
              <a:bodyPr wrap="square" rtlCol="0">
                <a:spAutoFit/>
              </a:bodyPr>
              <a:lstStyle/>
              <a:p>
                <a:pPr algn="r"/>
                <a:r>
                  <a:rPr lang="en-US" sz="1600" i="1" dirty="0"/>
                  <a:t>hrd1∆</a:t>
                </a:r>
              </a:p>
            </p:txBody>
          </p:sp>
          <p:sp>
            <p:nvSpPr>
              <p:cNvPr id="1568" name="TextBox 1567">
                <a:extLst>
                  <a:ext uri="{FF2B5EF4-FFF2-40B4-BE49-F238E27FC236}">
                    <a16:creationId xmlns:a16="http://schemas.microsoft.com/office/drawing/2014/main" id="{8229386B-0FA9-4C96-921C-9DDAD3DCBA13}"/>
                  </a:ext>
                </a:extLst>
              </p:cNvPr>
              <p:cNvSpPr txBox="1"/>
              <p:nvPr/>
            </p:nvSpPr>
            <p:spPr>
              <a:xfrm>
                <a:off x="11852502" y="18849064"/>
                <a:ext cx="1104717" cy="338554"/>
              </a:xfrm>
              <a:prstGeom prst="rect">
                <a:avLst/>
              </a:prstGeom>
              <a:noFill/>
            </p:spPr>
            <p:txBody>
              <a:bodyPr wrap="square" rtlCol="0">
                <a:spAutoFit/>
              </a:bodyPr>
              <a:lstStyle/>
              <a:p>
                <a:pPr algn="r"/>
                <a:r>
                  <a:rPr lang="en-US" sz="1600" i="1" dirty="0"/>
                  <a:t>ste24∆</a:t>
                </a:r>
              </a:p>
            </p:txBody>
          </p:sp>
          <p:sp>
            <p:nvSpPr>
              <p:cNvPr id="1569" name="TextBox 1568">
                <a:extLst>
                  <a:ext uri="{FF2B5EF4-FFF2-40B4-BE49-F238E27FC236}">
                    <a16:creationId xmlns:a16="http://schemas.microsoft.com/office/drawing/2014/main" id="{1BB920F8-66D1-42F9-9E49-B6B17F2B6728}"/>
                  </a:ext>
                </a:extLst>
              </p:cNvPr>
              <p:cNvSpPr txBox="1"/>
              <p:nvPr/>
            </p:nvSpPr>
            <p:spPr>
              <a:xfrm>
                <a:off x="11029680" y="19260443"/>
                <a:ext cx="1927539" cy="338554"/>
              </a:xfrm>
              <a:prstGeom prst="rect">
                <a:avLst/>
              </a:prstGeom>
              <a:noFill/>
            </p:spPr>
            <p:txBody>
              <a:bodyPr wrap="square" rtlCol="0">
                <a:spAutoFit/>
              </a:bodyPr>
              <a:lstStyle/>
              <a:p>
                <a:pPr algn="r"/>
                <a:r>
                  <a:rPr lang="en-US" sz="1600" i="1" dirty="0"/>
                  <a:t>hrd1</a:t>
                </a:r>
                <a:r>
                  <a:rPr lang="el-GR" sz="1600" i="1" dirty="0"/>
                  <a:t>Δ</a:t>
                </a:r>
                <a:r>
                  <a:rPr lang="en-US" sz="1600" i="1" dirty="0"/>
                  <a:t> ste24</a:t>
                </a:r>
                <a:r>
                  <a:rPr lang="el-GR" sz="1600" i="1" dirty="0"/>
                  <a:t>Δ</a:t>
                </a:r>
                <a:endParaRPr lang="en-US" sz="1600" i="1" dirty="0"/>
              </a:p>
            </p:txBody>
          </p:sp>
          <p:sp>
            <p:nvSpPr>
              <p:cNvPr id="1570" name="TextBox 1569">
                <a:extLst>
                  <a:ext uri="{FF2B5EF4-FFF2-40B4-BE49-F238E27FC236}">
                    <a16:creationId xmlns:a16="http://schemas.microsoft.com/office/drawing/2014/main" id="{1D46F27B-6806-4BFD-AABA-001D54C22038}"/>
                  </a:ext>
                </a:extLst>
              </p:cNvPr>
              <p:cNvSpPr txBox="1"/>
              <p:nvPr/>
            </p:nvSpPr>
            <p:spPr>
              <a:xfrm>
                <a:off x="12252279" y="18995610"/>
                <a:ext cx="184731" cy="209416"/>
              </a:xfrm>
              <a:prstGeom prst="rect">
                <a:avLst/>
              </a:prstGeom>
              <a:noFill/>
            </p:spPr>
            <p:txBody>
              <a:bodyPr wrap="none" rtlCol="0">
                <a:spAutoFit/>
              </a:bodyPr>
              <a:lstStyle/>
              <a:p>
                <a:endParaRPr lang="en-US" sz="761" dirty="0"/>
              </a:p>
            </p:txBody>
          </p:sp>
        </p:grpSp>
        <p:grpSp>
          <p:nvGrpSpPr>
            <p:cNvPr id="27" name="Group 26">
              <a:extLst>
                <a:ext uri="{FF2B5EF4-FFF2-40B4-BE49-F238E27FC236}">
                  <a16:creationId xmlns:a16="http://schemas.microsoft.com/office/drawing/2014/main" id="{258DFC63-30DC-4DFC-A0FE-C9A5B0EBEB10}"/>
                </a:ext>
              </a:extLst>
            </p:cNvPr>
            <p:cNvGrpSpPr/>
            <p:nvPr/>
          </p:nvGrpSpPr>
          <p:grpSpPr>
            <a:xfrm>
              <a:off x="15327270" y="18139582"/>
              <a:ext cx="4333167" cy="2186940"/>
              <a:chOff x="15303624" y="17729056"/>
              <a:chExt cx="4333167" cy="2186940"/>
            </a:xfrm>
          </p:grpSpPr>
          <p:sp>
            <p:nvSpPr>
              <p:cNvPr id="1562" name="Rectangle 1561">
                <a:extLst>
                  <a:ext uri="{FF2B5EF4-FFF2-40B4-BE49-F238E27FC236}">
                    <a16:creationId xmlns:a16="http://schemas.microsoft.com/office/drawing/2014/main" id="{F2D0BB1D-58B2-43DF-8401-8032C89F10F9}"/>
                  </a:ext>
                </a:extLst>
              </p:cNvPr>
              <p:cNvSpPr/>
              <p:nvPr/>
            </p:nvSpPr>
            <p:spPr>
              <a:xfrm>
                <a:off x="15477128" y="17729056"/>
                <a:ext cx="4159663" cy="218694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pic>
            <p:nvPicPr>
              <p:cNvPr id="24" name="Picture 23" descr="A picture containing food, room, refrigerator, clock&#10;&#10;Description automatically generated">
                <a:extLst>
                  <a:ext uri="{FF2B5EF4-FFF2-40B4-BE49-F238E27FC236}">
                    <a16:creationId xmlns:a16="http://schemas.microsoft.com/office/drawing/2014/main" id="{6C063181-AAB8-4EFB-9745-3AE736FE5F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28112" y="17947164"/>
                <a:ext cx="2333474" cy="1746242"/>
              </a:xfrm>
              <a:prstGeom prst="rect">
                <a:avLst/>
              </a:prstGeom>
              <a:ln>
                <a:solidFill>
                  <a:schemeClr val="tx1"/>
                </a:solidFill>
              </a:ln>
            </p:spPr>
          </p:pic>
          <p:sp>
            <p:nvSpPr>
              <p:cNvPr id="703" name="TextBox 702">
                <a:extLst>
                  <a:ext uri="{FF2B5EF4-FFF2-40B4-BE49-F238E27FC236}">
                    <a16:creationId xmlns:a16="http://schemas.microsoft.com/office/drawing/2014/main" id="{DEC0F358-6D4C-4620-8D3F-B3FE780A4110}"/>
                  </a:ext>
                </a:extLst>
              </p:cNvPr>
              <p:cNvSpPr txBox="1"/>
              <p:nvPr/>
            </p:nvSpPr>
            <p:spPr>
              <a:xfrm>
                <a:off x="15817306" y="17970575"/>
                <a:ext cx="1413857" cy="338554"/>
              </a:xfrm>
              <a:prstGeom prst="rect">
                <a:avLst/>
              </a:prstGeom>
              <a:noFill/>
            </p:spPr>
            <p:txBody>
              <a:bodyPr wrap="square" rtlCol="0">
                <a:spAutoFit/>
              </a:bodyPr>
              <a:lstStyle/>
              <a:p>
                <a:pPr algn="r"/>
                <a:r>
                  <a:rPr lang="en-US" sz="1600" dirty="0"/>
                  <a:t>Wild Type</a:t>
                </a:r>
              </a:p>
            </p:txBody>
          </p:sp>
          <p:sp>
            <p:nvSpPr>
              <p:cNvPr id="704" name="TextBox 703">
                <a:extLst>
                  <a:ext uri="{FF2B5EF4-FFF2-40B4-BE49-F238E27FC236}">
                    <a16:creationId xmlns:a16="http://schemas.microsoft.com/office/drawing/2014/main" id="{2DFF1B0F-6C6E-429C-8E2C-867E3AF4839F}"/>
                  </a:ext>
                </a:extLst>
              </p:cNvPr>
              <p:cNvSpPr txBox="1"/>
              <p:nvPr/>
            </p:nvSpPr>
            <p:spPr>
              <a:xfrm>
                <a:off x="16212736" y="18422024"/>
                <a:ext cx="1018427" cy="338554"/>
              </a:xfrm>
              <a:prstGeom prst="rect">
                <a:avLst/>
              </a:prstGeom>
              <a:noFill/>
            </p:spPr>
            <p:txBody>
              <a:bodyPr wrap="square" rtlCol="0">
                <a:spAutoFit/>
              </a:bodyPr>
              <a:lstStyle/>
              <a:p>
                <a:pPr algn="r"/>
                <a:r>
                  <a:rPr lang="en-US" sz="1600" i="1" dirty="0"/>
                  <a:t>ubc7∆</a:t>
                </a:r>
              </a:p>
            </p:txBody>
          </p:sp>
          <p:sp>
            <p:nvSpPr>
              <p:cNvPr id="705" name="TextBox 704">
                <a:extLst>
                  <a:ext uri="{FF2B5EF4-FFF2-40B4-BE49-F238E27FC236}">
                    <a16:creationId xmlns:a16="http://schemas.microsoft.com/office/drawing/2014/main" id="{6F123207-8412-4714-A1BE-A4B90A44FFC6}"/>
                  </a:ext>
                </a:extLst>
              </p:cNvPr>
              <p:cNvSpPr txBox="1"/>
              <p:nvPr/>
            </p:nvSpPr>
            <p:spPr>
              <a:xfrm>
                <a:off x="16126446" y="18879508"/>
                <a:ext cx="1104717" cy="338554"/>
              </a:xfrm>
              <a:prstGeom prst="rect">
                <a:avLst/>
              </a:prstGeom>
              <a:noFill/>
            </p:spPr>
            <p:txBody>
              <a:bodyPr wrap="square" rtlCol="0">
                <a:spAutoFit/>
              </a:bodyPr>
              <a:lstStyle/>
              <a:p>
                <a:pPr algn="r"/>
                <a:r>
                  <a:rPr lang="en-US" sz="1600" i="1" dirty="0"/>
                  <a:t>ste24∆</a:t>
                </a:r>
              </a:p>
            </p:txBody>
          </p:sp>
          <p:sp>
            <p:nvSpPr>
              <p:cNvPr id="706" name="TextBox 705">
                <a:extLst>
                  <a:ext uri="{FF2B5EF4-FFF2-40B4-BE49-F238E27FC236}">
                    <a16:creationId xmlns:a16="http://schemas.microsoft.com/office/drawing/2014/main" id="{9BE38241-3BF0-47E1-A49F-2F82B035CDEC}"/>
                  </a:ext>
                </a:extLst>
              </p:cNvPr>
              <p:cNvSpPr txBox="1"/>
              <p:nvPr/>
            </p:nvSpPr>
            <p:spPr>
              <a:xfrm>
                <a:off x="15303624" y="19326549"/>
                <a:ext cx="1927539" cy="338554"/>
              </a:xfrm>
              <a:prstGeom prst="rect">
                <a:avLst/>
              </a:prstGeom>
              <a:noFill/>
            </p:spPr>
            <p:txBody>
              <a:bodyPr wrap="square" rtlCol="0">
                <a:spAutoFit/>
              </a:bodyPr>
              <a:lstStyle/>
              <a:p>
                <a:pPr algn="r"/>
                <a:r>
                  <a:rPr lang="en-US" sz="1600" i="1" dirty="0"/>
                  <a:t>ubc7</a:t>
                </a:r>
                <a:r>
                  <a:rPr lang="el-GR" sz="1600" i="1" dirty="0"/>
                  <a:t>Δ</a:t>
                </a:r>
                <a:r>
                  <a:rPr lang="en-US" sz="1600" i="1" dirty="0"/>
                  <a:t> ste24</a:t>
                </a:r>
                <a:r>
                  <a:rPr lang="el-GR" sz="1600" i="1" dirty="0"/>
                  <a:t>Δ</a:t>
                </a:r>
                <a:endParaRPr lang="en-US" sz="1600" i="1" dirty="0"/>
              </a:p>
            </p:txBody>
          </p:sp>
        </p:grpSp>
      </p:grpSp>
      <p:grpSp>
        <p:nvGrpSpPr>
          <p:cNvPr id="1514" name="Group 1513">
            <a:extLst>
              <a:ext uri="{FF2B5EF4-FFF2-40B4-BE49-F238E27FC236}">
                <a16:creationId xmlns:a16="http://schemas.microsoft.com/office/drawing/2014/main" id="{261ABB74-D777-418F-8AFC-6E20430BCA43}"/>
              </a:ext>
            </a:extLst>
          </p:cNvPr>
          <p:cNvGrpSpPr/>
          <p:nvPr/>
        </p:nvGrpSpPr>
        <p:grpSpPr>
          <a:xfrm>
            <a:off x="599012" y="8466380"/>
            <a:ext cx="9345266" cy="7302249"/>
            <a:chOff x="599012" y="8466380"/>
            <a:chExt cx="9345266" cy="7302249"/>
          </a:xfrm>
        </p:grpSpPr>
        <p:sp>
          <p:nvSpPr>
            <p:cNvPr id="1516" name="Rectangle 1515">
              <a:extLst>
                <a:ext uri="{FF2B5EF4-FFF2-40B4-BE49-F238E27FC236}">
                  <a16:creationId xmlns:a16="http://schemas.microsoft.com/office/drawing/2014/main" id="{75248695-31A9-4E5D-982C-E4C7CD6B0176}"/>
                </a:ext>
              </a:extLst>
            </p:cNvPr>
            <p:cNvSpPr/>
            <p:nvPr/>
          </p:nvSpPr>
          <p:spPr>
            <a:xfrm>
              <a:off x="758873" y="8466380"/>
              <a:ext cx="9105656" cy="7302249"/>
            </a:xfrm>
            <a:prstGeom prst="rect">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sp>
          <p:nvSpPr>
            <p:cNvPr id="1517" name="TextBox 1516">
              <a:extLst>
                <a:ext uri="{FF2B5EF4-FFF2-40B4-BE49-F238E27FC236}">
                  <a16:creationId xmlns:a16="http://schemas.microsoft.com/office/drawing/2014/main" id="{7DCDA2BD-9D4A-4A72-8281-76055AB59D8E}"/>
                </a:ext>
              </a:extLst>
            </p:cNvPr>
            <p:cNvSpPr txBox="1"/>
            <p:nvPr/>
          </p:nvSpPr>
          <p:spPr>
            <a:xfrm>
              <a:off x="784266" y="8534328"/>
              <a:ext cx="8385709" cy="1077218"/>
            </a:xfrm>
            <a:prstGeom prst="rect">
              <a:avLst/>
            </a:prstGeom>
            <a:noFill/>
          </p:spPr>
          <p:txBody>
            <a:bodyPr wrap="square" rtlCol="0">
              <a:spAutoFit/>
            </a:bodyPr>
            <a:lstStyle/>
            <a:p>
              <a:r>
                <a:rPr lang="en-US" sz="3200" dirty="0">
                  <a:solidFill>
                    <a:schemeClr val="bg1"/>
                  </a:solidFill>
                </a:rPr>
                <a:t>Hrd1 and Ste24 contribute to degradation of model translocon-associated substrate Clogger</a:t>
              </a:r>
            </a:p>
          </p:txBody>
        </p:sp>
        <p:sp>
          <p:nvSpPr>
            <p:cNvPr id="1518" name="TextBox 1517">
              <a:extLst>
                <a:ext uri="{FF2B5EF4-FFF2-40B4-BE49-F238E27FC236}">
                  <a16:creationId xmlns:a16="http://schemas.microsoft.com/office/drawing/2014/main" id="{CE9D25A8-41D3-4B77-8472-BCFB436486C3}"/>
                </a:ext>
              </a:extLst>
            </p:cNvPr>
            <p:cNvSpPr txBox="1"/>
            <p:nvPr/>
          </p:nvSpPr>
          <p:spPr>
            <a:xfrm>
              <a:off x="784266" y="15106551"/>
              <a:ext cx="9065606" cy="646331"/>
            </a:xfrm>
            <a:prstGeom prst="rect">
              <a:avLst/>
            </a:prstGeom>
            <a:noFill/>
          </p:spPr>
          <p:txBody>
            <a:bodyPr wrap="square" rtlCol="0">
              <a:spAutoFit/>
            </a:bodyPr>
            <a:lstStyle/>
            <a:p>
              <a:r>
                <a:rPr lang="en-US" dirty="0">
                  <a:solidFill>
                    <a:schemeClr val="bg1"/>
                  </a:solidFill>
                </a:rPr>
                <a:t>Cycloheximide chase of Clogger protein in indicated yeast strains. Clogger and Pgk1 were detected via immunoblotting.</a:t>
              </a:r>
            </a:p>
          </p:txBody>
        </p:sp>
        <p:grpSp>
          <p:nvGrpSpPr>
            <p:cNvPr id="21" name="Group 20">
              <a:extLst>
                <a:ext uri="{FF2B5EF4-FFF2-40B4-BE49-F238E27FC236}">
                  <a16:creationId xmlns:a16="http://schemas.microsoft.com/office/drawing/2014/main" id="{813E1816-BFF6-41A9-9C7A-CB2E320066E1}"/>
                </a:ext>
              </a:extLst>
            </p:cNvPr>
            <p:cNvGrpSpPr/>
            <p:nvPr/>
          </p:nvGrpSpPr>
          <p:grpSpPr>
            <a:xfrm>
              <a:off x="599012" y="9679494"/>
              <a:ext cx="9345266" cy="5107161"/>
              <a:chOff x="599012" y="9679494"/>
              <a:chExt cx="9345266" cy="5107161"/>
            </a:xfrm>
          </p:grpSpPr>
          <p:grpSp>
            <p:nvGrpSpPr>
              <p:cNvPr id="962" name="Group 961">
                <a:extLst>
                  <a:ext uri="{FF2B5EF4-FFF2-40B4-BE49-F238E27FC236}">
                    <a16:creationId xmlns:a16="http://schemas.microsoft.com/office/drawing/2014/main" id="{3CE000DB-E161-4540-A11A-5655EAA3A2C3}"/>
                  </a:ext>
                </a:extLst>
              </p:cNvPr>
              <p:cNvGrpSpPr/>
              <p:nvPr/>
            </p:nvGrpSpPr>
            <p:grpSpPr>
              <a:xfrm>
                <a:off x="599012" y="9679494"/>
                <a:ext cx="9345266" cy="5107161"/>
                <a:chOff x="1321709" y="9712726"/>
                <a:chExt cx="7472069" cy="4083464"/>
              </a:xfrm>
            </p:grpSpPr>
            <p:sp>
              <p:nvSpPr>
                <p:cNvPr id="961" name="Rectangle 960">
                  <a:extLst>
                    <a:ext uri="{FF2B5EF4-FFF2-40B4-BE49-F238E27FC236}">
                      <a16:creationId xmlns:a16="http://schemas.microsoft.com/office/drawing/2014/main" id="{C4C6AAB4-6ADF-47A7-924D-143FA94DE1E6}"/>
                    </a:ext>
                  </a:extLst>
                </p:cNvPr>
                <p:cNvSpPr/>
                <p:nvPr/>
              </p:nvSpPr>
              <p:spPr>
                <a:xfrm>
                  <a:off x="1596788" y="9712726"/>
                  <a:ext cx="6908795" cy="40834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21" name="Picture 1520" descr="A picture containing meter&#10;&#10;Description automatically generated">
                  <a:extLst>
                    <a:ext uri="{FF2B5EF4-FFF2-40B4-BE49-F238E27FC236}">
                      <a16:creationId xmlns:a16="http://schemas.microsoft.com/office/drawing/2014/main" id="{28188980-26AC-4C51-998B-55482F9601E6}"/>
                    </a:ext>
                  </a:extLst>
                </p:cNvPr>
                <p:cNvPicPr>
                  <a:picLocks noChangeAspect="1"/>
                </p:cNvPicPr>
                <p:nvPr/>
              </p:nvPicPr>
              <p:blipFill rotWithShape="1">
                <a:blip r:embed="rId10">
                  <a:extLst>
                    <a:ext uri="{28A0092B-C50C-407E-A947-70E740481C1C}">
                      <a14:useLocalDpi xmlns:a14="http://schemas.microsoft.com/office/drawing/2010/main" val="0"/>
                    </a:ext>
                  </a:extLst>
                </a:blip>
                <a:srcRect l="-5151" r="-5151"/>
                <a:stretch/>
              </p:blipFill>
              <p:spPr>
                <a:xfrm>
                  <a:off x="1321709" y="9801223"/>
                  <a:ext cx="7472069" cy="3505415"/>
                </a:xfrm>
                <a:prstGeom prst="rect">
                  <a:avLst/>
                </a:prstGeom>
              </p:spPr>
            </p:pic>
          </p:grpSp>
          <p:sp>
            <p:nvSpPr>
              <p:cNvPr id="603" name="TextBox 602">
                <a:extLst>
                  <a:ext uri="{FF2B5EF4-FFF2-40B4-BE49-F238E27FC236}">
                    <a16:creationId xmlns:a16="http://schemas.microsoft.com/office/drawing/2014/main" id="{A2787644-9FDD-4189-964B-1E78911E3EFD}"/>
                  </a:ext>
                </a:extLst>
              </p:cNvPr>
              <p:cNvSpPr txBox="1"/>
              <p:nvPr/>
            </p:nvSpPr>
            <p:spPr>
              <a:xfrm>
                <a:off x="4223083" y="9717513"/>
                <a:ext cx="896592" cy="369332"/>
              </a:xfrm>
              <a:prstGeom prst="rect">
                <a:avLst/>
              </a:prstGeom>
              <a:solidFill>
                <a:schemeClr val="bg1"/>
              </a:solidFill>
            </p:spPr>
            <p:txBody>
              <a:bodyPr wrap="none" rtlCol="0">
                <a:spAutoFit/>
              </a:bodyPr>
              <a:lstStyle/>
              <a:p>
                <a:r>
                  <a:rPr lang="en-US" dirty="0"/>
                  <a:t>Clogger</a:t>
                </a:r>
              </a:p>
            </p:txBody>
          </p:sp>
          <p:sp>
            <p:nvSpPr>
              <p:cNvPr id="604" name="TextBox 603">
                <a:extLst>
                  <a:ext uri="{FF2B5EF4-FFF2-40B4-BE49-F238E27FC236}">
                    <a16:creationId xmlns:a16="http://schemas.microsoft.com/office/drawing/2014/main" id="{C7EDBF3D-B066-471B-8A80-CAA4328C3A8C}"/>
                  </a:ext>
                </a:extLst>
              </p:cNvPr>
              <p:cNvSpPr txBox="1"/>
              <p:nvPr/>
            </p:nvSpPr>
            <p:spPr>
              <a:xfrm>
                <a:off x="1666447" y="9713482"/>
                <a:ext cx="517834" cy="369332"/>
              </a:xfrm>
              <a:prstGeom prst="rect">
                <a:avLst/>
              </a:prstGeom>
              <a:solidFill>
                <a:schemeClr val="bg1"/>
              </a:solidFill>
            </p:spPr>
            <p:txBody>
              <a:bodyPr wrap="none" rtlCol="0">
                <a:spAutoFit/>
              </a:bodyPr>
              <a:lstStyle/>
              <a:p>
                <a:r>
                  <a:rPr lang="en-US" dirty="0"/>
                  <a:t>Vec</a:t>
                </a:r>
              </a:p>
            </p:txBody>
          </p:sp>
          <p:sp>
            <p:nvSpPr>
              <p:cNvPr id="605" name="TextBox 604">
                <a:extLst>
                  <a:ext uri="{FF2B5EF4-FFF2-40B4-BE49-F238E27FC236}">
                    <a16:creationId xmlns:a16="http://schemas.microsoft.com/office/drawing/2014/main" id="{93AA4E45-B0BF-434F-B32F-CC0EC359D9B7}"/>
                  </a:ext>
                </a:extLst>
              </p:cNvPr>
              <p:cNvSpPr txBox="1"/>
              <p:nvPr/>
            </p:nvSpPr>
            <p:spPr>
              <a:xfrm>
                <a:off x="1933389" y="10193497"/>
                <a:ext cx="1113575" cy="369332"/>
              </a:xfrm>
              <a:prstGeom prst="rect">
                <a:avLst/>
              </a:prstGeom>
              <a:solidFill>
                <a:schemeClr val="bg1"/>
              </a:solidFill>
            </p:spPr>
            <p:txBody>
              <a:bodyPr wrap="none" rtlCol="0">
                <a:spAutoFit/>
              </a:bodyPr>
              <a:lstStyle/>
              <a:p>
                <a:r>
                  <a:rPr lang="en-US" dirty="0"/>
                  <a:t>Wild Type</a:t>
                </a:r>
              </a:p>
            </p:txBody>
          </p:sp>
          <p:sp>
            <p:nvSpPr>
              <p:cNvPr id="606" name="TextBox 605">
                <a:extLst>
                  <a:ext uri="{FF2B5EF4-FFF2-40B4-BE49-F238E27FC236}">
                    <a16:creationId xmlns:a16="http://schemas.microsoft.com/office/drawing/2014/main" id="{D21B8BE8-7771-405C-BDE0-890FF1AC883A}"/>
                  </a:ext>
                </a:extLst>
              </p:cNvPr>
              <p:cNvSpPr txBox="1"/>
              <p:nvPr/>
            </p:nvSpPr>
            <p:spPr>
              <a:xfrm>
                <a:off x="3647269" y="10187368"/>
                <a:ext cx="820802" cy="369332"/>
              </a:xfrm>
              <a:prstGeom prst="rect">
                <a:avLst/>
              </a:prstGeom>
              <a:solidFill>
                <a:schemeClr val="bg1"/>
              </a:solidFill>
            </p:spPr>
            <p:txBody>
              <a:bodyPr wrap="none" rtlCol="0">
                <a:spAutoFit/>
              </a:bodyPr>
              <a:lstStyle/>
              <a:p>
                <a:r>
                  <a:rPr lang="en-US" i="1" dirty="0"/>
                  <a:t>ste24</a:t>
                </a:r>
                <a:r>
                  <a:rPr lang="el-GR" i="1" dirty="0"/>
                  <a:t>Δ</a:t>
                </a:r>
                <a:endParaRPr lang="en-US" i="1" dirty="0"/>
              </a:p>
            </p:txBody>
          </p:sp>
          <p:sp>
            <p:nvSpPr>
              <p:cNvPr id="607" name="TextBox 606">
                <a:extLst>
                  <a:ext uri="{FF2B5EF4-FFF2-40B4-BE49-F238E27FC236}">
                    <a16:creationId xmlns:a16="http://schemas.microsoft.com/office/drawing/2014/main" id="{A9B0A29E-3835-4D29-9E3E-48623974C98A}"/>
                  </a:ext>
                </a:extLst>
              </p:cNvPr>
              <p:cNvSpPr txBox="1"/>
              <p:nvPr/>
            </p:nvSpPr>
            <p:spPr>
              <a:xfrm>
                <a:off x="4875061" y="10190453"/>
                <a:ext cx="747320" cy="369332"/>
              </a:xfrm>
              <a:prstGeom prst="rect">
                <a:avLst/>
              </a:prstGeom>
              <a:solidFill>
                <a:schemeClr val="bg1"/>
              </a:solidFill>
            </p:spPr>
            <p:txBody>
              <a:bodyPr wrap="none" rtlCol="0">
                <a:spAutoFit/>
              </a:bodyPr>
              <a:lstStyle/>
              <a:p>
                <a:r>
                  <a:rPr lang="en-US" i="1" dirty="0"/>
                  <a:t>hrd1</a:t>
                </a:r>
                <a:r>
                  <a:rPr lang="el-GR" i="1" dirty="0"/>
                  <a:t>Δ</a:t>
                </a:r>
                <a:endParaRPr lang="en-US" i="1" dirty="0"/>
              </a:p>
            </p:txBody>
          </p:sp>
          <p:sp>
            <p:nvSpPr>
              <p:cNvPr id="608" name="TextBox 607">
                <a:extLst>
                  <a:ext uri="{FF2B5EF4-FFF2-40B4-BE49-F238E27FC236}">
                    <a16:creationId xmlns:a16="http://schemas.microsoft.com/office/drawing/2014/main" id="{67354A27-59B8-4F86-AC0E-3F477CF13480}"/>
                  </a:ext>
                </a:extLst>
              </p:cNvPr>
              <p:cNvSpPr txBox="1"/>
              <p:nvPr/>
            </p:nvSpPr>
            <p:spPr>
              <a:xfrm>
                <a:off x="5785470" y="10188745"/>
                <a:ext cx="1436355" cy="369332"/>
              </a:xfrm>
              <a:prstGeom prst="rect">
                <a:avLst/>
              </a:prstGeom>
              <a:solidFill>
                <a:schemeClr val="bg1"/>
              </a:solidFill>
            </p:spPr>
            <p:txBody>
              <a:bodyPr wrap="none" rtlCol="0">
                <a:spAutoFit/>
              </a:bodyPr>
              <a:lstStyle/>
              <a:p>
                <a:r>
                  <a:rPr lang="en-US" i="1" dirty="0"/>
                  <a:t>hrd1</a:t>
                </a:r>
                <a:r>
                  <a:rPr lang="el-GR" i="1" dirty="0"/>
                  <a:t>Δ</a:t>
                </a:r>
                <a:r>
                  <a:rPr lang="en-US" i="1" dirty="0"/>
                  <a:t> ste24</a:t>
                </a:r>
                <a:r>
                  <a:rPr lang="el-GR" i="1" dirty="0"/>
                  <a:t>Δ</a:t>
                </a:r>
                <a:endParaRPr lang="en-US" i="1" dirty="0"/>
              </a:p>
            </p:txBody>
          </p:sp>
          <p:sp>
            <p:nvSpPr>
              <p:cNvPr id="609" name="TextBox 608">
                <a:extLst>
                  <a:ext uri="{FF2B5EF4-FFF2-40B4-BE49-F238E27FC236}">
                    <a16:creationId xmlns:a16="http://schemas.microsoft.com/office/drawing/2014/main" id="{AFD1CE5E-568C-409C-8B90-6E67D61BA088}"/>
                  </a:ext>
                </a:extLst>
              </p:cNvPr>
              <p:cNvSpPr txBox="1"/>
              <p:nvPr/>
            </p:nvSpPr>
            <p:spPr>
              <a:xfrm>
                <a:off x="1726632" y="10603569"/>
                <a:ext cx="276038" cy="307777"/>
              </a:xfrm>
              <a:prstGeom prst="rect">
                <a:avLst/>
              </a:prstGeom>
              <a:solidFill>
                <a:schemeClr val="bg1"/>
              </a:solidFill>
            </p:spPr>
            <p:txBody>
              <a:bodyPr wrap="none" rtlCol="0">
                <a:spAutoFit/>
              </a:bodyPr>
              <a:lstStyle/>
              <a:p>
                <a:pPr algn="ctr"/>
                <a:r>
                  <a:rPr lang="en-US" sz="1400" dirty="0"/>
                  <a:t>0</a:t>
                </a:r>
              </a:p>
            </p:txBody>
          </p:sp>
          <p:sp>
            <p:nvSpPr>
              <p:cNvPr id="610" name="TextBox 609">
                <a:extLst>
                  <a:ext uri="{FF2B5EF4-FFF2-40B4-BE49-F238E27FC236}">
                    <a16:creationId xmlns:a16="http://schemas.microsoft.com/office/drawing/2014/main" id="{696161DD-8488-4200-89B5-FE623B52CAA8}"/>
                  </a:ext>
                </a:extLst>
              </p:cNvPr>
              <p:cNvSpPr txBox="1"/>
              <p:nvPr/>
            </p:nvSpPr>
            <p:spPr>
              <a:xfrm>
                <a:off x="2516529" y="10608563"/>
                <a:ext cx="367408" cy="307777"/>
              </a:xfrm>
              <a:prstGeom prst="rect">
                <a:avLst/>
              </a:prstGeom>
              <a:solidFill>
                <a:schemeClr val="bg1"/>
              </a:solidFill>
            </p:spPr>
            <p:txBody>
              <a:bodyPr wrap="none" rtlCol="0">
                <a:spAutoFit/>
              </a:bodyPr>
              <a:lstStyle/>
              <a:p>
                <a:pPr algn="ctr"/>
                <a:r>
                  <a:rPr lang="en-US" sz="1400" dirty="0"/>
                  <a:t>30</a:t>
                </a:r>
              </a:p>
            </p:txBody>
          </p:sp>
          <p:sp>
            <p:nvSpPr>
              <p:cNvPr id="611" name="TextBox 610">
                <a:extLst>
                  <a:ext uri="{FF2B5EF4-FFF2-40B4-BE49-F238E27FC236}">
                    <a16:creationId xmlns:a16="http://schemas.microsoft.com/office/drawing/2014/main" id="{8D5ED815-CEFB-48D5-ABA5-E017A4A5BA3F}"/>
                  </a:ext>
                </a:extLst>
              </p:cNvPr>
              <p:cNvSpPr txBox="1"/>
              <p:nvPr/>
            </p:nvSpPr>
            <p:spPr>
              <a:xfrm>
                <a:off x="2923413" y="10608563"/>
                <a:ext cx="367408" cy="307777"/>
              </a:xfrm>
              <a:prstGeom prst="rect">
                <a:avLst/>
              </a:prstGeom>
              <a:solidFill>
                <a:schemeClr val="bg1"/>
              </a:solidFill>
            </p:spPr>
            <p:txBody>
              <a:bodyPr wrap="none" rtlCol="0">
                <a:spAutoFit/>
              </a:bodyPr>
              <a:lstStyle/>
              <a:p>
                <a:pPr algn="ctr"/>
                <a:r>
                  <a:rPr lang="en-US" sz="1400" dirty="0"/>
                  <a:t>60</a:t>
                </a:r>
              </a:p>
            </p:txBody>
          </p:sp>
          <p:sp>
            <p:nvSpPr>
              <p:cNvPr id="612" name="TextBox 611">
                <a:extLst>
                  <a:ext uri="{FF2B5EF4-FFF2-40B4-BE49-F238E27FC236}">
                    <a16:creationId xmlns:a16="http://schemas.microsoft.com/office/drawing/2014/main" id="{C338CC50-4546-4064-A426-75478BB4CE13}"/>
                  </a:ext>
                </a:extLst>
              </p:cNvPr>
              <p:cNvSpPr txBox="1"/>
              <p:nvPr/>
            </p:nvSpPr>
            <p:spPr>
              <a:xfrm>
                <a:off x="2101307" y="10604700"/>
                <a:ext cx="276038" cy="307777"/>
              </a:xfrm>
              <a:prstGeom prst="rect">
                <a:avLst/>
              </a:prstGeom>
              <a:solidFill>
                <a:schemeClr val="bg1"/>
              </a:solidFill>
            </p:spPr>
            <p:txBody>
              <a:bodyPr wrap="none" rtlCol="0">
                <a:spAutoFit/>
              </a:bodyPr>
              <a:lstStyle/>
              <a:p>
                <a:pPr algn="ctr"/>
                <a:r>
                  <a:rPr lang="en-US" sz="1400" dirty="0"/>
                  <a:t>0</a:t>
                </a:r>
              </a:p>
            </p:txBody>
          </p:sp>
          <p:sp>
            <p:nvSpPr>
              <p:cNvPr id="613" name="TextBox 612">
                <a:extLst>
                  <a:ext uri="{FF2B5EF4-FFF2-40B4-BE49-F238E27FC236}">
                    <a16:creationId xmlns:a16="http://schemas.microsoft.com/office/drawing/2014/main" id="{7C74948C-A032-4182-8CE7-AF7BC6395A0D}"/>
                  </a:ext>
                </a:extLst>
              </p:cNvPr>
              <p:cNvSpPr txBox="1"/>
              <p:nvPr/>
            </p:nvSpPr>
            <p:spPr>
              <a:xfrm>
                <a:off x="3878877" y="10603569"/>
                <a:ext cx="367408" cy="307777"/>
              </a:xfrm>
              <a:prstGeom prst="rect">
                <a:avLst/>
              </a:prstGeom>
              <a:solidFill>
                <a:schemeClr val="bg1"/>
              </a:solidFill>
            </p:spPr>
            <p:txBody>
              <a:bodyPr wrap="none" rtlCol="0">
                <a:spAutoFit/>
              </a:bodyPr>
              <a:lstStyle/>
              <a:p>
                <a:pPr algn="ctr"/>
                <a:r>
                  <a:rPr lang="en-US" sz="1400" dirty="0"/>
                  <a:t>30</a:t>
                </a:r>
              </a:p>
            </p:txBody>
          </p:sp>
          <p:sp>
            <p:nvSpPr>
              <p:cNvPr id="614" name="TextBox 613">
                <a:extLst>
                  <a:ext uri="{FF2B5EF4-FFF2-40B4-BE49-F238E27FC236}">
                    <a16:creationId xmlns:a16="http://schemas.microsoft.com/office/drawing/2014/main" id="{908A503C-F22F-450E-9E5B-2538B47D18A7}"/>
                  </a:ext>
                </a:extLst>
              </p:cNvPr>
              <p:cNvSpPr txBox="1"/>
              <p:nvPr/>
            </p:nvSpPr>
            <p:spPr>
              <a:xfrm>
                <a:off x="4276758" y="10608972"/>
                <a:ext cx="367408" cy="307777"/>
              </a:xfrm>
              <a:prstGeom prst="rect">
                <a:avLst/>
              </a:prstGeom>
              <a:solidFill>
                <a:schemeClr val="bg1"/>
              </a:solidFill>
            </p:spPr>
            <p:txBody>
              <a:bodyPr wrap="none" rtlCol="0">
                <a:spAutoFit/>
              </a:bodyPr>
              <a:lstStyle/>
              <a:p>
                <a:pPr algn="ctr"/>
                <a:r>
                  <a:rPr lang="en-US" sz="1400" dirty="0"/>
                  <a:t>60</a:t>
                </a:r>
              </a:p>
            </p:txBody>
          </p:sp>
          <p:sp>
            <p:nvSpPr>
              <p:cNvPr id="615" name="TextBox 614">
                <a:extLst>
                  <a:ext uri="{FF2B5EF4-FFF2-40B4-BE49-F238E27FC236}">
                    <a16:creationId xmlns:a16="http://schemas.microsoft.com/office/drawing/2014/main" id="{24B4B51E-4820-4036-9C6B-83BBEF0A7A6B}"/>
                  </a:ext>
                </a:extLst>
              </p:cNvPr>
              <p:cNvSpPr txBox="1"/>
              <p:nvPr/>
            </p:nvSpPr>
            <p:spPr>
              <a:xfrm>
                <a:off x="3451160" y="10608073"/>
                <a:ext cx="276038" cy="307777"/>
              </a:xfrm>
              <a:prstGeom prst="rect">
                <a:avLst/>
              </a:prstGeom>
              <a:solidFill>
                <a:schemeClr val="bg1"/>
              </a:solidFill>
            </p:spPr>
            <p:txBody>
              <a:bodyPr wrap="none" rtlCol="0">
                <a:spAutoFit/>
              </a:bodyPr>
              <a:lstStyle/>
              <a:p>
                <a:pPr algn="ctr"/>
                <a:r>
                  <a:rPr lang="en-US" sz="1400" dirty="0"/>
                  <a:t>0</a:t>
                </a:r>
              </a:p>
            </p:txBody>
          </p:sp>
          <p:sp>
            <p:nvSpPr>
              <p:cNvPr id="616" name="TextBox 615">
                <a:extLst>
                  <a:ext uri="{FF2B5EF4-FFF2-40B4-BE49-F238E27FC236}">
                    <a16:creationId xmlns:a16="http://schemas.microsoft.com/office/drawing/2014/main" id="{D5426968-D3A3-4C54-967D-7137D203EA1E}"/>
                  </a:ext>
                </a:extLst>
              </p:cNvPr>
              <p:cNvSpPr txBox="1"/>
              <p:nvPr/>
            </p:nvSpPr>
            <p:spPr>
              <a:xfrm>
                <a:off x="5090711" y="10605266"/>
                <a:ext cx="367408" cy="307777"/>
              </a:xfrm>
              <a:prstGeom prst="rect">
                <a:avLst/>
              </a:prstGeom>
              <a:solidFill>
                <a:schemeClr val="bg1"/>
              </a:solidFill>
            </p:spPr>
            <p:txBody>
              <a:bodyPr wrap="none" rtlCol="0">
                <a:spAutoFit/>
              </a:bodyPr>
              <a:lstStyle/>
              <a:p>
                <a:pPr algn="ctr"/>
                <a:r>
                  <a:rPr lang="en-US" sz="1400" dirty="0"/>
                  <a:t>30</a:t>
                </a:r>
              </a:p>
            </p:txBody>
          </p:sp>
          <p:sp>
            <p:nvSpPr>
              <p:cNvPr id="617" name="TextBox 616">
                <a:extLst>
                  <a:ext uri="{FF2B5EF4-FFF2-40B4-BE49-F238E27FC236}">
                    <a16:creationId xmlns:a16="http://schemas.microsoft.com/office/drawing/2014/main" id="{2B984797-DA87-4983-B589-4056FE7F0965}"/>
                  </a:ext>
                </a:extLst>
              </p:cNvPr>
              <p:cNvSpPr txBox="1"/>
              <p:nvPr/>
            </p:nvSpPr>
            <p:spPr>
              <a:xfrm>
                <a:off x="5488592" y="10610669"/>
                <a:ext cx="367408" cy="307777"/>
              </a:xfrm>
              <a:prstGeom prst="rect">
                <a:avLst/>
              </a:prstGeom>
              <a:solidFill>
                <a:schemeClr val="bg1"/>
              </a:solidFill>
            </p:spPr>
            <p:txBody>
              <a:bodyPr wrap="none" rtlCol="0">
                <a:spAutoFit/>
              </a:bodyPr>
              <a:lstStyle/>
              <a:p>
                <a:pPr algn="ctr"/>
                <a:r>
                  <a:rPr lang="en-US" sz="1400" dirty="0"/>
                  <a:t>60</a:t>
                </a:r>
              </a:p>
            </p:txBody>
          </p:sp>
          <p:sp>
            <p:nvSpPr>
              <p:cNvPr id="618" name="TextBox 617">
                <a:extLst>
                  <a:ext uri="{FF2B5EF4-FFF2-40B4-BE49-F238E27FC236}">
                    <a16:creationId xmlns:a16="http://schemas.microsoft.com/office/drawing/2014/main" id="{FD101B8B-3AB6-42BD-8858-E658639AE6FB}"/>
                  </a:ext>
                </a:extLst>
              </p:cNvPr>
              <p:cNvSpPr txBox="1"/>
              <p:nvPr/>
            </p:nvSpPr>
            <p:spPr>
              <a:xfrm>
                <a:off x="4662994" y="10609770"/>
                <a:ext cx="276038" cy="307777"/>
              </a:xfrm>
              <a:prstGeom prst="rect">
                <a:avLst/>
              </a:prstGeom>
              <a:solidFill>
                <a:schemeClr val="bg1"/>
              </a:solidFill>
            </p:spPr>
            <p:txBody>
              <a:bodyPr wrap="none" rtlCol="0">
                <a:spAutoFit/>
              </a:bodyPr>
              <a:lstStyle/>
              <a:p>
                <a:pPr algn="ctr"/>
                <a:r>
                  <a:rPr lang="en-US" sz="1400" dirty="0"/>
                  <a:t>0</a:t>
                </a:r>
              </a:p>
            </p:txBody>
          </p:sp>
          <p:sp>
            <p:nvSpPr>
              <p:cNvPr id="619" name="TextBox 618">
                <a:extLst>
                  <a:ext uri="{FF2B5EF4-FFF2-40B4-BE49-F238E27FC236}">
                    <a16:creationId xmlns:a16="http://schemas.microsoft.com/office/drawing/2014/main" id="{23D6684E-B229-46F1-B3EC-3C86B540FB19}"/>
                  </a:ext>
                </a:extLst>
              </p:cNvPr>
              <p:cNvSpPr txBox="1"/>
              <p:nvPr/>
            </p:nvSpPr>
            <p:spPr>
              <a:xfrm>
                <a:off x="6326486" y="10606165"/>
                <a:ext cx="367408" cy="307777"/>
              </a:xfrm>
              <a:prstGeom prst="rect">
                <a:avLst/>
              </a:prstGeom>
              <a:solidFill>
                <a:schemeClr val="bg1"/>
              </a:solidFill>
            </p:spPr>
            <p:txBody>
              <a:bodyPr wrap="none" rtlCol="0">
                <a:spAutoFit/>
              </a:bodyPr>
              <a:lstStyle/>
              <a:p>
                <a:pPr algn="ctr"/>
                <a:r>
                  <a:rPr lang="en-US" sz="1400" dirty="0"/>
                  <a:t>30</a:t>
                </a:r>
              </a:p>
            </p:txBody>
          </p:sp>
          <p:sp>
            <p:nvSpPr>
              <p:cNvPr id="620" name="TextBox 619">
                <a:extLst>
                  <a:ext uri="{FF2B5EF4-FFF2-40B4-BE49-F238E27FC236}">
                    <a16:creationId xmlns:a16="http://schemas.microsoft.com/office/drawing/2014/main" id="{601F85A8-740C-42BE-A1D8-4B7816383D20}"/>
                  </a:ext>
                </a:extLst>
              </p:cNvPr>
              <p:cNvSpPr txBox="1"/>
              <p:nvPr/>
            </p:nvSpPr>
            <p:spPr>
              <a:xfrm>
                <a:off x="6724367" y="10611568"/>
                <a:ext cx="367408" cy="307777"/>
              </a:xfrm>
              <a:prstGeom prst="rect">
                <a:avLst/>
              </a:prstGeom>
              <a:solidFill>
                <a:schemeClr val="bg1"/>
              </a:solidFill>
            </p:spPr>
            <p:txBody>
              <a:bodyPr wrap="none" rtlCol="0">
                <a:spAutoFit/>
              </a:bodyPr>
              <a:lstStyle/>
              <a:p>
                <a:pPr algn="ctr"/>
                <a:r>
                  <a:rPr lang="en-US" sz="1400" dirty="0"/>
                  <a:t>60</a:t>
                </a:r>
              </a:p>
            </p:txBody>
          </p:sp>
          <p:sp>
            <p:nvSpPr>
              <p:cNvPr id="621" name="TextBox 620">
                <a:extLst>
                  <a:ext uri="{FF2B5EF4-FFF2-40B4-BE49-F238E27FC236}">
                    <a16:creationId xmlns:a16="http://schemas.microsoft.com/office/drawing/2014/main" id="{3F434958-5232-4987-937D-77C0CB1DD5CB}"/>
                  </a:ext>
                </a:extLst>
              </p:cNvPr>
              <p:cNvSpPr txBox="1"/>
              <p:nvPr/>
            </p:nvSpPr>
            <p:spPr>
              <a:xfrm>
                <a:off x="5898769" y="10610669"/>
                <a:ext cx="276038" cy="307777"/>
              </a:xfrm>
              <a:prstGeom prst="rect">
                <a:avLst/>
              </a:prstGeom>
              <a:solidFill>
                <a:schemeClr val="bg1"/>
              </a:solidFill>
            </p:spPr>
            <p:txBody>
              <a:bodyPr wrap="none" rtlCol="0">
                <a:spAutoFit/>
              </a:bodyPr>
              <a:lstStyle/>
              <a:p>
                <a:pPr algn="ctr"/>
                <a:r>
                  <a:rPr lang="en-US" sz="1400" dirty="0"/>
                  <a:t>0</a:t>
                </a:r>
              </a:p>
            </p:txBody>
          </p:sp>
          <p:sp>
            <p:nvSpPr>
              <p:cNvPr id="622" name="TextBox 621">
                <a:extLst>
                  <a:ext uri="{FF2B5EF4-FFF2-40B4-BE49-F238E27FC236}">
                    <a16:creationId xmlns:a16="http://schemas.microsoft.com/office/drawing/2014/main" id="{CD5F0789-B21E-4202-860D-D3E0EC28DEFF}"/>
                  </a:ext>
                </a:extLst>
              </p:cNvPr>
              <p:cNvSpPr txBox="1"/>
              <p:nvPr/>
            </p:nvSpPr>
            <p:spPr>
              <a:xfrm>
                <a:off x="7185513" y="10578640"/>
                <a:ext cx="543739" cy="369332"/>
              </a:xfrm>
              <a:prstGeom prst="rect">
                <a:avLst/>
              </a:prstGeom>
              <a:solidFill>
                <a:schemeClr val="bg1"/>
              </a:solidFill>
            </p:spPr>
            <p:txBody>
              <a:bodyPr wrap="none" rtlCol="0">
                <a:spAutoFit/>
              </a:bodyPr>
              <a:lstStyle/>
              <a:p>
                <a:r>
                  <a:rPr lang="en-US" dirty="0"/>
                  <a:t>min</a:t>
                </a:r>
              </a:p>
            </p:txBody>
          </p:sp>
          <p:sp>
            <p:nvSpPr>
              <p:cNvPr id="623" name="TextBox 622">
                <a:extLst>
                  <a:ext uri="{FF2B5EF4-FFF2-40B4-BE49-F238E27FC236}">
                    <a16:creationId xmlns:a16="http://schemas.microsoft.com/office/drawing/2014/main" id="{7D3F0D0A-C8A4-461C-9644-78C2B7576529}"/>
                  </a:ext>
                </a:extLst>
              </p:cNvPr>
              <p:cNvSpPr txBox="1"/>
              <p:nvPr/>
            </p:nvSpPr>
            <p:spPr>
              <a:xfrm>
                <a:off x="7529477" y="11218985"/>
                <a:ext cx="790281" cy="307777"/>
              </a:xfrm>
              <a:prstGeom prst="rect">
                <a:avLst/>
              </a:prstGeom>
              <a:solidFill>
                <a:schemeClr val="bg1"/>
              </a:solidFill>
            </p:spPr>
            <p:txBody>
              <a:bodyPr wrap="none" rtlCol="0">
                <a:spAutoFit/>
              </a:bodyPr>
              <a:lstStyle/>
              <a:p>
                <a:r>
                  <a:rPr lang="en-US" sz="1400" dirty="0"/>
                  <a:t>Inserted</a:t>
                </a:r>
              </a:p>
            </p:txBody>
          </p:sp>
          <p:sp>
            <p:nvSpPr>
              <p:cNvPr id="624" name="TextBox 623">
                <a:extLst>
                  <a:ext uri="{FF2B5EF4-FFF2-40B4-BE49-F238E27FC236}">
                    <a16:creationId xmlns:a16="http://schemas.microsoft.com/office/drawing/2014/main" id="{C2AC13E5-9D50-4AEC-824E-90AA24C36437}"/>
                  </a:ext>
                </a:extLst>
              </p:cNvPr>
              <p:cNvSpPr txBox="1"/>
              <p:nvPr/>
            </p:nvSpPr>
            <p:spPr>
              <a:xfrm>
                <a:off x="7529477" y="11591680"/>
                <a:ext cx="771558" cy="307777"/>
              </a:xfrm>
              <a:prstGeom prst="rect">
                <a:avLst/>
              </a:prstGeom>
              <a:solidFill>
                <a:schemeClr val="bg1"/>
              </a:solidFill>
            </p:spPr>
            <p:txBody>
              <a:bodyPr wrap="none" rtlCol="0">
                <a:spAutoFit/>
              </a:bodyPr>
              <a:lstStyle/>
              <a:p>
                <a:r>
                  <a:rPr lang="en-US" sz="1400" dirty="0"/>
                  <a:t>Clogged</a:t>
                </a:r>
              </a:p>
            </p:txBody>
          </p:sp>
          <p:sp>
            <p:nvSpPr>
              <p:cNvPr id="625" name="TextBox 624">
                <a:extLst>
                  <a:ext uri="{FF2B5EF4-FFF2-40B4-BE49-F238E27FC236}">
                    <a16:creationId xmlns:a16="http://schemas.microsoft.com/office/drawing/2014/main" id="{A0E76657-BD2F-445D-99C6-323823BD5372}"/>
                  </a:ext>
                </a:extLst>
              </p:cNvPr>
              <p:cNvSpPr txBox="1"/>
              <p:nvPr/>
            </p:nvSpPr>
            <p:spPr>
              <a:xfrm>
                <a:off x="7526720" y="11894710"/>
                <a:ext cx="793038" cy="292388"/>
              </a:xfrm>
              <a:prstGeom prst="rect">
                <a:avLst/>
              </a:prstGeom>
              <a:solidFill>
                <a:schemeClr val="bg1"/>
              </a:solidFill>
            </p:spPr>
            <p:txBody>
              <a:bodyPr wrap="none" rtlCol="0">
                <a:spAutoFit/>
              </a:bodyPr>
              <a:lstStyle/>
              <a:p>
                <a:r>
                  <a:rPr lang="en-US" sz="1300" dirty="0"/>
                  <a:t>Cytosolic</a:t>
                </a:r>
              </a:p>
            </p:txBody>
          </p:sp>
          <p:sp>
            <p:nvSpPr>
              <p:cNvPr id="626" name="TextBox 625">
                <a:extLst>
                  <a:ext uri="{FF2B5EF4-FFF2-40B4-BE49-F238E27FC236}">
                    <a16:creationId xmlns:a16="http://schemas.microsoft.com/office/drawing/2014/main" id="{7CA074DF-55B1-422D-8EF1-B0FB54D4D182}"/>
                  </a:ext>
                </a:extLst>
              </p:cNvPr>
              <p:cNvSpPr txBox="1"/>
              <p:nvPr/>
            </p:nvSpPr>
            <p:spPr>
              <a:xfrm>
                <a:off x="8450301" y="11525378"/>
                <a:ext cx="896592" cy="369332"/>
              </a:xfrm>
              <a:prstGeom prst="rect">
                <a:avLst/>
              </a:prstGeom>
              <a:solidFill>
                <a:schemeClr val="bg1"/>
              </a:solidFill>
            </p:spPr>
            <p:txBody>
              <a:bodyPr wrap="none" rtlCol="0">
                <a:spAutoFit/>
              </a:bodyPr>
              <a:lstStyle/>
              <a:p>
                <a:r>
                  <a:rPr lang="en-US" dirty="0"/>
                  <a:t>Clogger</a:t>
                </a:r>
              </a:p>
            </p:txBody>
          </p:sp>
          <p:sp>
            <p:nvSpPr>
              <p:cNvPr id="627" name="TextBox 626">
                <a:extLst>
                  <a:ext uri="{FF2B5EF4-FFF2-40B4-BE49-F238E27FC236}">
                    <a16:creationId xmlns:a16="http://schemas.microsoft.com/office/drawing/2014/main" id="{280B0853-CA52-496E-929F-D5327FA74B53}"/>
                  </a:ext>
                </a:extLst>
              </p:cNvPr>
              <p:cNvSpPr txBox="1"/>
              <p:nvPr/>
            </p:nvSpPr>
            <p:spPr>
              <a:xfrm>
                <a:off x="8154230" y="12364674"/>
                <a:ext cx="1342932" cy="369332"/>
              </a:xfrm>
              <a:prstGeom prst="rect">
                <a:avLst/>
              </a:prstGeom>
              <a:solidFill>
                <a:schemeClr val="bg1"/>
              </a:solidFill>
            </p:spPr>
            <p:txBody>
              <a:bodyPr wrap="none" rtlCol="0">
                <a:spAutoFit/>
              </a:bodyPr>
              <a:lstStyle/>
              <a:p>
                <a:r>
                  <a:rPr lang="en-US" dirty="0"/>
                  <a:t>Pre-Inserted</a:t>
                </a:r>
              </a:p>
            </p:txBody>
          </p:sp>
          <p:sp>
            <p:nvSpPr>
              <p:cNvPr id="628" name="TextBox 627">
                <a:extLst>
                  <a:ext uri="{FF2B5EF4-FFF2-40B4-BE49-F238E27FC236}">
                    <a16:creationId xmlns:a16="http://schemas.microsoft.com/office/drawing/2014/main" id="{ADDFB63F-3CE7-4D67-A606-B091FF2DBD9F}"/>
                  </a:ext>
                </a:extLst>
              </p:cNvPr>
              <p:cNvSpPr txBox="1"/>
              <p:nvPr/>
            </p:nvSpPr>
            <p:spPr>
              <a:xfrm>
                <a:off x="1083054" y="11187040"/>
                <a:ext cx="513282" cy="307777"/>
              </a:xfrm>
              <a:prstGeom prst="rect">
                <a:avLst/>
              </a:prstGeom>
              <a:solidFill>
                <a:schemeClr val="bg1"/>
              </a:solidFill>
            </p:spPr>
            <p:txBody>
              <a:bodyPr wrap="none" rtlCol="0">
                <a:spAutoFit/>
              </a:bodyPr>
              <a:lstStyle/>
              <a:p>
                <a:r>
                  <a:rPr lang="en-US" sz="1400" dirty="0"/>
                  <a:t>150-</a:t>
                </a:r>
              </a:p>
            </p:txBody>
          </p:sp>
          <p:sp>
            <p:nvSpPr>
              <p:cNvPr id="629" name="TextBox 628">
                <a:extLst>
                  <a:ext uri="{FF2B5EF4-FFF2-40B4-BE49-F238E27FC236}">
                    <a16:creationId xmlns:a16="http://schemas.microsoft.com/office/drawing/2014/main" id="{3ED030BA-2E81-4FEC-BAEF-D30E4E8EF9B3}"/>
                  </a:ext>
                </a:extLst>
              </p:cNvPr>
              <p:cNvSpPr txBox="1"/>
              <p:nvPr/>
            </p:nvSpPr>
            <p:spPr>
              <a:xfrm>
                <a:off x="1083054" y="11616577"/>
                <a:ext cx="513282" cy="307777"/>
              </a:xfrm>
              <a:prstGeom prst="rect">
                <a:avLst/>
              </a:prstGeom>
              <a:solidFill>
                <a:schemeClr val="bg1"/>
              </a:solidFill>
            </p:spPr>
            <p:txBody>
              <a:bodyPr wrap="none" rtlCol="0">
                <a:spAutoFit/>
              </a:bodyPr>
              <a:lstStyle/>
              <a:p>
                <a:r>
                  <a:rPr lang="en-US" sz="1400" dirty="0"/>
                  <a:t>100-</a:t>
                </a:r>
              </a:p>
            </p:txBody>
          </p:sp>
          <p:sp>
            <p:nvSpPr>
              <p:cNvPr id="630" name="TextBox 629">
                <a:extLst>
                  <a:ext uri="{FF2B5EF4-FFF2-40B4-BE49-F238E27FC236}">
                    <a16:creationId xmlns:a16="http://schemas.microsoft.com/office/drawing/2014/main" id="{CB1ECC5F-F337-4F9E-BF26-F74FB65122D8}"/>
                  </a:ext>
                </a:extLst>
              </p:cNvPr>
              <p:cNvSpPr txBox="1"/>
              <p:nvPr/>
            </p:nvSpPr>
            <p:spPr>
              <a:xfrm>
                <a:off x="1171669" y="12115597"/>
                <a:ext cx="421910" cy="307777"/>
              </a:xfrm>
              <a:prstGeom prst="rect">
                <a:avLst/>
              </a:prstGeom>
              <a:solidFill>
                <a:schemeClr val="bg1"/>
              </a:solidFill>
            </p:spPr>
            <p:txBody>
              <a:bodyPr wrap="none" rtlCol="0">
                <a:spAutoFit/>
              </a:bodyPr>
              <a:lstStyle/>
              <a:p>
                <a:r>
                  <a:rPr lang="en-US" sz="1400" dirty="0"/>
                  <a:t>75-</a:t>
                </a:r>
              </a:p>
            </p:txBody>
          </p:sp>
          <p:sp>
            <p:nvSpPr>
              <p:cNvPr id="631" name="TextBox 630">
                <a:extLst>
                  <a:ext uri="{FF2B5EF4-FFF2-40B4-BE49-F238E27FC236}">
                    <a16:creationId xmlns:a16="http://schemas.microsoft.com/office/drawing/2014/main" id="{99E18934-95C2-4D66-B84B-E6C61FC59B54}"/>
                  </a:ext>
                </a:extLst>
              </p:cNvPr>
              <p:cNvSpPr txBox="1"/>
              <p:nvPr/>
            </p:nvSpPr>
            <p:spPr>
              <a:xfrm>
                <a:off x="1170049" y="12946427"/>
                <a:ext cx="421910" cy="307777"/>
              </a:xfrm>
              <a:prstGeom prst="rect">
                <a:avLst/>
              </a:prstGeom>
              <a:solidFill>
                <a:schemeClr val="bg1"/>
              </a:solidFill>
            </p:spPr>
            <p:txBody>
              <a:bodyPr wrap="none" rtlCol="0">
                <a:spAutoFit/>
              </a:bodyPr>
              <a:lstStyle/>
              <a:p>
                <a:r>
                  <a:rPr lang="en-US" sz="1400" dirty="0"/>
                  <a:t>50-</a:t>
                </a:r>
              </a:p>
            </p:txBody>
          </p:sp>
          <p:sp>
            <p:nvSpPr>
              <p:cNvPr id="632" name="TextBox 631">
                <a:extLst>
                  <a:ext uri="{FF2B5EF4-FFF2-40B4-BE49-F238E27FC236}">
                    <a16:creationId xmlns:a16="http://schemas.microsoft.com/office/drawing/2014/main" id="{141530C2-431B-43EF-8AAA-A1896B1BEEFA}"/>
                  </a:ext>
                </a:extLst>
              </p:cNvPr>
              <p:cNvSpPr txBox="1"/>
              <p:nvPr/>
            </p:nvSpPr>
            <p:spPr>
              <a:xfrm>
                <a:off x="1165320" y="13737868"/>
                <a:ext cx="421910" cy="307777"/>
              </a:xfrm>
              <a:prstGeom prst="rect">
                <a:avLst/>
              </a:prstGeom>
              <a:solidFill>
                <a:schemeClr val="bg1"/>
              </a:solidFill>
            </p:spPr>
            <p:txBody>
              <a:bodyPr wrap="none" rtlCol="0">
                <a:spAutoFit/>
              </a:bodyPr>
              <a:lstStyle/>
              <a:p>
                <a:r>
                  <a:rPr lang="en-US" sz="1400" dirty="0"/>
                  <a:t>37-</a:t>
                </a:r>
              </a:p>
            </p:txBody>
          </p:sp>
          <p:sp>
            <p:nvSpPr>
              <p:cNvPr id="633" name="TextBox 632">
                <a:extLst>
                  <a:ext uri="{FF2B5EF4-FFF2-40B4-BE49-F238E27FC236}">
                    <a16:creationId xmlns:a16="http://schemas.microsoft.com/office/drawing/2014/main" id="{1201EAF2-E3D5-486E-BBAE-DF06178962D4}"/>
                  </a:ext>
                </a:extLst>
              </p:cNvPr>
              <p:cNvSpPr txBox="1"/>
              <p:nvPr/>
            </p:nvSpPr>
            <p:spPr>
              <a:xfrm>
                <a:off x="7221300" y="13292031"/>
                <a:ext cx="704039" cy="369332"/>
              </a:xfrm>
              <a:prstGeom prst="rect">
                <a:avLst/>
              </a:prstGeom>
              <a:solidFill>
                <a:schemeClr val="bg1"/>
              </a:solidFill>
            </p:spPr>
            <p:txBody>
              <a:bodyPr wrap="none" rtlCol="0">
                <a:spAutoFit/>
              </a:bodyPr>
              <a:lstStyle/>
              <a:p>
                <a:r>
                  <a:rPr lang="en-US" dirty="0"/>
                  <a:t>-Pgk1</a:t>
                </a:r>
              </a:p>
            </p:txBody>
          </p:sp>
          <p:sp>
            <p:nvSpPr>
              <p:cNvPr id="634" name="TextBox 633">
                <a:extLst>
                  <a:ext uri="{FF2B5EF4-FFF2-40B4-BE49-F238E27FC236}">
                    <a16:creationId xmlns:a16="http://schemas.microsoft.com/office/drawing/2014/main" id="{99791FBD-A90A-47DE-86D0-78AB4FC20017}"/>
                  </a:ext>
                </a:extLst>
              </p:cNvPr>
              <p:cNvSpPr txBox="1"/>
              <p:nvPr/>
            </p:nvSpPr>
            <p:spPr>
              <a:xfrm>
                <a:off x="1977384" y="14017216"/>
                <a:ext cx="491113" cy="307777"/>
              </a:xfrm>
              <a:prstGeom prst="rect">
                <a:avLst/>
              </a:prstGeom>
              <a:noFill/>
            </p:spPr>
            <p:txBody>
              <a:bodyPr wrap="square" rtlCol="0">
                <a:spAutoFit/>
              </a:bodyPr>
              <a:lstStyle/>
              <a:p>
                <a:pPr algn="ctr"/>
                <a:r>
                  <a:rPr lang="en-US" sz="1400" dirty="0"/>
                  <a:t>100</a:t>
                </a:r>
              </a:p>
            </p:txBody>
          </p:sp>
          <p:sp>
            <p:nvSpPr>
              <p:cNvPr id="635" name="TextBox 634">
                <a:extLst>
                  <a:ext uri="{FF2B5EF4-FFF2-40B4-BE49-F238E27FC236}">
                    <a16:creationId xmlns:a16="http://schemas.microsoft.com/office/drawing/2014/main" id="{1D7F4C27-C3F2-4475-B31E-03FBE43BC8AF}"/>
                  </a:ext>
                </a:extLst>
              </p:cNvPr>
              <p:cNvSpPr txBox="1"/>
              <p:nvPr/>
            </p:nvSpPr>
            <p:spPr>
              <a:xfrm>
                <a:off x="2492562" y="14017215"/>
                <a:ext cx="385662" cy="307777"/>
              </a:xfrm>
              <a:prstGeom prst="rect">
                <a:avLst/>
              </a:prstGeom>
              <a:noFill/>
            </p:spPr>
            <p:txBody>
              <a:bodyPr wrap="square" rtlCol="0">
                <a:spAutoFit/>
              </a:bodyPr>
              <a:lstStyle/>
              <a:p>
                <a:pPr algn="ctr"/>
                <a:r>
                  <a:rPr lang="en-US" sz="1400" dirty="0"/>
                  <a:t>39</a:t>
                </a:r>
              </a:p>
            </p:txBody>
          </p:sp>
          <p:sp>
            <p:nvSpPr>
              <p:cNvPr id="636" name="TextBox 635">
                <a:extLst>
                  <a:ext uri="{FF2B5EF4-FFF2-40B4-BE49-F238E27FC236}">
                    <a16:creationId xmlns:a16="http://schemas.microsoft.com/office/drawing/2014/main" id="{ECEE0A1B-3EE9-4462-B8FF-E54417D8C30D}"/>
                  </a:ext>
                </a:extLst>
              </p:cNvPr>
              <p:cNvSpPr txBox="1"/>
              <p:nvPr/>
            </p:nvSpPr>
            <p:spPr>
              <a:xfrm>
                <a:off x="2915472" y="14021171"/>
                <a:ext cx="385662" cy="307777"/>
              </a:xfrm>
              <a:prstGeom prst="rect">
                <a:avLst/>
              </a:prstGeom>
              <a:noFill/>
            </p:spPr>
            <p:txBody>
              <a:bodyPr wrap="square" rtlCol="0">
                <a:spAutoFit/>
              </a:bodyPr>
              <a:lstStyle/>
              <a:p>
                <a:pPr algn="ctr"/>
                <a:r>
                  <a:rPr lang="en-US" sz="1400" dirty="0"/>
                  <a:t>17</a:t>
                </a:r>
              </a:p>
            </p:txBody>
          </p:sp>
          <p:sp>
            <p:nvSpPr>
              <p:cNvPr id="637" name="TextBox 636">
                <a:extLst>
                  <a:ext uri="{FF2B5EF4-FFF2-40B4-BE49-F238E27FC236}">
                    <a16:creationId xmlns:a16="http://schemas.microsoft.com/office/drawing/2014/main" id="{0CC4BDD0-F7EB-4372-8977-C747D060E68F}"/>
                  </a:ext>
                </a:extLst>
              </p:cNvPr>
              <p:cNvSpPr txBox="1"/>
              <p:nvPr/>
            </p:nvSpPr>
            <p:spPr>
              <a:xfrm>
                <a:off x="3325199" y="14021171"/>
                <a:ext cx="491113" cy="307777"/>
              </a:xfrm>
              <a:prstGeom prst="rect">
                <a:avLst/>
              </a:prstGeom>
              <a:noFill/>
            </p:spPr>
            <p:txBody>
              <a:bodyPr wrap="square" rtlCol="0">
                <a:spAutoFit/>
              </a:bodyPr>
              <a:lstStyle/>
              <a:p>
                <a:pPr algn="ctr"/>
                <a:r>
                  <a:rPr lang="en-US" sz="1400" dirty="0"/>
                  <a:t>100</a:t>
                </a:r>
              </a:p>
            </p:txBody>
          </p:sp>
          <p:sp>
            <p:nvSpPr>
              <p:cNvPr id="638" name="TextBox 637">
                <a:extLst>
                  <a:ext uri="{FF2B5EF4-FFF2-40B4-BE49-F238E27FC236}">
                    <a16:creationId xmlns:a16="http://schemas.microsoft.com/office/drawing/2014/main" id="{73CC0510-F981-4A07-9F21-7C8A69CD237B}"/>
                  </a:ext>
                </a:extLst>
              </p:cNvPr>
              <p:cNvSpPr txBox="1"/>
              <p:nvPr/>
            </p:nvSpPr>
            <p:spPr>
              <a:xfrm>
                <a:off x="3778859" y="14019134"/>
                <a:ext cx="491113" cy="307777"/>
              </a:xfrm>
              <a:prstGeom prst="rect">
                <a:avLst/>
              </a:prstGeom>
              <a:noFill/>
            </p:spPr>
            <p:txBody>
              <a:bodyPr wrap="square" rtlCol="0">
                <a:spAutoFit/>
              </a:bodyPr>
              <a:lstStyle/>
              <a:p>
                <a:pPr algn="ctr"/>
                <a:r>
                  <a:rPr lang="en-US" sz="1400" dirty="0"/>
                  <a:t>46</a:t>
                </a:r>
              </a:p>
            </p:txBody>
          </p:sp>
          <p:sp>
            <p:nvSpPr>
              <p:cNvPr id="639" name="TextBox 638">
                <a:extLst>
                  <a:ext uri="{FF2B5EF4-FFF2-40B4-BE49-F238E27FC236}">
                    <a16:creationId xmlns:a16="http://schemas.microsoft.com/office/drawing/2014/main" id="{F92978FC-D6E7-4671-82D8-E94F3A6205ED}"/>
                  </a:ext>
                </a:extLst>
              </p:cNvPr>
              <p:cNvSpPr txBox="1"/>
              <p:nvPr/>
            </p:nvSpPr>
            <p:spPr>
              <a:xfrm>
                <a:off x="4225834" y="14015812"/>
                <a:ext cx="491113" cy="307777"/>
              </a:xfrm>
              <a:prstGeom prst="rect">
                <a:avLst/>
              </a:prstGeom>
              <a:noFill/>
            </p:spPr>
            <p:txBody>
              <a:bodyPr wrap="square" rtlCol="0">
                <a:spAutoFit/>
              </a:bodyPr>
              <a:lstStyle/>
              <a:p>
                <a:pPr algn="ctr"/>
                <a:r>
                  <a:rPr lang="en-US" sz="1400" dirty="0"/>
                  <a:t>29</a:t>
                </a:r>
              </a:p>
            </p:txBody>
          </p:sp>
          <p:sp>
            <p:nvSpPr>
              <p:cNvPr id="640" name="TextBox 639">
                <a:extLst>
                  <a:ext uri="{FF2B5EF4-FFF2-40B4-BE49-F238E27FC236}">
                    <a16:creationId xmlns:a16="http://schemas.microsoft.com/office/drawing/2014/main" id="{6224FAE6-43D5-4759-8633-99BADB6362B8}"/>
                  </a:ext>
                </a:extLst>
              </p:cNvPr>
              <p:cNvSpPr txBox="1"/>
              <p:nvPr/>
            </p:nvSpPr>
            <p:spPr>
              <a:xfrm>
                <a:off x="4644005" y="14015811"/>
                <a:ext cx="491113" cy="307777"/>
              </a:xfrm>
              <a:prstGeom prst="rect">
                <a:avLst/>
              </a:prstGeom>
              <a:noFill/>
            </p:spPr>
            <p:txBody>
              <a:bodyPr wrap="square" rtlCol="0">
                <a:spAutoFit/>
              </a:bodyPr>
              <a:lstStyle/>
              <a:p>
                <a:pPr algn="ctr"/>
                <a:r>
                  <a:rPr lang="en-US" sz="1400" dirty="0"/>
                  <a:t>100</a:t>
                </a:r>
              </a:p>
            </p:txBody>
          </p:sp>
          <p:sp>
            <p:nvSpPr>
              <p:cNvPr id="641" name="TextBox 640">
                <a:extLst>
                  <a:ext uri="{FF2B5EF4-FFF2-40B4-BE49-F238E27FC236}">
                    <a16:creationId xmlns:a16="http://schemas.microsoft.com/office/drawing/2014/main" id="{DB1C8BB8-A903-45CC-9B31-A8AAE7523C69}"/>
                  </a:ext>
                </a:extLst>
              </p:cNvPr>
              <p:cNvSpPr txBox="1"/>
              <p:nvPr/>
            </p:nvSpPr>
            <p:spPr>
              <a:xfrm>
                <a:off x="5079982" y="14015811"/>
                <a:ext cx="491113" cy="307777"/>
              </a:xfrm>
              <a:prstGeom prst="rect">
                <a:avLst/>
              </a:prstGeom>
              <a:noFill/>
            </p:spPr>
            <p:txBody>
              <a:bodyPr wrap="square" rtlCol="0">
                <a:spAutoFit/>
              </a:bodyPr>
              <a:lstStyle/>
              <a:p>
                <a:pPr algn="ctr"/>
                <a:r>
                  <a:rPr lang="en-US" sz="1400" dirty="0"/>
                  <a:t>71</a:t>
                </a:r>
              </a:p>
            </p:txBody>
          </p:sp>
          <p:sp>
            <p:nvSpPr>
              <p:cNvPr id="642" name="TextBox 641">
                <a:extLst>
                  <a:ext uri="{FF2B5EF4-FFF2-40B4-BE49-F238E27FC236}">
                    <a16:creationId xmlns:a16="http://schemas.microsoft.com/office/drawing/2014/main" id="{300AE574-8978-4CCF-8AAC-1A62B04F0ED7}"/>
                  </a:ext>
                </a:extLst>
              </p:cNvPr>
              <p:cNvSpPr txBox="1"/>
              <p:nvPr/>
            </p:nvSpPr>
            <p:spPr>
              <a:xfrm>
                <a:off x="5525272" y="14022636"/>
                <a:ext cx="491113" cy="307777"/>
              </a:xfrm>
              <a:prstGeom prst="rect">
                <a:avLst/>
              </a:prstGeom>
              <a:noFill/>
            </p:spPr>
            <p:txBody>
              <a:bodyPr wrap="square" rtlCol="0">
                <a:spAutoFit/>
              </a:bodyPr>
              <a:lstStyle/>
              <a:p>
                <a:pPr algn="ctr"/>
                <a:r>
                  <a:rPr lang="en-US" sz="1400" dirty="0"/>
                  <a:t>50</a:t>
                </a:r>
              </a:p>
            </p:txBody>
          </p:sp>
          <p:sp>
            <p:nvSpPr>
              <p:cNvPr id="643" name="TextBox 642">
                <a:extLst>
                  <a:ext uri="{FF2B5EF4-FFF2-40B4-BE49-F238E27FC236}">
                    <a16:creationId xmlns:a16="http://schemas.microsoft.com/office/drawing/2014/main" id="{6076B33A-C4B2-43F7-9AC1-D8A87632F488}"/>
                  </a:ext>
                </a:extLst>
              </p:cNvPr>
              <p:cNvSpPr txBox="1"/>
              <p:nvPr/>
            </p:nvSpPr>
            <p:spPr>
              <a:xfrm>
                <a:off x="5961249" y="14026052"/>
                <a:ext cx="491113" cy="307777"/>
              </a:xfrm>
              <a:prstGeom prst="rect">
                <a:avLst/>
              </a:prstGeom>
              <a:noFill/>
            </p:spPr>
            <p:txBody>
              <a:bodyPr wrap="square" rtlCol="0">
                <a:spAutoFit/>
              </a:bodyPr>
              <a:lstStyle/>
              <a:p>
                <a:pPr algn="ctr"/>
                <a:r>
                  <a:rPr lang="en-US" sz="1400" dirty="0"/>
                  <a:t>100</a:t>
                </a:r>
              </a:p>
            </p:txBody>
          </p:sp>
          <p:sp>
            <p:nvSpPr>
              <p:cNvPr id="644" name="TextBox 643">
                <a:extLst>
                  <a:ext uri="{FF2B5EF4-FFF2-40B4-BE49-F238E27FC236}">
                    <a16:creationId xmlns:a16="http://schemas.microsoft.com/office/drawing/2014/main" id="{1D89E0E1-703D-4B3F-B26B-59F76F226804}"/>
                  </a:ext>
                </a:extLst>
              </p:cNvPr>
              <p:cNvSpPr txBox="1"/>
              <p:nvPr/>
            </p:nvSpPr>
            <p:spPr>
              <a:xfrm>
                <a:off x="6390983" y="14029468"/>
                <a:ext cx="491113" cy="307777"/>
              </a:xfrm>
              <a:prstGeom prst="rect">
                <a:avLst/>
              </a:prstGeom>
              <a:noFill/>
            </p:spPr>
            <p:txBody>
              <a:bodyPr wrap="square" rtlCol="0">
                <a:spAutoFit/>
              </a:bodyPr>
              <a:lstStyle/>
              <a:p>
                <a:pPr algn="ctr"/>
                <a:r>
                  <a:rPr lang="en-US" sz="1400" dirty="0"/>
                  <a:t>69</a:t>
                </a:r>
              </a:p>
            </p:txBody>
          </p:sp>
          <p:sp>
            <p:nvSpPr>
              <p:cNvPr id="645" name="TextBox 644">
                <a:extLst>
                  <a:ext uri="{FF2B5EF4-FFF2-40B4-BE49-F238E27FC236}">
                    <a16:creationId xmlns:a16="http://schemas.microsoft.com/office/drawing/2014/main" id="{D61D36B8-A66D-4089-9442-5EFB6DF2EE1B}"/>
                  </a:ext>
                </a:extLst>
              </p:cNvPr>
              <p:cNvSpPr txBox="1"/>
              <p:nvPr/>
            </p:nvSpPr>
            <p:spPr>
              <a:xfrm>
                <a:off x="6765581" y="14029468"/>
                <a:ext cx="491113" cy="307777"/>
              </a:xfrm>
              <a:prstGeom prst="rect">
                <a:avLst/>
              </a:prstGeom>
              <a:noFill/>
            </p:spPr>
            <p:txBody>
              <a:bodyPr wrap="square" rtlCol="0">
                <a:spAutoFit/>
              </a:bodyPr>
              <a:lstStyle/>
              <a:p>
                <a:pPr algn="ctr"/>
                <a:r>
                  <a:rPr lang="en-US" sz="1400" dirty="0"/>
                  <a:t>39</a:t>
                </a:r>
              </a:p>
            </p:txBody>
          </p:sp>
          <p:sp>
            <p:nvSpPr>
              <p:cNvPr id="11" name="TextBox 10">
                <a:extLst>
                  <a:ext uri="{FF2B5EF4-FFF2-40B4-BE49-F238E27FC236}">
                    <a16:creationId xmlns:a16="http://schemas.microsoft.com/office/drawing/2014/main" id="{6E281C53-8120-4A13-91C7-7DA43AC4E36D}"/>
                  </a:ext>
                </a:extLst>
              </p:cNvPr>
              <p:cNvSpPr txBox="1"/>
              <p:nvPr/>
            </p:nvSpPr>
            <p:spPr>
              <a:xfrm>
                <a:off x="7178903" y="14022636"/>
                <a:ext cx="1796267" cy="523220"/>
              </a:xfrm>
              <a:prstGeom prst="rect">
                <a:avLst/>
              </a:prstGeom>
              <a:noFill/>
            </p:spPr>
            <p:txBody>
              <a:bodyPr wrap="square" rtlCol="0">
                <a:spAutoFit/>
              </a:bodyPr>
              <a:lstStyle/>
              <a:p>
                <a:r>
                  <a:rPr lang="en-US" sz="1400" dirty="0"/>
                  <a:t>Percent Clogger remaining (%)</a:t>
                </a:r>
              </a:p>
            </p:txBody>
          </p:sp>
        </p:grpSp>
      </p:grpSp>
      <p:grpSp>
        <p:nvGrpSpPr>
          <p:cNvPr id="1515" name="Group 1514">
            <a:extLst>
              <a:ext uri="{FF2B5EF4-FFF2-40B4-BE49-F238E27FC236}">
                <a16:creationId xmlns:a16="http://schemas.microsoft.com/office/drawing/2014/main" id="{4520AFF1-00F1-4D2B-B06E-6B19A924AF34}"/>
              </a:ext>
            </a:extLst>
          </p:cNvPr>
          <p:cNvGrpSpPr/>
          <p:nvPr/>
        </p:nvGrpSpPr>
        <p:grpSpPr>
          <a:xfrm>
            <a:off x="10783259" y="8450554"/>
            <a:ext cx="9196518" cy="7412588"/>
            <a:chOff x="10783259" y="8450554"/>
            <a:chExt cx="9196518" cy="7412588"/>
          </a:xfrm>
        </p:grpSpPr>
        <p:grpSp>
          <p:nvGrpSpPr>
            <p:cNvPr id="506" name="Group 505">
              <a:extLst>
                <a:ext uri="{FF2B5EF4-FFF2-40B4-BE49-F238E27FC236}">
                  <a16:creationId xmlns:a16="http://schemas.microsoft.com/office/drawing/2014/main" id="{90C3E5F6-FF10-4F35-BF6E-6E86334FB5EC}"/>
                </a:ext>
              </a:extLst>
            </p:cNvPr>
            <p:cNvGrpSpPr/>
            <p:nvPr/>
          </p:nvGrpSpPr>
          <p:grpSpPr>
            <a:xfrm>
              <a:off x="10783259" y="8450554"/>
              <a:ext cx="9196518" cy="7412588"/>
              <a:chOff x="37025179" y="13956800"/>
              <a:chExt cx="8385741" cy="6938243"/>
            </a:xfrm>
          </p:grpSpPr>
          <p:sp>
            <p:nvSpPr>
              <p:cNvPr id="505" name="Rectangle 504">
                <a:extLst>
                  <a:ext uri="{FF2B5EF4-FFF2-40B4-BE49-F238E27FC236}">
                    <a16:creationId xmlns:a16="http://schemas.microsoft.com/office/drawing/2014/main" id="{01CA4152-09B2-4854-8F30-B73CE2EA817D}"/>
                  </a:ext>
                </a:extLst>
              </p:cNvPr>
              <p:cNvSpPr/>
              <p:nvPr/>
            </p:nvSpPr>
            <p:spPr>
              <a:xfrm>
                <a:off x="37025179" y="13956800"/>
                <a:ext cx="8338216" cy="6861020"/>
              </a:xfrm>
              <a:prstGeom prst="rect">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sp>
            <p:nvSpPr>
              <p:cNvPr id="1536" name="TextBox 1535">
                <a:extLst>
                  <a:ext uri="{FF2B5EF4-FFF2-40B4-BE49-F238E27FC236}">
                    <a16:creationId xmlns:a16="http://schemas.microsoft.com/office/drawing/2014/main" id="{03D0DCA5-9554-4254-86DA-1759763073A3}"/>
                  </a:ext>
                </a:extLst>
              </p:cNvPr>
              <p:cNvSpPr txBox="1"/>
              <p:nvPr/>
            </p:nvSpPr>
            <p:spPr>
              <a:xfrm>
                <a:off x="37161107" y="13994017"/>
                <a:ext cx="8249813" cy="2210370"/>
              </a:xfrm>
              <a:prstGeom prst="rect">
                <a:avLst/>
              </a:prstGeom>
              <a:noFill/>
            </p:spPr>
            <p:txBody>
              <a:bodyPr wrap="square" rtlCol="0">
                <a:spAutoFit/>
              </a:bodyPr>
              <a:lstStyle/>
              <a:p>
                <a:r>
                  <a:rPr lang="en-US" sz="3200" dirty="0">
                    <a:solidFill>
                      <a:schemeClr val="bg1"/>
                    </a:solidFill>
                  </a:rPr>
                  <a:t>C-terminal extension of Sec61 and knockout of </a:t>
                </a:r>
                <a:r>
                  <a:rPr lang="en-US" sz="3200" i="1" dirty="0">
                    <a:solidFill>
                      <a:schemeClr val="bg1"/>
                    </a:solidFill>
                  </a:rPr>
                  <a:t>SEC72</a:t>
                </a:r>
                <a:r>
                  <a:rPr lang="en-US" sz="3200" dirty="0">
                    <a:solidFill>
                      <a:schemeClr val="bg1"/>
                    </a:solidFill>
                  </a:rPr>
                  <a:t> reduces extent of aberrant translocon engagement by </a:t>
                </a:r>
                <a:r>
                  <a:rPr lang="en-US" sz="3200" i="1" dirty="0">
                    <a:solidFill>
                      <a:schemeClr val="bg1"/>
                    </a:solidFill>
                  </a:rPr>
                  <a:t>Deg1*</a:t>
                </a:r>
                <a:r>
                  <a:rPr lang="en-US" sz="3200" dirty="0">
                    <a:solidFill>
                      <a:schemeClr val="bg1"/>
                    </a:solidFill>
                  </a:rPr>
                  <a:t>-Sec62</a:t>
                </a:r>
              </a:p>
            </p:txBody>
          </p:sp>
          <p:sp>
            <p:nvSpPr>
              <p:cNvPr id="504" name="TextBox 503">
                <a:extLst>
                  <a:ext uri="{FF2B5EF4-FFF2-40B4-BE49-F238E27FC236}">
                    <a16:creationId xmlns:a16="http://schemas.microsoft.com/office/drawing/2014/main" id="{52079412-BD00-44A3-B104-0AB1AE868F2C}"/>
                  </a:ext>
                </a:extLst>
              </p:cNvPr>
              <p:cNvSpPr txBox="1"/>
              <p:nvPr/>
            </p:nvSpPr>
            <p:spPr>
              <a:xfrm>
                <a:off x="37074015" y="19637147"/>
                <a:ext cx="8336905" cy="1257896"/>
              </a:xfrm>
              <a:prstGeom prst="rect">
                <a:avLst/>
              </a:prstGeom>
              <a:noFill/>
            </p:spPr>
            <p:txBody>
              <a:bodyPr wrap="square" rtlCol="0">
                <a:spAutoFit/>
              </a:bodyPr>
              <a:lstStyle/>
              <a:p>
                <a:r>
                  <a:rPr lang="en-US" dirty="0">
                    <a:solidFill>
                      <a:schemeClr val="bg1"/>
                    </a:solidFill>
                  </a:rPr>
                  <a:t>Translocation assay of </a:t>
                </a:r>
                <a:r>
                  <a:rPr lang="en-US" i="1" dirty="0">
                    <a:solidFill>
                      <a:schemeClr val="bg1"/>
                    </a:solidFill>
                  </a:rPr>
                  <a:t>Deg1</a:t>
                </a:r>
                <a:r>
                  <a:rPr lang="en-US" dirty="0">
                    <a:solidFill>
                      <a:schemeClr val="bg1"/>
                    </a:solidFill>
                  </a:rPr>
                  <a:t>*-Sec62 protein in yeast strains containing translocon modification. </a:t>
                </a:r>
                <a:r>
                  <a:rPr lang="en-US" i="1" dirty="0">
                    <a:solidFill>
                      <a:schemeClr val="bg1"/>
                    </a:solidFill>
                  </a:rPr>
                  <a:t>Deg1</a:t>
                </a:r>
                <a:r>
                  <a:rPr lang="en-US" dirty="0">
                    <a:solidFill>
                      <a:schemeClr val="bg1"/>
                    </a:solidFill>
                  </a:rPr>
                  <a:t>*-Sec62 , sec61-13myc and Pgk1 were detected via immunoblotting. Sec62 is the pore-forming unit of the translocon. Sec72 is a component of the translocon. The appearance of a second, faster migrating (unglycosylated) </a:t>
                </a:r>
                <a:r>
                  <a:rPr lang="en-US" i="1" dirty="0">
                    <a:solidFill>
                      <a:schemeClr val="bg1"/>
                    </a:solidFill>
                  </a:rPr>
                  <a:t>Deg1</a:t>
                </a:r>
                <a:r>
                  <a:rPr lang="en-US" dirty="0">
                    <a:solidFill>
                      <a:schemeClr val="bg1"/>
                    </a:solidFill>
                  </a:rPr>
                  <a:t>*-Sec62 band indicates impaired translocation.</a:t>
                </a:r>
              </a:p>
              <a:p>
                <a:endParaRPr lang="en-US" sz="933" dirty="0">
                  <a:solidFill>
                    <a:schemeClr val="bg1"/>
                  </a:solidFill>
                </a:endParaRPr>
              </a:p>
            </p:txBody>
          </p:sp>
        </p:grpSp>
        <p:grpSp>
          <p:nvGrpSpPr>
            <p:cNvPr id="19" name="Group 18">
              <a:extLst>
                <a:ext uri="{FF2B5EF4-FFF2-40B4-BE49-F238E27FC236}">
                  <a16:creationId xmlns:a16="http://schemas.microsoft.com/office/drawing/2014/main" id="{A6980368-9DED-4989-ACCA-F6B11B29D369}"/>
                </a:ext>
              </a:extLst>
            </p:cNvPr>
            <p:cNvGrpSpPr/>
            <p:nvPr/>
          </p:nvGrpSpPr>
          <p:grpSpPr>
            <a:xfrm>
              <a:off x="12183032" y="10081674"/>
              <a:ext cx="6212953" cy="4366954"/>
              <a:chOff x="12183032" y="10081674"/>
              <a:chExt cx="6212953" cy="4366954"/>
            </a:xfrm>
          </p:grpSpPr>
          <p:grpSp>
            <p:nvGrpSpPr>
              <p:cNvPr id="12" name="Group 11">
                <a:extLst>
                  <a:ext uri="{FF2B5EF4-FFF2-40B4-BE49-F238E27FC236}">
                    <a16:creationId xmlns:a16="http://schemas.microsoft.com/office/drawing/2014/main" id="{D0E83B96-8535-40AB-9255-E689C963D8B9}"/>
                  </a:ext>
                </a:extLst>
              </p:cNvPr>
              <p:cNvGrpSpPr/>
              <p:nvPr/>
            </p:nvGrpSpPr>
            <p:grpSpPr>
              <a:xfrm>
                <a:off x="12183032" y="10081674"/>
                <a:ext cx="6212953" cy="4366954"/>
                <a:chOff x="12852824" y="10069792"/>
                <a:chExt cx="4652175" cy="3269916"/>
              </a:xfrm>
            </p:grpSpPr>
            <p:sp>
              <p:nvSpPr>
                <p:cNvPr id="1561" name="Rectangle 1560">
                  <a:extLst>
                    <a:ext uri="{FF2B5EF4-FFF2-40B4-BE49-F238E27FC236}">
                      <a16:creationId xmlns:a16="http://schemas.microsoft.com/office/drawing/2014/main" id="{2A7CDC73-6E1A-4806-8017-1ED4E80B0BAC}"/>
                    </a:ext>
                  </a:extLst>
                </p:cNvPr>
                <p:cNvSpPr/>
                <p:nvPr/>
              </p:nvSpPr>
              <p:spPr>
                <a:xfrm>
                  <a:off x="12852824" y="10069792"/>
                  <a:ext cx="4652175" cy="326991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pic>
              <p:nvPicPr>
                <p:cNvPr id="1558" name="Picture 1557" descr="Graphical user interface, application&#10;&#10;Description automatically generated">
                  <a:extLst>
                    <a:ext uri="{FF2B5EF4-FFF2-40B4-BE49-F238E27FC236}">
                      <a16:creationId xmlns:a16="http://schemas.microsoft.com/office/drawing/2014/main" id="{5959D39B-BAA3-4766-8037-767B6FE675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941628" y="10134002"/>
                  <a:ext cx="2290293" cy="3141496"/>
                </a:xfrm>
                <a:prstGeom prst="rect">
                  <a:avLst/>
                </a:prstGeom>
              </p:spPr>
            </p:pic>
            <p:pic>
              <p:nvPicPr>
                <p:cNvPr id="1560" name="Picture 1559" descr="A picture containing diagram&#10;&#10;Description automatically generated">
                  <a:extLst>
                    <a:ext uri="{FF2B5EF4-FFF2-40B4-BE49-F238E27FC236}">
                      <a16:creationId xmlns:a16="http://schemas.microsoft.com/office/drawing/2014/main" id="{6859FF9D-89B3-406F-A2E2-DE9E00909B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153226" y="10445712"/>
                  <a:ext cx="2282905" cy="2254408"/>
                </a:xfrm>
                <a:prstGeom prst="rect">
                  <a:avLst/>
                </a:prstGeom>
              </p:spPr>
            </p:pic>
          </p:grpSp>
          <p:sp>
            <p:nvSpPr>
              <p:cNvPr id="16" name="TextBox 15">
                <a:extLst>
                  <a:ext uri="{FF2B5EF4-FFF2-40B4-BE49-F238E27FC236}">
                    <a16:creationId xmlns:a16="http://schemas.microsoft.com/office/drawing/2014/main" id="{8FDA0239-7566-439A-8987-128799C8C88C}"/>
                  </a:ext>
                </a:extLst>
              </p:cNvPr>
              <p:cNvSpPr txBox="1"/>
              <p:nvPr/>
            </p:nvSpPr>
            <p:spPr>
              <a:xfrm>
                <a:off x="12556523" y="10387818"/>
                <a:ext cx="517834" cy="369332"/>
              </a:xfrm>
              <a:prstGeom prst="rect">
                <a:avLst/>
              </a:prstGeom>
              <a:solidFill>
                <a:schemeClr val="bg1"/>
              </a:solidFill>
            </p:spPr>
            <p:txBody>
              <a:bodyPr wrap="none" rtlCol="0">
                <a:spAutoFit/>
              </a:bodyPr>
              <a:lstStyle/>
              <a:p>
                <a:r>
                  <a:rPr lang="en-US" dirty="0"/>
                  <a:t>Vec</a:t>
                </a:r>
              </a:p>
            </p:txBody>
          </p:sp>
          <p:sp>
            <p:nvSpPr>
              <p:cNvPr id="648" name="TextBox 647">
                <a:extLst>
                  <a:ext uri="{FF2B5EF4-FFF2-40B4-BE49-F238E27FC236}">
                    <a16:creationId xmlns:a16="http://schemas.microsoft.com/office/drawing/2014/main" id="{645236D1-A24A-440F-8C65-3D1040DD05E5}"/>
                  </a:ext>
                </a:extLst>
              </p:cNvPr>
              <p:cNvSpPr txBox="1"/>
              <p:nvPr/>
            </p:nvSpPr>
            <p:spPr>
              <a:xfrm>
                <a:off x="13066175" y="10107111"/>
                <a:ext cx="924396" cy="646331"/>
              </a:xfrm>
              <a:prstGeom prst="rect">
                <a:avLst/>
              </a:prstGeom>
              <a:solidFill>
                <a:schemeClr val="bg1"/>
              </a:solidFill>
            </p:spPr>
            <p:txBody>
              <a:bodyPr wrap="square" rtlCol="0">
                <a:spAutoFit/>
              </a:bodyPr>
              <a:lstStyle/>
              <a:p>
                <a:r>
                  <a:rPr lang="en-US" i="1" dirty="0"/>
                  <a:t>Deg1*-</a:t>
                </a:r>
                <a:r>
                  <a:rPr lang="en-US" dirty="0"/>
                  <a:t>Sec62</a:t>
                </a:r>
                <a:endParaRPr lang="en-US" i="1" dirty="0"/>
              </a:p>
            </p:txBody>
          </p:sp>
          <p:sp>
            <p:nvSpPr>
              <p:cNvPr id="649" name="TextBox 648">
                <a:extLst>
                  <a:ext uri="{FF2B5EF4-FFF2-40B4-BE49-F238E27FC236}">
                    <a16:creationId xmlns:a16="http://schemas.microsoft.com/office/drawing/2014/main" id="{BC938C49-DAD4-456C-9CAA-9852FD8BF1FA}"/>
                  </a:ext>
                </a:extLst>
              </p:cNvPr>
              <p:cNvSpPr txBox="1"/>
              <p:nvPr/>
            </p:nvSpPr>
            <p:spPr>
              <a:xfrm>
                <a:off x="13895566" y="10790108"/>
                <a:ext cx="1759970" cy="369332"/>
              </a:xfrm>
              <a:prstGeom prst="rect">
                <a:avLst/>
              </a:prstGeom>
              <a:solidFill>
                <a:schemeClr val="bg1"/>
              </a:solidFill>
            </p:spPr>
            <p:txBody>
              <a:bodyPr wrap="square" rtlCol="0">
                <a:spAutoFit/>
              </a:bodyPr>
              <a:lstStyle/>
              <a:p>
                <a:r>
                  <a:rPr lang="en-US" dirty="0"/>
                  <a:t>13myc on Sec61</a:t>
                </a:r>
              </a:p>
            </p:txBody>
          </p:sp>
          <p:sp>
            <p:nvSpPr>
              <p:cNvPr id="650" name="TextBox 649">
                <a:extLst>
                  <a:ext uri="{FF2B5EF4-FFF2-40B4-BE49-F238E27FC236}">
                    <a16:creationId xmlns:a16="http://schemas.microsoft.com/office/drawing/2014/main" id="{E4AD53C8-60DC-4C01-856D-B18FCC391F81}"/>
                  </a:ext>
                </a:extLst>
              </p:cNvPr>
              <p:cNvSpPr txBox="1"/>
              <p:nvPr/>
            </p:nvSpPr>
            <p:spPr>
              <a:xfrm>
                <a:off x="14003507" y="11391061"/>
                <a:ext cx="1415580" cy="369332"/>
              </a:xfrm>
              <a:prstGeom prst="rect">
                <a:avLst/>
              </a:prstGeom>
              <a:solidFill>
                <a:schemeClr val="bg1"/>
              </a:solidFill>
            </p:spPr>
            <p:txBody>
              <a:bodyPr wrap="square" rtlCol="0">
                <a:spAutoFit/>
              </a:bodyPr>
              <a:lstStyle/>
              <a:p>
                <a:r>
                  <a:rPr lang="en-US" i="1" dirty="0"/>
                  <a:t>Deg1*-</a:t>
                </a:r>
                <a:r>
                  <a:rPr lang="en-US" dirty="0"/>
                  <a:t>Sec62</a:t>
                </a:r>
                <a:endParaRPr lang="en-US" i="1" dirty="0"/>
              </a:p>
            </p:txBody>
          </p:sp>
          <p:sp>
            <p:nvSpPr>
              <p:cNvPr id="651" name="TextBox 650">
                <a:extLst>
                  <a:ext uri="{FF2B5EF4-FFF2-40B4-BE49-F238E27FC236}">
                    <a16:creationId xmlns:a16="http://schemas.microsoft.com/office/drawing/2014/main" id="{78E09136-8DCF-4F12-A353-A304AC17E8CD}"/>
                  </a:ext>
                </a:extLst>
              </p:cNvPr>
              <p:cNvSpPr txBox="1"/>
              <p:nvPr/>
            </p:nvSpPr>
            <p:spPr>
              <a:xfrm>
                <a:off x="13947749" y="12174241"/>
                <a:ext cx="704039" cy="369332"/>
              </a:xfrm>
              <a:prstGeom prst="rect">
                <a:avLst/>
              </a:prstGeom>
              <a:solidFill>
                <a:schemeClr val="bg1"/>
              </a:solidFill>
            </p:spPr>
            <p:txBody>
              <a:bodyPr wrap="none" rtlCol="0">
                <a:spAutoFit/>
              </a:bodyPr>
              <a:lstStyle/>
              <a:p>
                <a:r>
                  <a:rPr lang="en-US" dirty="0"/>
                  <a:t>-Pgk1</a:t>
                </a:r>
              </a:p>
            </p:txBody>
          </p:sp>
          <p:sp>
            <p:nvSpPr>
              <p:cNvPr id="17" name="TextBox 16">
                <a:extLst>
                  <a:ext uri="{FF2B5EF4-FFF2-40B4-BE49-F238E27FC236}">
                    <a16:creationId xmlns:a16="http://schemas.microsoft.com/office/drawing/2014/main" id="{096402D3-BEAA-4CDD-8472-26DD85024C09}"/>
                  </a:ext>
                </a:extLst>
              </p:cNvPr>
              <p:cNvSpPr txBox="1"/>
              <p:nvPr/>
            </p:nvSpPr>
            <p:spPr>
              <a:xfrm>
                <a:off x="13913862" y="13036890"/>
                <a:ext cx="1475853" cy="369332"/>
              </a:xfrm>
              <a:prstGeom prst="rect">
                <a:avLst/>
              </a:prstGeom>
              <a:solidFill>
                <a:schemeClr val="bg1"/>
              </a:solidFill>
            </p:spPr>
            <p:txBody>
              <a:bodyPr wrap="none" rtlCol="0">
                <a:spAutoFit/>
              </a:bodyPr>
              <a:lstStyle/>
              <a:p>
                <a:r>
                  <a:rPr lang="en-US" dirty="0"/>
                  <a:t>-sec61-13myc</a:t>
                </a:r>
              </a:p>
            </p:txBody>
          </p:sp>
          <p:sp>
            <p:nvSpPr>
              <p:cNvPr id="18" name="TextBox 17">
                <a:extLst>
                  <a:ext uri="{FF2B5EF4-FFF2-40B4-BE49-F238E27FC236}">
                    <a16:creationId xmlns:a16="http://schemas.microsoft.com/office/drawing/2014/main" id="{33A1CE1C-9E9B-439B-B691-A7AF11800F74}"/>
                  </a:ext>
                </a:extLst>
              </p:cNvPr>
              <p:cNvSpPr txBox="1"/>
              <p:nvPr/>
            </p:nvSpPr>
            <p:spPr>
              <a:xfrm>
                <a:off x="12219523" y="13044075"/>
                <a:ext cx="421910" cy="307777"/>
              </a:xfrm>
              <a:prstGeom prst="rect">
                <a:avLst/>
              </a:prstGeom>
              <a:solidFill>
                <a:schemeClr val="bg1"/>
              </a:solidFill>
            </p:spPr>
            <p:txBody>
              <a:bodyPr wrap="none" rtlCol="0">
                <a:spAutoFit/>
              </a:bodyPr>
              <a:lstStyle/>
              <a:p>
                <a:r>
                  <a:rPr lang="en-US" sz="1400" dirty="0"/>
                  <a:t>75-</a:t>
                </a:r>
              </a:p>
            </p:txBody>
          </p:sp>
          <p:sp>
            <p:nvSpPr>
              <p:cNvPr id="654" name="TextBox 653">
                <a:extLst>
                  <a:ext uri="{FF2B5EF4-FFF2-40B4-BE49-F238E27FC236}">
                    <a16:creationId xmlns:a16="http://schemas.microsoft.com/office/drawing/2014/main" id="{EF5F1BA8-5FDB-455D-8DFC-7BFBCB2E6DFE}"/>
                  </a:ext>
                </a:extLst>
              </p:cNvPr>
              <p:cNvSpPr txBox="1"/>
              <p:nvPr/>
            </p:nvSpPr>
            <p:spPr>
              <a:xfrm>
                <a:off x="12214274" y="13734091"/>
                <a:ext cx="421910" cy="307777"/>
              </a:xfrm>
              <a:prstGeom prst="rect">
                <a:avLst/>
              </a:prstGeom>
              <a:solidFill>
                <a:schemeClr val="bg1"/>
              </a:solidFill>
            </p:spPr>
            <p:txBody>
              <a:bodyPr wrap="none" rtlCol="0">
                <a:spAutoFit/>
              </a:bodyPr>
              <a:lstStyle/>
              <a:p>
                <a:r>
                  <a:rPr lang="en-US" sz="1400" dirty="0"/>
                  <a:t>50-</a:t>
                </a:r>
              </a:p>
            </p:txBody>
          </p:sp>
          <p:sp>
            <p:nvSpPr>
              <p:cNvPr id="655" name="TextBox 654">
                <a:extLst>
                  <a:ext uri="{FF2B5EF4-FFF2-40B4-BE49-F238E27FC236}">
                    <a16:creationId xmlns:a16="http://schemas.microsoft.com/office/drawing/2014/main" id="{0E6B9B3D-E1CA-4C5A-B145-B21C024DCEE2}"/>
                  </a:ext>
                </a:extLst>
              </p:cNvPr>
              <p:cNvSpPr txBox="1"/>
              <p:nvPr/>
            </p:nvSpPr>
            <p:spPr>
              <a:xfrm>
                <a:off x="12214274" y="12535381"/>
                <a:ext cx="421910" cy="307777"/>
              </a:xfrm>
              <a:prstGeom prst="rect">
                <a:avLst/>
              </a:prstGeom>
              <a:solidFill>
                <a:schemeClr val="bg1"/>
              </a:solidFill>
            </p:spPr>
            <p:txBody>
              <a:bodyPr wrap="none" rtlCol="0">
                <a:spAutoFit/>
              </a:bodyPr>
              <a:lstStyle/>
              <a:p>
                <a:r>
                  <a:rPr lang="en-US" sz="1400" dirty="0"/>
                  <a:t>37-</a:t>
                </a:r>
              </a:p>
            </p:txBody>
          </p:sp>
          <p:sp>
            <p:nvSpPr>
              <p:cNvPr id="656" name="TextBox 655">
                <a:extLst>
                  <a:ext uri="{FF2B5EF4-FFF2-40B4-BE49-F238E27FC236}">
                    <a16:creationId xmlns:a16="http://schemas.microsoft.com/office/drawing/2014/main" id="{2A75C79E-BD55-4288-B324-09E694B21CAF}"/>
                  </a:ext>
                </a:extLst>
              </p:cNvPr>
              <p:cNvSpPr txBox="1"/>
              <p:nvPr/>
            </p:nvSpPr>
            <p:spPr>
              <a:xfrm>
                <a:off x="12214274" y="11906596"/>
                <a:ext cx="421910" cy="307777"/>
              </a:xfrm>
              <a:prstGeom prst="rect">
                <a:avLst/>
              </a:prstGeom>
              <a:solidFill>
                <a:schemeClr val="bg1"/>
              </a:solidFill>
            </p:spPr>
            <p:txBody>
              <a:bodyPr wrap="none" rtlCol="0">
                <a:spAutoFit/>
              </a:bodyPr>
              <a:lstStyle/>
              <a:p>
                <a:r>
                  <a:rPr lang="en-US" sz="1400" dirty="0"/>
                  <a:t>50-</a:t>
                </a:r>
              </a:p>
            </p:txBody>
          </p:sp>
          <p:sp>
            <p:nvSpPr>
              <p:cNvPr id="657" name="TextBox 656">
                <a:extLst>
                  <a:ext uri="{FF2B5EF4-FFF2-40B4-BE49-F238E27FC236}">
                    <a16:creationId xmlns:a16="http://schemas.microsoft.com/office/drawing/2014/main" id="{707AE482-EE35-45B7-89B8-B98F6D908B0A}"/>
                  </a:ext>
                </a:extLst>
              </p:cNvPr>
              <p:cNvSpPr txBox="1"/>
              <p:nvPr/>
            </p:nvSpPr>
            <p:spPr>
              <a:xfrm>
                <a:off x="12214274" y="11183968"/>
                <a:ext cx="421910" cy="307777"/>
              </a:xfrm>
              <a:prstGeom prst="rect">
                <a:avLst/>
              </a:prstGeom>
              <a:solidFill>
                <a:schemeClr val="bg1"/>
              </a:solidFill>
            </p:spPr>
            <p:txBody>
              <a:bodyPr wrap="none" rtlCol="0">
                <a:spAutoFit/>
              </a:bodyPr>
              <a:lstStyle/>
              <a:p>
                <a:r>
                  <a:rPr lang="en-US" sz="1400" dirty="0"/>
                  <a:t>75-</a:t>
                </a:r>
              </a:p>
            </p:txBody>
          </p:sp>
          <p:sp>
            <p:nvSpPr>
              <p:cNvPr id="658" name="TextBox 657">
                <a:extLst>
                  <a:ext uri="{FF2B5EF4-FFF2-40B4-BE49-F238E27FC236}">
                    <a16:creationId xmlns:a16="http://schemas.microsoft.com/office/drawing/2014/main" id="{271AAFB8-D355-45EE-BB09-094F87B30D09}"/>
                  </a:ext>
                </a:extLst>
              </p:cNvPr>
              <p:cNvSpPr txBox="1"/>
              <p:nvPr/>
            </p:nvSpPr>
            <p:spPr>
              <a:xfrm>
                <a:off x="15279612" y="11158147"/>
                <a:ext cx="421910" cy="307777"/>
              </a:xfrm>
              <a:prstGeom prst="rect">
                <a:avLst/>
              </a:prstGeom>
              <a:solidFill>
                <a:schemeClr val="bg1"/>
              </a:solidFill>
            </p:spPr>
            <p:txBody>
              <a:bodyPr wrap="none" rtlCol="0">
                <a:spAutoFit/>
              </a:bodyPr>
              <a:lstStyle/>
              <a:p>
                <a:r>
                  <a:rPr lang="en-US" sz="1400" dirty="0"/>
                  <a:t>75-</a:t>
                </a:r>
              </a:p>
            </p:txBody>
          </p:sp>
          <p:sp>
            <p:nvSpPr>
              <p:cNvPr id="659" name="TextBox 658">
                <a:extLst>
                  <a:ext uri="{FF2B5EF4-FFF2-40B4-BE49-F238E27FC236}">
                    <a16:creationId xmlns:a16="http://schemas.microsoft.com/office/drawing/2014/main" id="{472D742A-DB0A-46CC-AF39-7E3F1EDE0F37}"/>
                  </a:ext>
                </a:extLst>
              </p:cNvPr>
              <p:cNvSpPr txBox="1"/>
              <p:nvPr/>
            </p:nvSpPr>
            <p:spPr>
              <a:xfrm>
                <a:off x="15296964" y="12070464"/>
                <a:ext cx="421910" cy="307777"/>
              </a:xfrm>
              <a:prstGeom prst="rect">
                <a:avLst/>
              </a:prstGeom>
              <a:solidFill>
                <a:schemeClr val="bg1"/>
              </a:solidFill>
            </p:spPr>
            <p:txBody>
              <a:bodyPr wrap="none" rtlCol="0">
                <a:spAutoFit/>
              </a:bodyPr>
              <a:lstStyle/>
              <a:p>
                <a:r>
                  <a:rPr lang="en-US" sz="1400" dirty="0"/>
                  <a:t>50-</a:t>
                </a:r>
              </a:p>
            </p:txBody>
          </p:sp>
          <p:sp>
            <p:nvSpPr>
              <p:cNvPr id="660" name="TextBox 659">
                <a:extLst>
                  <a:ext uri="{FF2B5EF4-FFF2-40B4-BE49-F238E27FC236}">
                    <a16:creationId xmlns:a16="http://schemas.microsoft.com/office/drawing/2014/main" id="{2F3F3195-2CE0-4C74-8385-8EB14366A4B7}"/>
                  </a:ext>
                </a:extLst>
              </p:cNvPr>
              <p:cNvSpPr txBox="1"/>
              <p:nvPr/>
            </p:nvSpPr>
            <p:spPr>
              <a:xfrm>
                <a:off x="15294424" y="12908602"/>
                <a:ext cx="421910" cy="307777"/>
              </a:xfrm>
              <a:prstGeom prst="rect">
                <a:avLst/>
              </a:prstGeom>
              <a:solidFill>
                <a:schemeClr val="bg1"/>
              </a:solidFill>
            </p:spPr>
            <p:txBody>
              <a:bodyPr wrap="none" rtlCol="0">
                <a:spAutoFit/>
              </a:bodyPr>
              <a:lstStyle/>
              <a:p>
                <a:r>
                  <a:rPr lang="en-US" sz="1400" dirty="0"/>
                  <a:t>37-</a:t>
                </a:r>
              </a:p>
            </p:txBody>
          </p:sp>
          <p:sp>
            <p:nvSpPr>
              <p:cNvPr id="661" name="TextBox 660">
                <a:extLst>
                  <a:ext uri="{FF2B5EF4-FFF2-40B4-BE49-F238E27FC236}">
                    <a16:creationId xmlns:a16="http://schemas.microsoft.com/office/drawing/2014/main" id="{157A10A5-8C12-423B-949F-60C67A786EFC}"/>
                  </a:ext>
                </a:extLst>
              </p:cNvPr>
              <p:cNvSpPr txBox="1"/>
              <p:nvPr/>
            </p:nvSpPr>
            <p:spPr>
              <a:xfrm>
                <a:off x="16854606" y="10585270"/>
                <a:ext cx="751744" cy="369332"/>
              </a:xfrm>
              <a:prstGeom prst="rect">
                <a:avLst/>
              </a:prstGeom>
              <a:solidFill>
                <a:schemeClr val="bg1"/>
              </a:solidFill>
            </p:spPr>
            <p:txBody>
              <a:bodyPr wrap="none" rtlCol="0">
                <a:spAutoFit/>
              </a:bodyPr>
              <a:lstStyle/>
              <a:p>
                <a:r>
                  <a:rPr lang="en-US" i="1" dirty="0"/>
                  <a:t>SEC72</a:t>
                </a:r>
              </a:p>
            </p:txBody>
          </p:sp>
          <p:sp>
            <p:nvSpPr>
              <p:cNvPr id="662" name="TextBox 661">
                <a:extLst>
                  <a:ext uri="{FF2B5EF4-FFF2-40B4-BE49-F238E27FC236}">
                    <a16:creationId xmlns:a16="http://schemas.microsoft.com/office/drawing/2014/main" id="{208E56C5-7964-43FF-88A9-33A3990B749B}"/>
                  </a:ext>
                </a:extLst>
              </p:cNvPr>
              <p:cNvSpPr txBox="1"/>
              <p:nvPr/>
            </p:nvSpPr>
            <p:spPr>
              <a:xfrm>
                <a:off x="16954609" y="11564635"/>
                <a:ext cx="1415580" cy="369332"/>
              </a:xfrm>
              <a:prstGeom prst="rect">
                <a:avLst/>
              </a:prstGeom>
              <a:solidFill>
                <a:schemeClr val="bg1"/>
              </a:solidFill>
            </p:spPr>
            <p:txBody>
              <a:bodyPr wrap="square" rtlCol="0">
                <a:spAutoFit/>
              </a:bodyPr>
              <a:lstStyle/>
              <a:p>
                <a:r>
                  <a:rPr lang="en-US" i="1" dirty="0"/>
                  <a:t>Deg1*-</a:t>
                </a:r>
                <a:r>
                  <a:rPr lang="en-US" dirty="0"/>
                  <a:t>Sec62</a:t>
                </a:r>
                <a:endParaRPr lang="en-US" i="1" dirty="0"/>
              </a:p>
            </p:txBody>
          </p:sp>
          <p:sp>
            <p:nvSpPr>
              <p:cNvPr id="663" name="TextBox 662">
                <a:extLst>
                  <a:ext uri="{FF2B5EF4-FFF2-40B4-BE49-F238E27FC236}">
                    <a16:creationId xmlns:a16="http://schemas.microsoft.com/office/drawing/2014/main" id="{815B96AD-E9ED-4D02-8270-FECACD3741C7}"/>
                  </a:ext>
                </a:extLst>
              </p:cNvPr>
              <p:cNvSpPr txBox="1"/>
              <p:nvPr/>
            </p:nvSpPr>
            <p:spPr>
              <a:xfrm>
                <a:off x="16870519" y="12494398"/>
                <a:ext cx="704039" cy="369332"/>
              </a:xfrm>
              <a:prstGeom prst="rect">
                <a:avLst/>
              </a:prstGeom>
              <a:solidFill>
                <a:schemeClr val="bg1"/>
              </a:solidFill>
            </p:spPr>
            <p:txBody>
              <a:bodyPr wrap="none" rtlCol="0">
                <a:spAutoFit/>
              </a:bodyPr>
              <a:lstStyle/>
              <a:p>
                <a:r>
                  <a:rPr lang="en-US" dirty="0"/>
                  <a:t>-Pgk1</a:t>
                </a:r>
              </a:p>
            </p:txBody>
          </p:sp>
          <p:sp>
            <p:nvSpPr>
              <p:cNvPr id="664" name="TextBox 663">
                <a:extLst>
                  <a:ext uri="{FF2B5EF4-FFF2-40B4-BE49-F238E27FC236}">
                    <a16:creationId xmlns:a16="http://schemas.microsoft.com/office/drawing/2014/main" id="{9388FCDC-207E-4F1C-835F-A10A0824FBD1}"/>
                  </a:ext>
                </a:extLst>
              </p:cNvPr>
              <p:cNvSpPr txBox="1"/>
              <p:nvPr/>
            </p:nvSpPr>
            <p:spPr>
              <a:xfrm>
                <a:off x="12393061" y="14081083"/>
                <a:ext cx="1827616" cy="307777"/>
              </a:xfrm>
              <a:prstGeom prst="rect">
                <a:avLst/>
              </a:prstGeom>
              <a:solidFill>
                <a:schemeClr val="bg1"/>
              </a:solidFill>
            </p:spPr>
            <p:txBody>
              <a:bodyPr wrap="none" rtlCol="0">
                <a:spAutoFit/>
              </a:bodyPr>
              <a:lstStyle/>
              <a:p>
                <a:r>
                  <a:rPr lang="en-US" sz="1400" i="1" dirty="0"/>
                  <a:t>Reprobe with anti-myc</a:t>
                </a:r>
              </a:p>
            </p:txBody>
          </p:sp>
        </p:grpSp>
      </p:grpSp>
      <p:grpSp>
        <p:nvGrpSpPr>
          <p:cNvPr id="1519" name="Group 1518">
            <a:extLst>
              <a:ext uri="{FF2B5EF4-FFF2-40B4-BE49-F238E27FC236}">
                <a16:creationId xmlns:a16="http://schemas.microsoft.com/office/drawing/2014/main" id="{61C3A998-C7E9-49E2-AC40-36D3D4F15B56}"/>
              </a:ext>
            </a:extLst>
          </p:cNvPr>
          <p:cNvGrpSpPr/>
          <p:nvPr/>
        </p:nvGrpSpPr>
        <p:grpSpPr>
          <a:xfrm>
            <a:off x="20861044" y="8481619"/>
            <a:ext cx="10032261" cy="7433418"/>
            <a:chOff x="20861044" y="8481619"/>
            <a:chExt cx="10032261" cy="7433418"/>
          </a:xfrm>
        </p:grpSpPr>
        <p:grpSp>
          <p:nvGrpSpPr>
            <p:cNvPr id="1539" name="Group 1538">
              <a:extLst>
                <a:ext uri="{FF2B5EF4-FFF2-40B4-BE49-F238E27FC236}">
                  <a16:creationId xmlns:a16="http://schemas.microsoft.com/office/drawing/2014/main" id="{1932E2A2-75B2-4750-9CD4-30F0E07F1A60}"/>
                </a:ext>
              </a:extLst>
            </p:cNvPr>
            <p:cNvGrpSpPr/>
            <p:nvPr/>
          </p:nvGrpSpPr>
          <p:grpSpPr>
            <a:xfrm>
              <a:off x="20861044" y="8481619"/>
              <a:ext cx="10032261" cy="7433418"/>
              <a:chOff x="33261299" y="19790229"/>
              <a:chExt cx="10616184" cy="6703894"/>
            </a:xfrm>
          </p:grpSpPr>
          <p:sp>
            <p:nvSpPr>
              <p:cNvPr id="1538" name="Rectangle 1537">
                <a:extLst>
                  <a:ext uri="{FF2B5EF4-FFF2-40B4-BE49-F238E27FC236}">
                    <a16:creationId xmlns:a16="http://schemas.microsoft.com/office/drawing/2014/main" id="{9B4D7E77-51BE-47E3-B3F1-D2E94E1E5236}"/>
                  </a:ext>
                </a:extLst>
              </p:cNvPr>
              <p:cNvSpPr/>
              <p:nvPr/>
            </p:nvSpPr>
            <p:spPr>
              <a:xfrm>
                <a:off x="33261299" y="19790229"/>
                <a:ext cx="10616184" cy="6583680"/>
              </a:xfrm>
              <a:prstGeom prst="rect">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sp>
            <p:nvSpPr>
              <p:cNvPr id="510" name="TextBox 509">
                <a:extLst>
                  <a:ext uri="{FF2B5EF4-FFF2-40B4-BE49-F238E27FC236}">
                    <a16:creationId xmlns:a16="http://schemas.microsoft.com/office/drawing/2014/main" id="{865FEF64-4B04-46BD-8EDA-47E1CA0BE9D7}"/>
                  </a:ext>
                </a:extLst>
              </p:cNvPr>
              <p:cNvSpPr txBox="1"/>
              <p:nvPr/>
            </p:nvSpPr>
            <p:spPr>
              <a:xfrm>
                <a:off x="33398593" y="19894395"/>
                <a:ext cx="10358962" cy="971499"/>
              </a:xfrm>
              <a:prstGeom prst="rect">
                <a:avLst/>
              </a:prstGeom>
              <a:noFill/>
              <a:ln>
                <a:noFill/>
              </a:ln>
            </p:spPr>
            <p:txBody>
              <a:bodyPr wrap="square" rtlCol="0">
                <a:spAutoFit/>
              </a:bodyPr>
              <a:lstStyle/>
              <a:p>
                <a:r>
                  <a:rPr lang="en-US" sz="3200" dirty="0">
                    <a:solidFill>
                      <a:schemeClr val="bg1"/>
                    </a:solidFill>
                  </a:rPr>
                  <a:t>C-terminal extension of Sec61 and knockout of </a:t>
                </a:r>
                <a:r>
                  <a:rPr lang="en-US" sz="3200" i="1" dirty="0">
                    <a:solidFill>
                      <a:schemeClr val="bg1"/>
                    </a:solidFill>
                  </a:rPr>
                  <a:t>SEC72 </a:t>
                </a:r>
                <a:r>
                  <a:rPr lang="en-US" sz="3200" dirty="0">
                    <a:solidFill>
                      <a:schemeClr val="bg1"/>
                    </a:solidFill>
                  </a:rPr>
                  <a:t>selectively impair post-translational translocation</a:t>
                </a:r>
              </a:p>
            </p:txBody>
          </p:sp>
          <p:sp>
            <p:nvSpPr>
              <p:cNvPr id="511" name="TextBox 510">
                <a:extLst>
                  <a:ext uri="{FF2B5EF4-FFF2-40B4-BE49-F238E27FC236}">
                    <a16:creationId xmlns:a16="http://schemas.microsoft.com/office/drawing/2014/main" id="{557434E3-74C3-4735-AAE3-C555D5185C8F}"/>
                  </a:ext>
                </a:extLst>
              </p:cNvPr>
              <p:cNvSpPr txBox="1"/>
              <p:nvPr/>
            </p:nvSpPr>
            <p:spPr>
              <a:xfrm>
                <a:off x="33310981" y="25009118"/>
                <a:ext cx="10483729" cy="1485005"/>
              </a:xfrm>
              <a:prstGeom prst="rect">
                <a:avLst/>
              </a:prstGeom>
              <a:noFill/>
              <a:ln>
                <a:noFill/>
              </a:ln>
            </p:spPr>
            <p:txBody>
              <a:bodyPr wrap="square" rtlCol="0">
                <a:spAutoFit/>
              </a:bodyPr>
              <a:lstStyle/>
              <a:p>
                <a:r>
                  <a:rPr lang="en-US" dirty="0">
                    <a:solidFill>
                      <a:schemeClr val="bg1"/>
                    </a:solidFill>
                  </a:rPr>
                  <a:t>Analysis of translocation of model post-translationally translocated protein (CPY) and co-translationally translocated protein (OPY) in yeast strains containing indicated translocon modification. CPY, OPY, and Pgk1 were detected via immunoblotting. Sec61 is the pore-forming unit of the translocon. Sec72 is a component of the post-translational translocon. The appearance of a second, faster migrating (non-glycosylated) band indicates impaired translocation.</a:t>
                </a:r>
              </a:p>
              <a:p>
                <a:r>
                  <a:rPr lang="en-US" sz="1100" dirty="0">
                    <a:solidFill>
                      <a:schemeClr val="bg1"/>
                    </a:solidFill>
                  </a:rPr>
                  <a:t>.</a:t>
                </a:r>
              </a:p>
            </p:txBody>
          </p:sp>
        </p:grpSp>
        <p:grpSp>
          <p:nvGrpSpPr>
            <p:cNvPr id="1491" name="Group 1490">
              <a:extLst>
                <a:ext uri="{FF2B5EF4-FFF2-40B4-BE49-F238E27FC236}">
                  <a16:creationId xmlns:a16="http://schemas.microsoft.com/office/drawing/2014/main" id="{5D95021E-33A0-459D-8AFD-7A221C031D43}"/>
                </a:ext>
              </a:extLst>
            </p:cNvPr>
            <p:cNvGrpSpPr/>
            <p:nvPr/>
          </p:nvGrpSpPr>
          <p:grpSpPr>
            <a:xfrm>
              <a:off x="22001492" y="9750301"/>
              <a:ext cx="7845744" cy="4483003"/>
              <a:chOff x="22001492" y="9750301"/>
              <a:chExt cx="7845744" cy="4483003"/>
            </a:xfrm>
          </p:grpSpPr>
          <p:pic>
            <p:nvPicPr>
              <p:cNvPr id="1550" name="Picture 1549">
                <a:extLst>
                  <a:ext uri="{FF2B5EF4-FFF2-40B4-BE49-F238E27FC236}">
                    <a16:creationId xmlns:a16="http://schemas.microsoft.com/office/drawing/2014/main" id="{503F292C-AB9D-41F2-A238-FAE2A240DB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001492" y="9750301"/>
                <a:ext cx="7845744" cy="4445136"/>
              </a:xfrm>
              <a:prstGeom prst="rect">
                <a:avLst/>
              </a:prstGeom>
              <a:ln w="25400">
                <a:solidFill>
                  <a:schemeClr val="tx1"/>
                </a:solidFill>
              </a:ln>
            </p:spPr>
          </p:pic>
          <p:sp>
            <p:nvSpPr>
              <p:cNvPr id="22" name="Rectangle 21">
                <a:extLst>
                  <a:ext uri="{FF2B5EF4-FFF2-40B4-BE49-F238E27FC236}">
                    <a16:creationId xmlns:a16="http://schemas.microsoft.com/office/drawing/2014/main" id="{04CF58C7-81D1-45A4-9589-6D75B1665B38}"/>
                  </a:ext>
                </a:extLst>
              </p:cNvPr>
              <p:cNvSpPr/>
              <p:nvPr/>
            </p:nvSpPr>
            <p:spPr>
              <a:xfrm>
                <a:off x="22172433" y="9801713"/>
                <a:ext cx="335142" cy="343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E1621CE-9195-4AD9-872E-5CFBE557CA97}"/>
                  </a:ext>
                </a:extLst>
              </p:cNvPr>
              <p:cNvSpPr/>
              <p:nvPr/>
            </p:nvSpPr>
            <p:spPr>
              <a:xfrm>
                <a:off x="26845168" y="9801713"/>
                <a:ext cx="234407" cy="270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36B0873-C5E8-4CD2-9968-5918AA2612A5}"/>
                  </a:ext>
                </a:extLst>
              </p:cNvPr>
              <p:cNvSpPr/>
              <p:nvPr/>
            </p:nvSpPr>
            <p:spPr>
              <a:xfrm>
                <a:off x="24307800" y="13594462"/>
                <a:ext cx="2381250" cy="43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46005F4C-A344-4E3C-9589-0DFAC1645216}"/>
                  </a:ext>
                </a:extLst>
              </p:cNvPr>
              <p:cNvSpPr txBox="1"/>
              <p:nvPr/>
            </p:nvSpPr>
            <p:spPr>
              <a:xfrm rot="18528622">
                <a:off x="22627085" y="10304565"/>
                <a:ext cx="909095" cy="307777"/>
              </a:xfrm>
              <a:prstGeom prst="rect">
                <a:avLst/>
              </a:prstGeom>
              <a:solidFill>
                <a:schemeClr val="bg1"/>
              </a:solidFill>
            </p:spPr>
            <p:txBody>
              <a:bodyPr wrap="none" rtlCol="0">
                <a:spAutoFit/>
              </a:bodyPr>
              <a:lstStyle/>
              <a:p>
                <a:r>
                  <a:rPr lang="en-US" sz="1400" dirty="0"/>
                  <a:t>Wild Type</a:t>
                </a:r>
              </a:p>
            </p:txBody>
          </p:sp>
          <p:sp>
            <p:nvSpPr>
              <p:cNvPr id="671" name="TextBox 670">
                <a:extLst>
                  <a:ext uri="{FF2B5EF4-FFF2-40B4-BE49-F238E27FC236}">
                    <a16:creationId xmlns:a16="http://schemas.microsoft.com/office/drawing/2014/main" id="{3ED13D6D-AD02-4D34-AEAE-B3F4712D1C33}"/>
                  </a:ext>
                </a:extLst>
              </p:cNvPr>
              <p:cNvSpPr txBox="1"/>
              <p:nvPr/>
            </p:nvSpPr>
            <p:spPr>
              <a:xfrm rot="18528622">
                <a:off x="22957724" y="10219159"/>
                <a:ext cx="1145635" cy="307777"/>
              </a:xfrm>
              <a:prstGeom prst="rect">
                <a:avLst/>
              </a:prstGeom>
              <a:solidFill>
                <a:schemeClr val="bg1"/>
              </a:solidFill>
            </p:spPr>
            <p:txBody>
              <a:bodyPr wrap="none" rtlCol="0">
                <a:spAutoFit/>
              </a:bodyPr>
              <a:lstStyle/>
              <a:p>
                <a:r>
                  <a:rPr lang="en-US" sz="1400" dirty="0"/>
                  <a:t>Sec61-13myc</a:t>
                </a:r>
              </a:p>
            </p:txBody>
          </p:sp>
          <p:sp>
            <p:nvSpPr>
              <p:cNvPr id="672" name="TextBox 671">
                <a:extLst>
                  <a:ext uri="{FF2B5EF4-FFF2-40B4-BE49-F238E27FC236}">
                    <a16:creationId xmlns:a16="http://schemas.microsoft.com/office/drawing/2014/main" id="{5096F6F2-5956-4836-B4E6-2DE9E6CBC479}"/>
                  </a:ext>
                </a:extLst>
              </p:cNvPr>
              <p:cNvSpPr txBox="1"/>
              <p:nvPr/>
            </p:nvSpPr>
            <p:spPr>
              <a:xfrm rot="18528622">
                <a:off x="23422851" y="10389708"/>
                <a:ext cx="699230" cy="307777"/>
              </a:xfrm>
              <a:prstGeom prst="rect">
                <a:avLst/>
              </a:prstGeom>
              <a:solidFill>
                <a:schemeClr val="bg1"/>
              </a:solidFill>
            </p:spPr>
            <p:txBody>
              <a:bodyPr wrap="none" rtlCol="0">
                <a:spAutoFit/>
              </a:bodyPr>
              <a:lstStyle/>
              <a:p>
                <a:r>
                  <a:rPr lang="en-US" sz="1400" i="1" dirty="0"/>
                  <a:t>sec72</a:t>
                </a:r>
                <a:r>
                  <a:rPr lang="el-GR" sz="1400" i="1" dirty="0"/>
                  <a:t>Δ</a:t>
                </a:r>
                <a:endParaRPr lang="en-US" sz="1400" i="1" dirty="0"/>
              </a:p>
            </p:txBody>
          </p:sp>
          <p:sp>
            <p:nvSpPr>
              <p:cNvPr id="673" name="TextBox 672">
                <a:extLst>
                  <a:ext uri="{FF2B5EF4-FFF2-40B4-BE49-F238E27FC236}">
                    <a16:creationId xmlns:a16="http://schemas.microsoft.com/office/drawing/2014/main" id="{84B78411-3D48-4482-8CC8-8656F32572F2}"/>
                  </a:ext>
                </a:extLst>
              </p:cNvPr>
              <p:cNvSpPr txBox="1"/>
              <p:nvPr/>
            </p:nvSpPr>
            <p:spPr>
              <a:xfrm rot="18528622">
                <a:off x="27258026" y="10294479"/>
                <a:ext cx="909095" cy="307777"/>
              </a:xfrm>
              <a:prstGeom prst="rect">
                <a:avLst/>
              </a:prstGeom>
              <a:solidFill>
                <a:schemeClr val="bg1"/>
              </a:solidFill>
            </p:spPr>
            <p:txBody>
              <a:bodyPr wrap="none" rtlCol="0">
                <a:spAutoFit/>
              </a:bodyPr>
              <a:lstStyle/>
              <a:p>
                <a:r>
                  <a:rPr lang="en-US" sz="1400" dirty="0"/>
                  <a:t>Wild Type</a:t>
                </a:r>
              </a:p>
            </p:txBody>
          </p:sp>
          <p:sp>
            <p:nvSpPr>
              <p:cNvPr id="674" name="TextBox 673">
                <a:extLst>
                  <a:ext uri="{FF2B5EF4-FFF2-40B4-BE49-F238E27FC236}">
                    <a16:creationId xmlns:a16="http://schemas.microsoft.com/office/drawing/2014/main" id="{53A60D57-A522-4790-9F24-E6A7D9E95F32}"/>
                  </a:ext>
                </a:extLst>
              </p:cNvPr>
              <p:cNvSpPr txBox="1"/>
              <p:nvPr/>
            </p:nvSpPr>
            <p:spPr>
              <a:xfrm rot="18528622">
                <a:off x="27588665" y="10209073"/>
                <a:ext cx="1145635" cy="307777"/>
              </a:xfrm>
              <a:prstGeom prst="rect">
                <a:avLst/>
              </a:prstGeom>
              <a:solidFill>
                <a:schemeClr val="bg1"/>
              </a:solidFill>
            </p:spPr>
            <p:txBody>
              <a:bodyPr wrap="none" rtlCol="0">
                <a:spAutoFit/>
              </a:bodyPr>
              <a:lstStyle/>
              <a:p>
                <a:r>
                  <a:rPr lang="en-US" sz="1400" dirty="0"/>
                  <a:t>Sec61-13myc</a:t>
                </a:r>
              </a:p>
            </p:txBody>
          </p:sp>
          <p:sp>
            <p:nvSpPr>
              <p:cNvPr id="675" name="TextBox 674">
                <a:extLst>
                  <a:ext uri="{FF2B5EF4-FFF2-40B4-BE49-F238E27FC236}">
                    <a16:creationId xmlns:a16="http://schemas.microsoft.com/office/drawing/2014/main" id="{86AE7F94-0CDE-413E-B83C-2A0B98CC8D28}"/>
                  </a:ext>
                </a:extLst>
              </p:cNvPr>
              <p:cNvSpPr txBox="1"/>
              <p:nvPr/>
            </p:nvSpPr>
            <p:spPr>
              <a:xfrm rot="18528622">
                <a:off x="28053792" y="10379622"/>
                <a:ext cx="699230" cy="307777"/>
              </a:xfrm>
              <a:prstGeom prst="rect">
                <a:avLst/>
              </a:prstGeom>
              <a:solidFill>
                <a:schemeClr val="bg1"/>
              </a:solidFill>
            </p:spPr>
            <p:txBody>
              <a:bodyPr wrap="none" rtlCol="0">
                <a:spAutoFit/>
              </a:bodyPr>
              <a:lstStyle/>
              <a:p>
                <a:r>
                  <a:rPr lang="en-US" sz="1400" i="1" dirty="0"/>
                  <a:t>sec72</a:t>
                </a:r>
                <a:r>
                  <a:rPr lang="el-GR" sz="1400" i="1" dirty="0"/>
                  <a:t>Δ</a:t>
                </a:r>
                <a:endParaRPr lang="en-US" sz="1400" i="1" dirty="0"/>
              </a:p>
            </p:txBody>
          </p:sp>
          <p:sp>
            <p:nvSpPr>
              <p:cNvPr id="28" name="TextBox 27">
                <a:extLst>
                  <a:ext uri="{FF2B5EF4-FFF2-40B4-BE49-F238E27FC236}">
                    <a16:creationId xmlns:a16="http://schemas.microsoft.com/office/drawing/2014/main" id="{843F7B3E-2144-462B-A042-70F70EA3365A}"/>
                  </a:ext>
                </a:extLst>
              </p:cNvPr>
              <p:cNvSpPr txBox="1"/>
              <p:nvPr/>
            </p:nvSpPr>
            <p:spPr>
              <a:xfrm>
                <a:off x="24207458" y="10974070"/>
                <a:ext cx="1106970" cy="307777"/>
              </a:xfrm>
              <a:prstGeom prst="rect">
                <a:avLst/>
              </a:prstGeom>
              <a:solidFill>
                <a:schemeClr val="bg1"/>
              </a:solidFill>
            </p:spPr>
            <p:txBody>
              <a:bodyPr wrap="none" rtlCol="0">
                <a:spAutoFit/>
              </a:bodyPr>
              <a:lstStyle/>
              <a:p>
                <a:r>
                  <a:rPr lang="en-US" sz="1400" dirty="0"/>
                  <a:t>Glycosylated</a:t>
                </a:r>
              </a:p>
            </p:txBody>
          </p:sp>
          <p:sp>
            <p:nvSpPr>
              <p:cNvPr id="677" name="TextBox 676">
                <a:extLst>
                  <a:ext uri="{FF2B5EF4-FFF2-40B4-BE49-F238E27FC236}">
                    <a16:creationId xmlns:a16="http://schemas.microsoft.com/office/drawing/2014/main" id="{E7A479A0-8E4B-4089-A64B-F724081B008A}"/>
                  </a:ext>
                </a:extLst>
              </p:cNvPr>
              <p:cNvSpPr txBox="1"/>
              <p:nvPr/>
            </p:nvSpPr>
            <p:spPr>
              <a:xfrm>
                <a:off x="24207654" y="11413023"/>
                <a:ext cx="1208729" cy="292388"/>
              </a:xfrm>
              <a:prstGeom prst="rect">
                <a:avLst/>
              </a:prstGeom>
              <a:solidFill>
                <a:schemeClr val="bg1"/>
              </a:solidFill>
            </p:spPr>
            <p:txBody>
              <a:bodyPr wrap="none" rtlCol="0">
                <a:spAutoFit/>
              </a:bodyPr>
              <a:lstStyle/>
              <a:p>
                <a:r>
                  <a:rPr lang="en-US" sz="1300" dirty="0"/>
                  <a:t>Unglycosylated</a:t>
                </a:r>
              </a:p>
            </p:txBody>
          </p:sp>
          <p:sp>
            <p:nvSpPr>
              <p:cNvPr id="30" name="TextBox 29">
                <a:extLst>
                  <a:ext uri="{FF2B5EF4-FFF2-40B4-BE49-F238E27FC236}">
                    <a16:creationId xmlns:a16="http://schemas.microsoft.com/office/drawing/2014/main" id="{6C885110-2F73-43B9-800E-B8EB6C4EB0B8}"/>
                  </a:ext>
                </a:extLst>
              </p:cNvPr>
              <p:cNvSpPr txBox="1"/>
              <p:nvPr/>
            </p:nvSpPr>
            <p:spPr>
              <a:xfrm>
                <a:off x="25495890" y="11153075"/>
                <a:ext cx="537711" cy="369332"/>
              </a:xfrm>
              <a:prstGeom prst="rect">
                <a:avLst/>
              </a:prstGeom>
              <a:solidFill>
                <a:schemeClr val="bg1"/>
              </a:solidFill>
            </p:spPr>
            <p:txBody>
              <a:bodyPr wrap="none" rtlCol="0">
                <a:spAutoFit/>
              </a:bodyPr>
              <a:lstStyle/>
              <a:p>
                <a:r>
                  <a:rPr lang="en-US" dirty="0"/>
                  <a:t>CPY</a:t>
                </a:r>
              </a:p>
            </p:txBody>
          </p:sp>
          <p:sp>
            <p:nvSpPr>
              <p:cNvPr id="1480" name="TextBox 1479">
                <a:extLst>
                  <a:ext uri="{FF2B5EF4-FFF2-40B4-BE49-F238E27FC236}">
                    <a16:creationId xmlns:a16="http://schemas.microsoft.com/office/drawing/2014/main" id="{C4FAB7AB-62B2-4610-BBB5-4CBDAA7039E7}"/>
                  </a:ext>
                </a:extLst>
              </p:cNvPr>
              <p:cNvSpPr txBox="1"/>
              <p:nvPr/>
            </p:nvSpPr>
            <p:spPr>
              <a:xfrm>
                <a:off x="23955780" y="12148055"/>
                <a:ext cx="704039" cy="369332"/>
              </a:xfrm>
              <a:prstGeom prst="rect">
                <a:avLst/>
              </a:prstGeom>
              <a:solidFill>
                <a:schemeClr val="bg1"/>
              </a:solidFill>
            </p:spPr>
            <p:txBody>
              <a:bodyPr wrap="none" rtlCol="0">
                <a:spAutoFit/>
              </a:bodyPr>
              <a:lstStyle/>
              <a:p>
                <a:r>
                  <a:rPr lang="en-US" dirty="0"/>
                  <a:t>-Pgk1</a:t>
                </a:r>
              </a:p>
            </p:txBody>
          </p:sp>
          <p:sp>
            <p:nvSpPr>
              <p:cNvPr id="1481" name="TextBox 1480">
                <a:extLst>
                  <a:ext uri="{FF2B5EF4-FFF2-40B4-BE49-F238E27FC236}">
                    <a16:creationId xmlns:a16="http://schemas.microsoft.com/office/drawing/2014/main" id="{4E67B43A-4019-46DB-AE1B-7F8B58527868}"/>
                  </a:ext>
                </a:extLst>
              </p:cNvPr>
              <p:cNvSpPr txBox="1"/>
              <p:nvPr/>
            </p:nvSpPr>
            <p:spPr>
              <a:xfrm>
                <a:off x="23921892" y="13175039"/>
                <a:ext cx="1475853" cy="369332"/>
              </a:xfrm>
              <a:prstGeom prst="rect">
                <a:avLst/>
              </a:prstGeom>
              <a:solidFill>
                <a:schemeClr val="bg1"/>
              </a:solidFill>
            </p:spPr>
            <p:txBody>
              <a:bodyPr wrap="none" rtlCol="0">
                <a:spAutoFit/>
              </a:bodyPr>
              <a:lstStyle/>
              <a:p>
                <a:r>
                  <a:rPr lang="en-US" dirty="0"/>
                  <a:t>-sec61-13myc</a:t>
                </a:r>
              </a:p>
            </p:txBody>
          </p:sp>
          <p:sp>
            <p:nvSpPr>
              <p:cNvPr id="1482" name="TextBox 1481">
                <a:extLst>
                  <a:ext uri="{FF2B5EF4-FFF2-40B4-BE49-F238E27FC236}">
                    <a16:creationId xmlns:a16="http://schemas.microsoft.com/office/drawing/2014/main" id="{531C58F0-8538-4A48-8A7D-009ACBE87799}"/>
                  </a:ext>
                </a:extLst>
              </p:cNvPr>
              <p:cNvSpPr txBox="1"/>
              <p:nvPr/>
            </p:nvSpPr>
            <p:spPr>
              <a:xfrm>
                <a:off x="22134172" y="10879263"/>
                <a:ext cx="513282" cy="307777"/>
              </a:xfrm>
              <a:prstGeom prst="rect">
                <a:avLst/>
              </a:prstGeom>
              <a:solidFill>
                <a:schemeClr val="bg1"/>
              </a:solidFill>
            </p:spPr>
            <p:txBody>
              <a:bodyPr wrap="none" rtlCol="0">
                <a:spAutoFit/>
              </a:bodyPr>
              <a:lstStyle/>
              <a:p>
                <a:r>
                  <a:rPr lang="en-US" sz="1400" dirty="0"/>
                  <a:t>100-</a:t>
                </a:r>
              </a:p>
            </p:txBody>
          </p:sp>
          <p:sp>
            <p:nvSpPr>
              <p:cNvPr id="682" name="TextBox 681">
                <a:extLst>
                  <a:ext uri="{FF2B5EF4-FFF2-40B4-BE49-F238E27FC236}">
                    <a16:creationId xmlns:a16="http://schemas.microsoft.com/office/drawing/2014/main" id="{2153BD00-5A3E-4AF5-A1B1-2CA32D37F0F5}"/>
                  </a:ext>
                </a:extLst>
              </p:cNvPr>
              <p:cNvSpPr txBox="1"/>
              <p:nvPr/>
            </p:nvSpPr>
            <p:spPr>
              <a:xfrm>
                <a:off x="26753471" y="10899011"/>
                <a:ext cx="513282" cy="307777"/>
              </a:xfrm>
              <a:prstGeom prst="rect">
                <a:avLst/>
              </a:prstGeom>
              <a:solidFill>
                <a:schemeClr val="bg1"/>
              </a:solidFill>
            </p:spPr>
            <p:txBody>
              <a:bodyPr wrap="none" rtlCol="0">
                <a:spAutoFit/>
              </a:bodyPr>
              <a:lstStyle/>
              <a:p>
                <a:r>
                  <a:rPr lang="en-US" sz="1400" dirty="0"/>
                  <a:t>100-</a:t>
                </a:r>
              </a:p>
            </p:txBody>
          </p:sp>
          <p:sp>
            <p:nvSpPr>
              <p:cNvPr id="683" name="TextBox 682">
                <a:extLst>
                  <a:ext uri="{FF2B5EF4-FFF2-40B4-BE49-F238E27FC236}">
                    <a16:creationId xmlns:a16="http://schemas.microsoft.com/office/drawing/2014/main" id="{F25DD387-D438-4D52-8708-0134A5886B9E}"/>
                  </a:ext>
                </a:extLst>
              </p:cNvPr>
              <p:cNvSpPr txBox="1"/>
              <p:nvPr/>
            </p:nvSpPr>
            <p:spPr>
              <a:xfrm>
                <a:off x="22225544" y="11287438"/>
                <a:ext cx="421910" cy="307777"/>
              </a:xfrm>
              <a:prstGeom prst="rect">
                <a:avLst/>
              </a:prstGeom>
              <a:solidFill>
                <a:schemeClr val="bg1"/>
              </a:solidFill>
            </p:spPr>
            <p:txBody>
              <a:bodyPr wrap="none" rtlCol="0">
                <a:spAutoFit/>
              </a:bodyPr>
              <a:lstStyle/>
              <a:p>
                <a:r>
                  <a:rPr lang="en-US" sz="1400" dirty="0"/>
                  <a:t>75-</a:t>
                </a:r>
              </a:p>
            </p:txBody>
          </p:sp>
          <p:sp>
            <p:nvSpPr>
              <p:cNvPr id="684" name="TextBox 683">
                <a:extLst>
                  <a:ext uri="{FF2B5EF4-FFF2-40B4-BE49-F238E27FC236}">
                    <a16:creationId xmlns:a16="http://schemas.microsoft.com/office/drawing/2014/main" id="{9A2DE6E2-F764-4A42-BE18-29D49BEA1CBC}"/>
                  </a:ext>
                </a:extLst>
              </p:cNvPr>
              <p:cNvSpPr txBox="1"/>
              <p:nvPr/>
            </p:nvSpPr>
            <p:spPr>
              <a:xfrm>
                <a:off x="26844843" y="11288957"/>
                <a:ext cx="421910" cy="307777"/>
              </a:xfrm>
              <a:prstGeom prst="rect">
                <a:avLst/>
              </a:prstGeom>
              <a:solidFill>
                <a:schemeClr val="bg1"/>
              </a:solidFill>
            </p:spPr>
            <p:txBody>
              <a:bodyPr wrap="none" rtlCol="0">
                <a:spAutoFit/>
              </a:bodyPr>
              <a:lstStyle/>
              <a:p>
                <a:r>
                  <a:rPr lang="en-US" sz="1400" dirty="0"/>
                  <a:t>75-</a:t>
                </a:r>
              </a:p>
            </p:txBody>
          </p:sp>
          <p:sp>
            <p:nvSpPr>
              <p:cNvPr id="685" name="TextBox 684">
                <a:extLst>
                  <a:ext uri="{FF2B5EF4-FFF2-40B4-BE49-F238E27FC236}">
                    <a16:creationId xmlns:a16="http://schemas.microsoft.com/office/drawing/2014/main" id="{809869CB-5F3B-41A5-9D53-1E34233B7330}"/>
                  </a:ext>
                </a:extLst>
              </p:cNvPr>
              <p:cNvSpPr txBox="1"/>
              <p:nvPr/>
            </p:nvSpPr>
            <p:spPr>
              <a:xfrm>
                <a:off x="22225544" y="11880551"/>
                <a:ext cx="421910" cy="307777"/>
              </a:xfrm>
              <a:prstGeom prst="rect">
                <a:avLst/>
              </a:prstGeom>
              <a:solidFill>
                <a:schemeClr val="bg1"/>
              </a:solidFill>
            </p:spPr>
            <p:txBody>
              <a:bodyPr wrap="none" rtlCol="0">
                <a:spAutoFit/>
              </a:bodyPr>
              <a:lstStyle/>
              <a:p>
                <a:r>
                  <a:rPr lang="en-US" sz="1400" dirty="0"/>
                  <a:t>50-</a:t>
                </a:r>
              </a:p>
            </p:txBody>
          </p:sp>
          <p:sp>
            <p:nvSpPr>
              <p:cNvPr id="686" name="TextBox 685">
                <a:extLst>
                  <a:ext uri="{FF2B5EF4-FFF2-40B4-BE49-F238E27FC236}">
                    <a16:creationId xmlns:a16="http://schemas.microsoft.com/office/drawing/2014/main" id="{78F5BEB5-070F-4242-B3FF-9CC93CF70CFA}"/>
                  </a:ext>
                </a:extLst>
              </p:cNvPr>
              <p:cNvSpPr txBox="1"/>
              <p:nvPr/>
            </p:nvSpPr>
            <p:spPr>
              <a:xfrm>
                <a:off x="26831617" y="11847539"/>
                <a:ext cx="421910" cy="307777"/>
              </a:xfrm>
              <a:prstGeom prst="rect">
                <a:avLst/>
              </a:prstGeom>
              <a:solidFill>
                <a:schemeClr val="bg1"/>
              </a:solidFill>
            </p:spPr>
            <p:txBody>
              <a:bodyPr wrap="none" rtlCol="0">
                <a:spAutoFit/>
              </a:bodyPr>
              <a:lstStyle/>
              <a:p>
                <a:r>
                  <a:rPr lang="en-US" sz="1400" dirty="0"/>
                  <a:t>50-</a:t>
                </a:r>
              </a:p>
            </p:txBody>
          </p:sp>
          <p:sp>
            <p:nvSpPr>
              <p:cNvPr id="687" name="TextBox 686">
                <a:extLst>
                  <a:ext uri="{FF2B5EF4-FFF2-40B4-BE49-F238E27FC236}">
                    <a16:creationId xmlns:a16="http://schemas.microsoft.com/office/drawing/2014/main" id="{9148DE20-ACD1-44BA-927E-B032856C7ADA}"/>
                  </a:ext>
                </a:extLst>
              </p:cNvPr>
              <p:cNvSpPr txBox="1"/>
              <p:nvPr/>
            </p:nvSpPr>
            <p:spPr>
              <a:xfrm>
                <a:off x="22225544" y="12441516"/>
                <a:ext cx="421910" cy="307777"/>
              </a:xfrm>
              <a:prstGeom prst="rect">
                <a:avLst/>
              </a:prstGeom>
              <a:solidFill>
                <a:schemeClr val="bg1"/>
              </a:solidFill>
            </p:spPr>
            <p:txBody>
              <a:bodyPr wrap="none" rtlCol="0">
                <a:spAutoFit/>
              </a:bodyPr>
              <a:lstStyle/>
              <a:p>
                <a:r>
                  <a:rPr lang="en-US" sz="1400" dirty="0"/>
                  <a:t>37-</a:t>
                </a:r>
              </a:p>
            </p:txBody>
          </p:sp>
          <p:sp>
            <p:nvSpPr>
              <p:cNvPr id="688" name="TextBox 687">
                <a:extLst>
                  <a:ext uri="{FF2B5EF4-FFF2-40B4-BE49-F238E27FC236}">
                    <a16:creationId xmlns:a16="http://schemas.microsoft.com/office/drawing/2014/main" id="{50ACDFF3-32EA-44CB-8F09-A3F140656422}"/>
                  </a:ext>
                </a:extLst>
              </p:cNvPr>
              <p:cNvSpPr txBox="1"/>
              <p:nvPr/>
            </p:nvSpPr>
            <p:spPr>
              <a:xfrm>
                <a:off x="26840221" y="12452226"/>
                <a:ext cx="421910" cy="307777"/>
              </a:xfrm>
              <a:prstGeom prst="rect">
                <a:avLst/>
              </a:prstGeom>
              <a:solidFill>
                <a:schemeClr val="bg1"/>
              </a:solidFill>
            </p:spPr>
            <p:txBody>
              <a:bodyPr wrap="none" rtlCol="0">
                <a:spAutoFit/>
              </a:bodyPr>
              <a:lstStyle/>
              <a:p>
                <a:r>
                  <a:rPr lang="en-US" sz="1400" dirty="0"/>
                  <a:t>37-</a:t>
                </a:r>
              </a:p>
            </p:txBody>
          </p:sp>
          <p:sp>
            <p:nvSpPr>
              <p:cNvPr id="689" name="TextBox 688">
                <a:extLst>
                  <a:ext uri="{FF2B5EF4-FFF2-40B4-BE49-F238E27FC236}">
                    <a16:creationId xmlns:a16="http://schemas.microsoft.com/office/drawing/2014/main" id="{795C7430-85E8-4122-88B4-ABDDD980F97E}"/>
                  </a:ext>
                </a:extLst>
              </p:cNvPr>
              <p:cNvSpPr txBox="1"/>
              <p:nvPr/>
            </p:nvSpPr>
            <p:spPr>
              <a:xfrm>
                <a:off x="22254923" y="13002174"/>
                <a:ext cx="421910" cy="307777"/>
              </a:xfrm>
              <a:prstGeom prst="rect">
                <a:avLst/>
              </a:prstGeom>
              <a:solidFill>
                <a:schemeClr val="bg1"/>
              </a:solidFill>
            </p:spPr>
            <p:txBody>
              <a:bodyPr wrap="none" rtlCol="0">
                <a:spAutoFit/>
              </a:bodyPr>
              <a:lstStyle/>
              <a:p>
                <a:r>
                  <a:rPr lang="en-US" sz="1400" dirty="0"/>
                  <a:t>75-</a:t>
                </a:r>
              </a:p>
            </p:txBody>
          </p:sp>
          <p:sp>
            <p:nvSpPr>
              <p:cNvPr id="690" name="TextBox 689">
                <a:extLst>
                  <a:ext uri="{FF2B5EF4-FFF2-40B4-BE49-F238E27FC236}">
                    <a16:creationId xmlns:a16="http://schemas.microsoft.com/office/drawing/2014/main" id="{3A1B1D52-8AC8-4474-B25C-D454519380FF}"/>
                  </a:ext>
                </a:extLst>
              </p:cNvPr>
              <p:cNvSpPr txBox="1"/>
              <p:nvPr/>
            </p:nvSpPr>
            <p:spPr>
              <a:xfrm>
                <a:off x="26837545" y="13078535"/>
                <a:ext cx="421910" cy="307777"/>
              </a:xfrm>
              <a:prstGeom prst="rect">
                <a:avLst/>
              </a:prstGeom>
              <a:solidFill>
                <a:schemeClr val="bg1"/>
              </a:solidFill>
            </p:spPr>
            <p:txBody>
              <a:bodyPr wrap="none" rtlCol="0">
                <a:spAutoFit/>
              </a:bodyPr>
              <a:lstStyle/>
              <a:p>
                <a:r>
                  <a:rPr lang="en-US" sz="1400" dirty="0"/>
                  <a:t>75-</a:t>
                </a:r>
              </a:p>
            </p:txBody>
          </p:sp>
          <p:sp>
            <p:nvSpPr>
              <p:cNvPr id="691" name="TextBox 690">
                <a:extLst>
                  <a:ext uri="{FF2B5EF4-FFF2-40B4-BE49-F238E27FC236}">
                    <a16:creationId xmlns:a16="http://schemas.microsoft.com/office/drawing/2014/main" id="{FAC24104-0C7C-4F31-97A9-417ADCA026E4}"/>
                  </a:ext>
                </a:extLst>
              </p:cNvPr>
              <p:cNvSpPr txBox="1"/>
              <p:nvPr/>
            </p:nvSpPr>
            <p:spPr>
              <a:xfrm>
                <a:off x="22252731" y="13633037"/>
                <a:ext cx="421910" cy="307777"/>
              </a:xfrm>
              <a:prstGeom prst="rect">
                <a:avLst/>
              </a:prstGeom>
              <a:solidFill>
                <a:schemeClr val="bg1"/>
              </a:solidFill>
            </p:spPr>
            <p:txBody>
              <a:bodyPr wrap="none" rtlCol="0">
                <a:spAutoFit/>
              </a:bodyPr>
              <a:lstStyle/>
              <a:p>
                <a:r>
                  <a:rPr lang="en-US" sz="1400" dirty="0"/>
                  <a:t>50-</a:t>
                </a:r>
              </a:p>
            </p:txBody>
          </p:sp>
          <p:sp>
            <p:nvSpPr>
              <p:cNvPr id="692" name="TextBox 691">
                <a:extLst>
                  <a:ext uri="{FF2B5EF4-FFF2-40B4-BE49-F238E27FC236}">
                    <a16:creationId xmlns:a16="http://schemas.microsoft.com/office/drawing/2014/main" id="{A76A47B0-05C1-45C6-8751-9E97852BE7CD}"/>
                  </a:ext>
                </a:extLst>
              </p:cNvPr>
              <p:cNvSpPr txBox="1"/>
              <p:nvPr/>
            </p:nvSpPr>
            <p:spPr>
              <a:xfrm>
                <a:off x="26843957" y="13683100"/>
                <a:ext cx="421910" cy="307777"/>
              </a:xfrm>
              <a:prstGeom prst="rect">
                <a:avLst/>
              </a:prstGeom>
              <a:solidFill>
                <a:schemeClr val="bg1"/>
              </a:solidFill>
            </p:spPr>
            <p:txBody>
              <a:bodyPr wrap="none" rtlCol="0">
                <a:spAutoFit/>
              </a:bodyPr>
              <a:lstStyle/>
              <a:p>
                <a:r>
                  <a:rPr lang="en-US" sz="1400" dirty="0"/>
                  <a:t>50-</a:t>
                </a:r>
              </a:p>
            </p:txBody>
          </p:sp>
          <p:sp>
            <p:nvSpPr>
              <p:cNvPr id="1484" name="Rectangle 1483">
                <a:extLst>
                  <a:ext uri="{FF2B5EF4-FFF2-40B4-BE49-F238E27FC236}">
                    <a16:creationId xmlns:a16="http://schemas.microsoft.com/office/drawing/2014/main" id="{28A9ED7C-FA51-4B1A-BC75-2519EE9649C5}"/>
                  </a:ext>
                </a:extLst>
              </p:cNvPr>
              <p:cNvSpPr/>
              <p:nvPr/>
            </p:nvSpPr>
            <p:spPr>
              <a:xfrm>
                <a:off x="22340004" y="13953851"/>
                <a:ext cx="1812889" cy="202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3" name="TextBox 1482">
                <a:extLst>
                  <a:ext uri="{FF2B5EF4-FFF2-40B4-BE49-F238E27FC236}">
                    <a16:creationId xmlns:a16="http://schemas.microsoft.com/office/drawing/2014/main" id="{218E1BBD-B34A-4833-84AC-74C8DE5104B4}"/>
                  </a:ext>
                </a:extLst>
              </p:cNvPr>
              <p:cNvSpPr txBox="1"/>
              <p:nvPr/>
            </p:nvSpPr>
            <p:spPr>
              <a:xfrm>
                <a:off x="22400967" y="13888125"/>
                <a:ext cx="1827616" cy="307777"/>
              </a:xfrm>
              <a:prstGeom prst="rect">
                <a:avLst/>
              </a:prstGeom>
              <a:noFill/>
            </p:spPr>
            <p:txBody>
              <a:bodyPr wrap="none" rtlCol="0">
                <a:spAutoFit/>
              </a:bodyPr>
              <a:lstStyle/>
              <a:p>
                <a:r>
                  <a:rPr lang="en-US" sz="1400" i="1" dirty="0"/>
                  <a:t>Reprobe with anti-myc</a:t>
                </a:r>
              </a:p>
            </p:txBody>
          </p:sp>
          <p:sp>
            <p:nvSpPr>
              <p:cNvPr id="1485" name="Rectangle 1484">
                <a:extLst>
                  <a:ext uri="{FF2B5EF4-FFF2-40B4-BE49-F238E27FC236}">
                    <a16:creationId xmlns:a16="http://schemas.microsoft.com/office/drawing/2014/main" id="{8B922C50-2BE2-4909-B500-FB7ACF8EBDD6}"/>
                  </a:ext>
                </a:extLst>
              </p:cNvPr>
              <p:cNvSpPr/>
              <p:nvPr/>
            </p:nvSpPr>
            <p:spPr>
              <a:xfrm>
                <a:off x="26911777" y="13967603"/>
                <a:ext cx="2037951" cy="212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7" name="TextBox 696">
                <a:extLst>
                  <a:ext uri="{FF2B5EF4-FFF2-40B4-BE49-F238E27FC236}">
                    <a16:creationId xmlns:a16="http://schemas.microsoft.com/office/drawing/2014/main" id="{792A969F-9BA3-4C76-A3E0-2422CBB5EA51}"/>
                  </a:ext>
                </a:extLst>
              </p:cNvPr>
              <p:cNvSpPr txBox="1"/>
              <p:nvPr/>
            </p:nvSpPr>
            <p:spPr>
              <a:xfrm>
                <a:off x="26969245" y="13925527"/>
                <a:ext cx="1827616" cy="307777"/>
              </a:xfrm>
              <a:prstGeom prst="rect">
                <a:avLst/>
              </a:prstGeom>
              <a:noFill/>
            </p:spPr>
            <p:txBody>
              <a:bodyPr wrap="none" rtlCol="0">
                <a:spAutoFit/>
              </a:bodyPr>
              <a:lstStyle/>
              <a:p>
                <a:r>
                  <a:rPr lang="en-US" sz="1400" i="1" dirty="0"/>
                  <a:t>Reprobe with anti-myc</a:t>
                </a:r>
              </a:p>
            </p:txBody>
          </p:sp>
          <p:sp>
            <p:nvSpPr>
              <p:cNvPr id="698" name="TextBox 697">
                <a:extLst>
                  <a:ext uri="{FF2B5EF4-FFF2-40B4-BE49-F238E27FC236}">
                    <a16:creationId xmlns:a16="http://schemas.microsoft.com/office/drawing/2014/main" id="{723136A2-3018-4498-9DCE-D6AB86F57339}"/>
                  </a:ext>
                </a:extLst>
              </p:cNvPr>
              <p:cNvSpPr txBox="1"/>
              <p:nvPr/>
            </p:nvSpPr>
            <p:spPr>
              <a:xfrm>
                <a:off x="28530247" y="12122546"/>
                <a:ext cx="704039" cy="369332"/>
              </a:xfrm>
              <a:prstGeom prst="rect">
                <a:avLst/>
              </a:prstGeom>
              <a:solidFill>
                <a:schemeClr val="bg1"/>
              </a:solidFill>
            </p:spPr>
            <p:txBody>
              <a:bodyPr wrap="none" rtlCol="0">
                <a:spAutoFit/>
              </a:bodyPr>
              <a:lstStyle/>
              <a:p>
                <a:r>
                  <a:rPr lang="en-US" dirty="0"/>
                  <a:t>-Pgk1</a:t>
                </a:r>
              </a:p>
            </p:txBody>
          </p:sp>
          <p:sp>
            <p:nvSpPr>
              <p:cNvPr id="1486" name="TextBox 1485">
                <a:extLst>
                  <a:ext uri="{FF2B5EF4-FFF2-40B4-BE49-F238E27FC236}">
                    <a16:creationId xmlns:a16="http://schemas.microsoft.com/office/drawing/2014/main" id="{5F78150C-0E80-4BF8-A37C-9B4CB5BB7B4E}"/>
                  </a:ext>
                </a:extLst>
              </p:cNvPr>
              <p:cNvSpPr txBox="1"/>
              <p:nvPr/>
            </p:nvSpPr>
            <p:spPr>
              <a:xfrm>
                <a:off x="28541830" y="11124211"/>
                <a:ext cx="1258007" cy="523220"/>
              </a:xfrm>
              <a:prstGeom prst="rect">
                <a:avLst/>
              </a:prstGeom>
              <a:solidFill>
                <a:schemeClr val="bg1"/>
              </a:solidFill>
            </p:spPr>
            <p:txBody>
              <a:bodyPr wrap="square" rtlCol="0">
                <a:spAutoFit/>
              </a:bodyPr>
              <a:lstStyle/>
              <a:p>
                <a:r>
                  <a:rPr lang="en-US" sz="1400" dirty="0"/>
                  <a:t>-OPY (Glycosylated)</a:t>
                </a:r>
              </a:p>
            </p:txBody>
          </p:sp>
          <p:sp>
            <p:nvSpPr>
              <p:cNvPr id="699" name="TextBox 698">
                <a:extLst>
                  <a:ext uri="{FF2B5EF4-FFF2-40B4-BE49-F238E27FC236}">
                    <a16:creationId xmlns:a16="http://schemas.microsoft.com/office/drawing/2014/main" id="{581BA15C-A107-458E-BECC-F0ECAD0C8021}"/>
                  </a:ext>
                </a:extLst>
              </p:cNvPr>
              <p:cNvSpPr txBox="1"/>
              <p:nvPr/>
            </p:nvSpPr>
            <p:spPr>
              <a:xfrm>
                <a:off x="28511070" y="13216379"/>
                <a:ext cx="1332416" cy="338554"/>
              </a:xfrm>
              <a:prstGeom prst="rect">
                <a:avLst/>
              </a:prstGeom>
              <a:solidFill>
                <a:schemeClr val="bg1"/>
              </a:solidFill>
            </p:spPr>
            <p:txBody>
              <a:bodyPr wrap="none" rtlCol="0">
                <a:spAutoFit/>
              </a:bodyPr>
              <a:lstStyle/>
              <a:p>
                <a:r>
                  <a:rPr lang="en-US" sz="1600" dirty="0"/>
                  <a:t>-sec61-13myc</a:t>
                </a:r>
              </a:p>
            </p:txBody>
          </p:sp>
        </p:grpSp>
      </p:grpSp>
      <p:grpSp>
        <p:nvGrpSpPr>
          <p:cNvPr id="1513" name="Group 1512">
            <a:extLst>
              <a:ext uri="{FF2B5EF4-FFF2-40B4-BE49-F238E27FC236}">
                <a16:creationId xmlns:a16="http://schemas.microsoft.com/office/drawing/2014/main" id="{87A6FAAF-F4E4-4F52-BA30-C12569A1E0B5}"/>
              </a:ext>
            </a:extLst>
          </p:cNvPr>
          <p:cNvGrpSpPr/>
          <p:nvPr/>
        </p:nvGrpSpPr>
        <p:grpSpPr>
          <a:xfrm>
            <a:off x="775594" y="16662660"/>
            <a:ext cx="9150008" cy="5494391"/>
            <a:chOff x="775594" y="16662660"/>
            <a:chExt cx="9150008" cy="5494391"/>
          </a:xfrm>
        </p:grpSpPr>
        <p:sp>
          <p:nvSpPr>
            <p:cNvPr id="1510" name="Rectangle 1509">
              <a:extLst>
                <a:ext uri="{FF2B5EF4-FFF2-40B4-BE49-F238E27FC236}">
                  <a16:creationId xmlns:a16="http://schemas.microsoft.com/office/drawing/2014/main" id="{05B9A425-FC81-4DA5-81B4-C2DEF17C2B8A}"/>
                </a:ext>
              </a:extLst>
            </p:cNvPr>
            <p:cNvSpPr/>
            <p:nvPr/>
          </p:nvSpPr>
          <p:spPr>
            <a:xfrm>
              <a:off x="775594" y="16701399"/>
              <a:ext cx="9111499" cy="5455652"/>
            </a:xfrm>
            <a:prstGeom prst="rect">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 dirty="0"/>
            </a:p>
          </p:txBody>
        </p:sp>
        <p:sp>
          <p:nvSpPr>
            <p:cNvPr id="1511" name="TextBox 1510">
              <a:extLst>
                <a:ext uri="{FF2B5EF4-FFF2-40B4-BE49-F238E27FC236}">
                  <a16:creationId xmlns:a16="http://schemas.microsoft.com/office/drawing/2014/main" id="{D7DF0AD1-4924-4BA6-ACFB-B0725A75AE36}"/>
                </a:ext>
              </a:extLst>
            </p:cNvPr>
            <p:cNvSpPr txBox="1"/>
            <p:nvPr/>
          </p:nvSpPr>
          <p:spPr>
            <a:xfrm>
              <a:off x="903955" y="16662660"/>
              <a:ext cx="8984903" cy="1077218"/>
            </a:xfrm>
            <a:prstGeom prst="rect">
              <a:avLst/>
            </a:prstGeom>
            <a:noFill/>
          </p:spPr>
          <p:txBody>
            <a:bodyPr wrap="square" rtlCol="0">
              <a:spAutoFit/>
            </a:bodyPr>
            <a:lstStyle/>
            <a:p>
              <a:r>
                <a:rPr lang="en-US" sz="3200" dirty="0">
                  <a:solidFill>
                    <a:schemeClr val="bg1"/>
                  </a:solidFill>
                </a:rPr>
                <a:t>Hrd1 plays major role in degradation of model translocon-associated substrate </a:t>
              </a:r>
              <a:r>
                <a:rPr lang="en-US" sz="3200" i="1" dirty="0">
                  <a:solidFill>
                    <a:schemeClr val="bg1"/>
                  </a:solidFill>
                </a:rPr>
                <a:t>Deg1*-</a:t>
              </a:r>
              <a:r>
                <a:rPr lang="en-US" sz="3200" dirty="0">
                  <a:solidFill>
                    <a:schemeClr val="bg1"/>
                  </a:solidFill>
                </a:rPr>
                <a:t>Sec62</a:t>
              </a:r>
            </a:p>
          </p:txBody>
        </p:sp>
        <p:sp>
          <p:nvSpPr>
            <p:cNvPr id="1512" name="TextBox 1511">
              <a:extLst>
                <a:ext uri="{FF2B5EF4-FFF2-40B4-BE49-F238E27FC236}">
                  <a16:creationId xmlns:a16="http://schemas.microsoft.com/office/drawing/2014/main" id="{4D2478AB-D55C-481C-AD43-E821FF9488EF}"/>
                </a:ext>
              </a:extLst>
            </p:cNvPr>
            <p:cNvSpPr txBox="1"/>
            <p:nvPr/>
          </p:nvSpPr>
          <p:spPr>
            <a:xfrm>
              <a:off x="805322" y="21508571"/>
              <a:ext cx="9120280" cy="646331"/>
            </a:xfrm>
            <a:prstGeom prst="rect">
              <a:avLst/>
            </a:prstGeom>
            <a:noFill/>
          </p:spPr>
          <p:txBody>
            <a:bodyPr wrap="square" rtlCol="0">
              <a:spAutoFit/>
            </a:bodyPr>
            <a:lstStyle/>
            <a:p>
              <a:r>
                <a:rPr lang="en-US" dirty="0">
                  <a:solidFill>
                    <a:schemeClr val="bg1"/>
                  </a:solidFill>
                </a:rPr>
                <a:t>Cycloheximide chase of </a:t>
              </a:r>
              <a:r>
                <a:rPr lang="en-US" i="1" dirty="0">
                  <a:solidFill>
                    <a:schemeClr val="bg1"/>
                  </a:solidFill>
                </a:rPr>
                <a:t>Deg1</a:t>
              </a:r>
              <a:r>
                <a:rPr lang="en-US" dirty="0">
                  <a:solidFill>
                    <a:schemeClr val="bg1"/>
                  </a:solidFill>
                </a:rPr>
                <a:t>*-Sec62 protein in indicated yeast strains. </a:t>
              </a:r>
              <a:r>
                <a:rPr lang="en-US" i="1" dirty="0">
                  <a:solidFill>
                    <a:schemeClr val="bg1"/>
                  </a:solidFill>
                </a:rPr>
                <a:t>Deg1*</a:t>
              </a:r>
              <a:r>
                <a:rPr lang="en-US" dirty="0">
                  <a:solidFill>
                    <a:schemeClr val="bg1"/>
                  </a:solidFill>
                </a:rPr>
                <a:t>-Sec62 and Pgk1 were detected via immunoblotting. </a:t>
              </a:r>
              <a:endParaRPr lang="en-US" i="1" dirty="0">
                <a:solidFill>
                  <a:schemeClr val="bg1"/>
                </a:solidFill>
              </a:endParaRPr>
            </a:p>
          </p:txBody>
        </p:sp>
        <p:grpSp>
          <p:nvGrpSpPr>
            <p:cNvPr id="1508" name="Group 1507">
              <a:extLst>
                <a:ext uri="{FF2B5EF4-FFF2-40B4-BE49-F238E27FC236}">
                  <a16:creationId xmlns:a16="http://schemas.microsoft.com/office/drawing/2014/main" id="{C915CA18-0E1C-439C-A8D0-1A2DFDFCC29E}"/>
                </a:ext>
              </a:extLst>
            </p:cNvPr>
            <p:cNvGrpSpPr/>
            <p:nvPr/>
          </p:nvGrpSpPr>
          <p:grpSpPr>
            <a:xfrm>
              <a:off x="1925364" y="17764077"/>
              <a:ext cx="6709841" cy="3742345"/>
              <a:chOff x="1925364" y="17764077"/>
              <a:chExt cx="6709841" cy="3742345"/>
            </a:xfrm>
          </p:grpSpPr>
          <p:sp>
            <p:nvSpPr>
              <p:cNvPr id="963" name="Rectangle 962">
                <a:extLst>
                  <a:ext uri="{FF2B5EF4-FFF2-40B4-BE49-F238E27FC236}">
                    <a16:creationId xmlns:a16="http://schemas.microsoft.com/office/drawing/2014/main" id="{5797DC88-B44B-422B-AB2E-FDE8FC902110}"/>
                  </a:ext>
                </a:extLst>
              </p:cNvPr>
              <p:cNvSpPr/>
              <p:nvPr/>
            </p:nvSpPr>
            <p:spPr>
              <a:xfrm>
                <a:off x="1925364" y="17764077"/>
                <a:ext cx="6709841" cy="37423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48" name="Picture 1547" descr="Table&#10;&#10;Description automatically generated">
                <a:extLst>
                  <a:ext uri="{FF2B5EF4-FFF2-40B4-BE49-F238E27FC236}">
                    <a16:creationId xmlns:a16="http://schemas.microsoft.com/office/drawing/2014/main" id="{F623B3A9-5503-4AA4-BBA8-9D61CAC2028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38366" y="17974045"/>
                <a:ext cx="6483834" cy="3323176"/>
              </a:xfrm>
              <a:prstGeom prst="rect">
                <a:avLst/>
              </a:prstGeom>
              <a:ln w="25400">
                <a:noFill/>
              </a:ln>
            </p:spPr>
          </p:pic>
          <p:sp>
            <p:nvSpPr>
              <p:cNvPr id="1494" name="TextBox 1493">
                <a:extLst>
                  <a:ext uri="{FF2B5EF4-FFF2-40B4-BE49-F238E27FC236}">
                    <a16:creationId xmlns:a16="http://schemas.microsoft.com/office/drawing/2014/main" id="{4F865316-120F-4E71-B65C-9B1461C236C0}"/>
                  </a:ext>
                </a:extLst>
              </p:cNvPr>
              <p:cNvSpPr txBox="1"/>
              <p:nvPr/>
            </p:nvSpPr>
            <p:spPr>
              <a:xfrm>
                <a:off x="2441316" y="17971229"/>
                <a:ext cx="517834" cy="369332"/>
              </a:xfrm>
              <a:prstGeom prst="rect">
                <a:avLst/>
              </a:prstGeom>
              <a:solidFill>
                <a:schemeClr val="bg1"/>
              </a:solidFill>
            </p:spPr>
            <p:txBody>
              <a:bodyPr wrap="none" rtlCol="0">
                <a:spAutoFit/>
              </a:bodyPr>
              <a:lstStyle/>
              <a:p>
                <a:r>
                  <a:rPr lang="en-US" dirty="0"/>
                  <a:t>Vec</a:t>
                </a:r>
              </a:p>
            </p:txBody>
          </p:sp>
          <p:sp>
            <p:nvSpPr>
              <p:cNvPr id="702" name="TextBox 701">
                <a:extLst>
                  <a:ext uri="{FF2B5EF4-FFF2-40B4-BE49-F238E27FC236}">
                    <a16:creationId xmlns:a16="http://schemas.microsoft.com/office/drawing/2014/main" id="{32669138-2BE3-45A5-8162-424B928344D7}"/>
                  </a:ext>
                </a:extLst>
              </p:cNvPr>
              <p:cNvSpPr txBox="1"/>
              <p:nvPr/>
            </p:nvSpPr>
            <p:spPr>
              <a:xfrm>
                <a:off x="4276758" y="17961074"/>
                <a:ext cx="1404552" cy="369332"/>
              </a:xfrm>
              <a:prstGeom prst="rect">
                <a:avLst/>
              </a:prstGeom>
              <a:solidFill>
                <a:schemeClr val="bg1"/>
              </a:solidFill>
            </p:spPr>
            <p:txBody>
              <a:bodyPr wrap="none" rtlCol="0">
                <a:spAutoFit/>
              </a:bodyPr>
              <a:lstStyle/>
              <a:p>
                <a:r>
                  <a:rPr lang="en-US" i="1" dirty="0"/>
                  <a:t>Deg1*-Sec62</a:t>
                </a:r>
              </a:p>
            </p:txBody>
          </p:sp>
          <p:sp>
            <p:nvSpPr>
              <p:cNvPr id="707" name="TextBox 706">
                <a:extLst>
                  <a:ext uri="{FF2B5EF4-FFF2-40B4-BE49-F238E27FC236}">
                    <a16:creationId xmlns:a16="http://schemas.microsoft.com/office/drawing/2014/main" id="{05396FB3-F32E-4289-BB3A-6A9C921C6ACB}"/>
                  </a:ext>
                </a:extLst>
              </p:cNvPr>
              <p:cNvSpPr txBox="1"/>
              <p:nvPr/>
            </p:nvSpPr>
            <p:spPr>
              <a:xfrm>
                <a:off x="2750873" y="18433283"/>
                <a:ext cx="909095" cy="307777"/>
              </a:xfrm>
              <a:prstGeom prst="rect">
                <a:avLst/>
              </a:prstGeom>
              <a:solidFill>
                <a:schemeClr val="bg1"/>
              </a:solidFill>
            </p:spPr>
            <p:txBody>
              <a:bodyPr wrap="none" rtlCol="0">
                <a:spAutoFit/>
              </a:bodyPr>
              <a:lstStyle/>
              <a:p>
                <a:r>
                  <a:rPr lang="en-US" sz="1400" dirty="0"/>
                  <a:t>Wild Type</a:t>
                </a:r>
              </a:p>
            </p:txBody>
          </p:sp>
          <p:sp>
            <p:nvSpPr>
              <p:cNvPr id="708" name="TextBox 707">
                <a:extLst>
                  <a:ext uri="{FF2B5EF4-FFF2-40B4-BE49-F238E27FC236}">
                    <a16:creationId xmlns:a16="http://schemas.microsoft.com/office/drawing/2014/main" id="{E3DE1282-54D2-425A-9525-8B83010722C6}"/>
                  </a:ext>
                </a:extLst>
              </p:cNvPr>
              <p:cNvSpPr txBox="1"/>
              <p:nvPr/>
            </p:nvSpPr>
            <p:spPr>
              <a:xfrm>
                <a:off x="4223083" y="18431738"/>
                <a:ext cx="623889" cy="307777"/>
              </a:xfrm>
              <a:prstGeom prst="rect">
                <a:avLst/>
              </a:prstGeom>
              <a:solidFill>
                <a:schemeClr val="bg1"/>
              </a:solidFill>
            </p:spPr>
            <p:txBody>
              <a:bodyPr wrap="none" rtlCol="0">
                <a:spAutoFit/>
              </a:bodyPr>
              <a:lstStyle/>
              <a:p>
                <a:r>
                  <a:rPr lang="en-US" sz="1400" i="1" dirty="0"/>
                  <a:t>hrd1</a:t>
                </a:r>
                <a:r>
                  <a:rPr lang="el-GR" sz="1400" i="1" dirty="0"/>
                  <a:t>Δ</a:t>
                </a:r>
                <a:endParaRPr lang="en-US" sz="1400" i="1" dirty="0"/>
              </a:p>
            </p:txBody>
          </p:sp>
          <p:sp>
            <p:nvSpPr>
              <p:cNvPr id="709" name="TextBox 708">
                <a:extLst>
                  <a:ext uri="{FF2B5EF4-FFF2-40B4-BE49-F238E27FC236}">
                    <a16:creationId xmlns:a16="http://schemas.microsoft.com/office/drawing/2014/main" id="{9337FFD6-A34D-45B5-BD1F-E739423E4B0F}"/>
                  </a:ext>
                </a:extLst>
              </p:cNvPr>
              <p:cNvSpPr txBox="1"/>
              <p:nvPr/>
            </p:nvSpPr>
            <p:spPr>
              <a:xfrm>
                <a:off x="5235059" y="18431737"/>
                <a:ext cx="680892" cy="307777"/>
              </a:xfrm>
              <a:prstGeom prst="rect">
                <a:avLst/>
              </a:prstGeom>
              <a:solidFill>
                <a:schemeClr val="bg1"/>
              </a:solidFill>
            </p:spPr>
            <p:txBody>
              <a:bodyPr wrap="none" rtlCol="0">
                <a:spAutoFit/>
              </a:bodyPr>
              <a:lstStyle/>
              <a:p>
                <a:r>
                  <a:rPr lang="en-US" sz="1400" i="1" dirty="0"/>
                  <a:t>ste24</a:t>
                </a:r>
                <a:r>
                  <a:rPr lang="el-GR" sz="1400" i="1" dirty="0"/>
                  <a:t>Δ</a:t>
                </a:r>
                <a:endParaRPr lang="en-US" sz="1400" i="1" dirty="0"/>
              </a:p>
            </p:txBody>
          </p:sp>
          <p:sp>
            <p:nvSpPr>
              <p:cNvPr id="710" name="TextBox 709">
                <a:extLst>
                  <a:ext uri="{FF2B5EF4-FFF2-40B4-BE49-F238E27FC236}">
                    <a16:creationId xmlns:a16="http://schemas.microsoft.com/office/drawing/2014/main" id="{FE58053D-47EC-490E-8218-4F8EDC551437}"/>
                  </a:ext>
                </a:extLst>
              </p:cNvPr>
              <p:cNvSpPr txBox="1"/>
              <p:nvPr/>
            </p:nvSpPr>
            <p:spPr>
              <a:xfrm>
                <a:off x="6144272" y="18434862"/>
                <a:ext cx="1160189" cy="307777"/>
              </a:xfrm>
              <a:prstGeom prst="rect">
                <a:avLst/>
              </a:prstGeom>
              <a:solidFill>
                <a:schemeClr val="bg1"/>
              </a:solidFill>
            </p:spPr>
            <p:txBody>
              <a:bodyPr wrap="none" rtlCol="0">
                <a:spAutoFit/>
              </a:bodyPr>
              <a:lstStyle/>
              <a:p>
                <a:r>
                  <a:rPr lang="en-US" sz="1400" i="1" dirty="0"/>
                  <a:t>hrd1</a:t>
                </a:r>
                <a:r>
                  <a:rPr lang="el-GR" sz="1400" i="1" dirty="0"/>
                  <a:t>Δ</a:t>
                </a:r>
                <a:r>
                  <a:rPr lang="en-US" sz="1400" i="1" dirty="0"/>
                  <a:t> ste24</a:t>
                </a:r>
                <a:r>
                  <a:rPr lang="el-GR" sz="1400" i="1" dirty="0"/>
                  <a:t>Δ</a:t>
                </a:r>
                <a:endParaRPr lang="en-US" sz="1400" i="1" dirty="0"/>
              </a:p>
            </p:txBody>
          </p:sp>
          <p:sp>
            <p:nvSpPr>
              <p:cNvPr id="711" name="TextBox 710">
                <a:extLst>
                  <a:ext uri="{FF2B5EF4-FFF2-40B4-BE49-F238E27FC236}">
                    <a16:creationId xmlns:a16="http://schemas.microsoft.com/office/drawing/2014/main" id="{D9659720-CAAC-47F2-86F9-8F2C05E821A9}"/>
                  </a:ext>
                </a:extLst>
              </p:cNvPr>
              <p:cNvSpPr txBox="1"/>
              <p:nvPr/>
            </p:nvSpPr>
            <p:spPr>
              <a:xfrm>
                <a:off x="7435669" y="19525291"/>
                <a:ext cx="1133644" cy="307777"/>
              </a:xfrm>
              <a:prstGeom prst="rect">
                <a:avLst/>
              </a:prstGeom>
              <a:solidFill>
                <a:schemeClr val="bg1"/>
              </a:solidFill>
            </p:spPr>
            <p:txBody>
              <a:bodyPr wrap="none" rtlCol="0">
                <a:spAutoFit/>
              </a:bodyPr>
              <a:lstStyle/>
              <a:p>
                <a:r>
                  <a:rPr lang="en-US" sz="1400" i="1" dirty="0"/>
                  <a:t>Deg1*-Sec62</a:t>
                </a:r>
              </a:p>
            </p:txBody>
          </p:sp>
          <p:sp>
            <p:nvSpPr>
              <p:cNvPr id="712" name="TextBox 711">
                <a:extLst>
                  <a:ext uri="{FF2B5EF4-FFF2-40B4-BE49-F238E27FC236}">
                    <a16:creationId xmlns:a16="http://schemas.microsoft.com/office/drawing/2014/main" id="{4230E3BA-8F82-4748-9620-636402CE7677}"/>
                  </a:ext>
                </a:extLst>
              </p:cNvPr>
              <p:cNvSpPr txBox="1"/>
              <p:nvPr/>
            </p:nvSpPr>
            <p:spPr>
              <a:xfrm>
                <a:off x="7333013" y="20236949"/>
                <a:ext cx="590226" cy="307777"/>
              </a:xfrm>
              <a:prstGeom prst="rect">
                <a:avLst/>
              </a:prstGeom>
              <a:solidFill>
                <a:schemeClr val="bg1"/>
              </a:solidFill>
            </p:spPr>
            <p:txBody>
              <a:bodyPr wrap="none" rtlCol="0">
                <a:spAutoFit/>
              </a:bodyPr>
              <a:lstStyle/>
              <a:p>
                <a:r>
                  <a:rPr lang="en-US" sz="1400" dirty="0"/>
                  <a:t>-Pgk1</a:t>
                </a:r>
              </a:p>
            </p:txBody>
          </p:sp>
          <p:sp>
            <p:nvSpPr>
              <p:cNvPr id="1503" name="Rectangle 1502">
                <a:extLst>
                  <a:ext uri="{FF2B5EF4-FFF2-40B4-BE49-F238E27FC236}">
                    <a16:creationId xmlns:a16="http://schemas.microsoft.com/office/drawing/2014/main" id="{3B7D8CC2-7F74-407F-BF40-6465F4C5E320}"/>
                  </a:ext>
                </a:extLst>
              </p:cNvPr>
              <p:cNvSpPr/>
              <p:nvPr/>
            </p:nvSpPr>
            <p:spPr>
              <a:xfrm>
                <a:off x="2516529" y="18832236"/>
                <a:ext cx="4704771" cy="185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01" name="Group 1500">
                <a:extLst>
                  <a:ext uri="{FF2B5EF4-FFF2-40B4-BE49-F238E27FC236}">
                    <a16:creationId xmlns:a16="http://schemas.microsoft.com/office/drawing/2014/main" id="{3141FE1F-012C-418D-B463-D6C7E496F2B8}"/>
                  </a:ext>
                </a:extLst>
              </p:cNvPr>
              <p:cNvGrpSpPr/>
              <p:nvPr/>
            </p:nvGrpSpPr>
            <p:grpSpPr>
              <a:xfrm>
                <a:off x="2547374" y="18769084"/>
                <a:ext cx="4722259" cy="319367"/>
                <a:chOff x="2547374" y="18769084"/>
                <a:chExt cx="4722259" cy="319367"/>
              </a:xfrm>
            </p:grpSpPr>
            <p:sp>
              <p:nvSpPr>
                <p:cNvPr id="1499" name="TextBox 1498">
                  <a:extLst>
                    <a:ext uri="{FF2B5EF4-FFF2-40B4-BE49-F238E27FC236}">
                      <a16:creationId xmlns:a16="http://schemas.microsoft.com/office/drawing/2014/main" id="{5682C004-8668-49A2-A0CB-DC4DA25ED904}"/>
                    </a:ext>
                  </a:extLst>
                </p:cNvPr>
                <p:cNvSpPr txBox="1"/>
                <p:nvPr/>
              </p:nvSpPr>
              <p:spPr>
                <a:xfrm>
                  <a:off x="2547374" y="18777063"/>
                  <a:ext cx="276038" cy="307777"/>
                </a:xfrm>
                <a:prstGeom prst="rect">
                  <a:avLst/>
                </a:prstGeom>
                <a:noFill/>
              </p:spPr>
              <p:txBody>
                <a:bodyPr wrap="none" rtlCol="0">
                  <a:spAutoFit/>
                </a:bodyPr>
                <a:lstStyle/>
                <a:p>
                  <a:r>
                    <a:rPr lang="en-US" sz="1400" dirty="0"/>
                    <a:t>0</a:t>
                  </a:r>
                </a:p>
              </p:txBody>
            </p:sp>
            <p:sp>
              <p:nvSpPr>
                <p:cNvPr id="713" name="TextBox 712">
                  <a:extLst>
                    <a:ext uri="{FF2B5EF4-FFF2-40B4-BE49-F238E27FC236}">
                      <a16:creationId xmlns:a16="http://schemas.microsoft.com/office/drawing/2014/main" id="{DB432AB7-9D33-4786-AB8A-8A76D5EB9EC1}"/>
                    </a:ext>
                  </a:extLst>
                </p:cNvPr>
                <p:cNvSpPr txBox="1"/>
                <p:nvPr/>
              </p:nvSpPr>
              <p:spPr>
                <a:xfrm>
                  <a:off x="2878224" y="18777063"/>
                  <a:ext cx="276038" cy="307777"/>
                </a:xfrm>
                <a:prstGeom prst="rect">
                  <a:avLst/>
                </a:prstGeom>
                <a:noFill/>
              </p:spPr>
              <p:txBody>
                <a:bodyPr wrap="none" rtlCol="0">
                  <a:spAutoFit/>
                </a:bodyPr>
                <a:lstStyle/>
                <a:p>
                  <a:r>
                    <a:rPr lang="en-US" sz="1400" dirty="0"/>
                    <a:t>0</a:t>
                  </a:r>
                </a:p>
              </p:txBody>
            </p:sp>
            <p:sp>
              <p:nvSpPr>
                <p:cNvPr id="714" name="TextBox 713">
                  <a:extLst>
                    <a:ext uri="{FF2B5EF4-FFF2-40B4-BE49-F238E27FC236}">
                      <a16:creationId xmlns:a16="http://schemas.microsoft.com/office/drawing/2014/main" id="{E720D9B4-38D7-45F8-9153-1C566516E8B3}"/>
                    </a:ext>
                  </a:extLst>
                </p:cNvPr>
                <p:cNvSpPr txBox="1"/>
                <p:nvPr/>
              </p:nvSpPr>
              <p:spPr>
                <a:xfrm>
                  <a:off x="3176401" y="18777062"/>
                  <a:ext cx="367408" cy="307777"/>
                </a:xfrm>
                <a:prstGeom prst="rect">
                  <a:avLst/>
                </a:prstGeom>
                <a:noFill/>
              </p:spPr>
              <p:txBody>
                <a:bodyPr wrap="none" rtlCol="0">
                  <a:spAutoFit/>
                </a:bodyPr>
                <a:lstStyle/>
                <a:p>
                  <a:r>
                    <a:rPr lang="en-US" sz="1400" dirty="0"/>
                    <a:t>30</a:t>
                  </a:r>
                </a:p>
              </p:txBody>
            </p:sp>
            <p:sp>
              <p:nvSpPr>
                <p:cNvPr id="715" name="TextBox 714">
                  <a:extLst>
                    <a:ext uri="{FF2B5EF4-FFF2-40B4-BE49-F238E27FC236}">
                      <a16:creationId xmlns:a16="http://schemas.microsoft.com/office/drawing/2014/main" id="{2115C6D5-8E93-4333-89C9-A7DAD134EFC3}"/>
                    </a:ext>
                  </a:extLst>
                </p:cNvPr>
                <p:cNvSpPr txBox="1"/>
                <p:nvPr/>
              </p:nvSpPr>
              <p:spPr>
                <a:xfrm>
                  <a:off x="3559280" y="18777548"/>
                  <a:ext cx="367408" cy="307777"/>
                </a:xfrm>
                <a:prstGeom prst="rect">
                  <a:avLst/>
                </a:prstGeom>
                <a:noFill/>
              </p:spPr>
              <p:txBody>
                <a:bodyPr wrap="none" rtlCol="0">
                  <a:spAutoFit/>
                </a:bodyPr>
                <a:lstStyle/>
                <a:p>
                  <a:r>
                    <a:rPr lang="en-US" sz="1400" dirty="0"/>
                    <a:t>60</a:t>
                  </a:r>
                </a:p>
              </p:txBody>
            </p:sp>
            <p:sp>
              <p:nvSpPr>
                <p:cNvPr id="717" name="TextBox 716">
                  <a:extLst>
                    <a:ext uri="{FF2B5EF4-FFF2-40B4-BE49-F238E27FC236}">
                      <a16:creationId xmlns:a16="http://schemas.microsoft.com/office/drawing/2014/main" id="{887F1995-45D7-4BFD-9C09-15F5AC22FFFD}"/>
                    </a:ext>
                  </a:extLst>
                </p:cNvPr>
                <p:cNvSpPr txBox="1"/>
                <p:nvPr/>
              </p:nvSpPr>
              <p:spPr>
                <a:xfrm>
                  <a:off x="3986266" y="18769084"/>
                  <a:ext cx="276038" cy="307777"/>
                </a:xfrm>
                <a:prstGeom prst="rect">
                  <a:avLst/>
                </a:prstGeom>
                <a:noFill/>
              </p:spPr>
              <p:txBody>
                <a:bodyPr wrap="none" rtlCol="0">
                  <a:spAutoFit/>
                </a:bodyPr>
                <a:lstStyle/>
                <a:p>
                  <a:r>
                    <a:rPr lang="en-US" sz="1400" dirty="0"/>
                    <a:t>0</a:t>
                  </a:r>
                </a:p>
              </p:txBody>
            </p:sp>
            <p:sp>
              <p:nvSpPr>
                <p:cNvPr id="718" name="TextBox 717">
                  <a:extLst>
                    <a:ext uri="{FF2B5EF4-FFF2-40B4-BE49-F238E27FC236}">
                      <a16:creationId xmlns:a16="http://schemas.microsoft.com/office/drawing/2014/main" id="{0F8D7D32-7DBF-42F0-A1A9-EE91517596DB}"/>
                    </a:ext>
                  </a:extLst>
                </p:cNvPr>
                <p:cNvSpPr txBox="1"/>
                <p:nvPr/>
              </p:nvSpPr>
              <p:spPr>
                <a:xfrm>
                  <a:off x="4314436" y="18773224"/>
                  <a:ext cx="367408" cy="307777"/>
                </a:xfrm>
                <a:prstGeom prst="rect">
                  <a:avLst/>
                </a:prstGeom>
                <a:noFill/>
              </p:spPr>
              <p:txBody>
                <a:bodyPr wrap="none" rtlCol="0">
                  <a:spAutoFit/>
                </a:bodyPr>
                <a:lstStyle/>
                <a:p>
                  <a:r>
                    <a:rPr lang="en-US" sz="1400" dirty="0"/>
                    <a:t>30</a:t>
                  </a:r>
                </a:p>
              </p:txBody>
            </p:sp>
            <p:sp>
              <p:nvSpPr>
                <p:cNvPr id="719" name="TextBox 718">
                  <a:extLst>
                    <a:ext uri="{FF2B5EF4-FFF2-40B4-BE49-F238E27FC236}">
                      <a16:creationId xmlns:a16="http://schemas.microsoft.com/office/drawing/2014/main" id="{8612AAE3-3FD4-4BE8-9D99-A7F22F479B52}"/>
                    </a:ext>
                  </a:extLst>
                </p:cNvPr>
                <p:cNvSpPr txBox="1"/>
                <p:nvPr/>
              </p:nvSpPr>
              <p:spPr>
                <a:xfrm>
                  <a:off x="4667322" y="18769569"/>
                  <a:ext cx="367408" cy="307777"/>
                </a:xfrm>
                <a:prstGeom prst="rect">
                  <a:avLst/>
                </a:prstGeom>
                <a:noFill/>
              </p:spPr>
              <p:txBody>
                <a:bodyPr wrap="none" rtlCol="0">
                  <a:spAutoFit/>
                </a:bodyPr>
                <a:lstStyle/>
                <a:p>
                  <a:r>
                    <a:rPr lang="en-US" sz="1400" dirty="0"/>
                    <a:t>60</a:t>
                  </a:r>
                </a:p>
              </p:txBody>
            </p:sp>
            <p:sp>
              <p:nvSpPr>
                <p:cNvPr id="720" name="TextBox 719">
                  <a:extLst>
                    <a:ext uri="{FF2B5EF4-FFF2-40B4-BE49-F238E27FC236}">
                      <a16:creationId xmlns:a16="http://schemas.microsoft.com/office/drawing/2014/main" id="{6028B041-A10B-4A3B-8740-489EF063AD80}"/>
                    </a:ext>
                  </a:extLst>
                </p:cNvPr>
                <p:cNvSpPr txBox="1"/>
                <p:nvPr/>
              </p:nvSpPr>
              <p:spPr>
                <a:xfrm>
                  <a:off x="5097040" y="18773224"/>
                  <a:ext cx="276038" cy="307777"/>
                </a:xfrm>
                <a:prstGeom prst="rect">
                  <a:avLst/>
                </a:prstGeom>
                <a:noFill/>
              </p:spPr>
              <p:txBody>
                <a:bodyPr wrap="none" rtlCol="0">
                  <a:spAutoFit/>
                </a:bodyPr>
                <a:lstStyle/>
                <a:p>
                  <a:r>
                    <a:rPr lang="en-US" sz="1400" dirty="0"/>
                    <a:t>0</a:t>
                  </a:r>
                </a:p>
              </p:txBody>
            </p:sp>
            <p:sp>
              <p:nvSpPr>
                <p:cNvPr id="721" name="TextBox 720">
                  <a:extLst>
                    <a:ext uri="{FF2B5EF4-FFF2-40B4-BE49-F238E27FC236}">
                      <a16:creationId xmlns:a16="http://schemas.microsoft.com/office/drawing/2014/main" id="{E4B2204F-D1EA-4543-811C-AF95D8B6D86E}"/>
                    </a:ext>
                  </a:extLst>
                </p:cNvPr>
                <p:cNvSpPr txBox="1"/>
                <p:nvPr/>
              </p:nvSpPr>
              <p:spPr>
                <a:xfrm>
                  <a:off x="5425210" y="18777364"/>
                  <a:ext cx="367408" cy="307777"/>
                </a:xfrm>
                <a:prstGeom prst="rect">
                  <a:avLst/>
                </a:prstGeom>
                <a:noFill/>
              </p:spPr>
              <p:txBody>
                <a:bodyPr wrap="none" rtlCol="0">
                  <a:spAutoFit/>
                </a:bodyPr>
                <a:lstStyle/>
                <a:p>
                  <a:r>
                    <a:rPr lang="en-US" sz="1400" dirty="0"/>
                    <a:t>30</a:t>
                  </a:r>
                </a:p>
              </p:txBody>
            </p:sp>
            <p:sp>
              <p:nvSpPr>
                <p:cNvPr id="722" name="TextBox 721">
                  <a:extLst>
                    <a:ext uri="{FF2B5EF4-FFF2-40B4-BE49-F238E27FC236}">
                      <a16:creationId xmlns:a16="http://schemas.microsoft.com/office/drawing/2014/main" id="{794C6825-2811-4B8E-88F5-593DA712E42A}"/>
                    </a:ext>
                  </a:extLst>
                </p:cNvPr>
                <p:cNvSpPr txBox="1"/>
                <p:nvPr/>
              </p:nvSpPr>
              <p:spPr>
                <a:xfrm>
                  <a:off x="5795888" y="18773224"/>
                  <a:ext cx="367408" cy="307777"/>
                </a:xfrm>
                <a:prstGeom prst="rect">
                  <a:avLst/>
                </a:prstGeom>
                <a:noFill/>
              </p:spPr>
              <p:txBody>
                <a:bodyPr wrap="none" rtlCol="0">
                  <a:spAutoFit/>
                </a:bodyPr>
                <a:lstStyle/>
                <a:p>
                  <a:r>
                    <a:rPr lang="en-US" sz="1400" dirty="0"/>
                    <a:t>60</a:t>
                  </a:r>
                </a:p>
              </p:txBody>
            </p:sp>
            <p:sp>
              <p:nvSpPr>
                <p:cNvPr id="723" name="TextBox 722">
                  <a:extLst>
                    <a:ext uri="{FF2B5EF4-FFF2-40B4-BE49-F238E27FC236}">
                      <a16:creationId xmlns:a16="http://schemas.microsoft.com/office/drawing/2014/main" id="{D893D4AE-50C4-4FFF-AADD-A5297779F4EC}"/>
                    </a:ext>
                  </a:extLst>
                </p:cNvPr>
                <p:cNvSpPr txBox="1"/>
                <p:nvPr/>
              </p:nvSpPr>
              <p:spPr>
                <a:xfrm>
                  <a:off x="6222736" y="18780674"/>
                  <a:ext cx="276038" cy="307777"/>
                </a:xfrm>
                <a:prstGeom prst="rect">
                  <a:avLst/>
                </a:prstGeom>
                <a:noFill/>
              </p:spPr>
              <p:txBody>
                <a:bodyPr wrap="none" rtlCol="0">
                  <a:spAutoFit/>
                </a:bodyPr>
                <a:lstStyle/>
                <a:p>
                  <a:r>
                    <a:rPr lang="en-US" sz="1400" dirty="0"/>
                    <a:t>0</a:t>
                  </a:r>
                </a:p>
              </p:txBody>
            </p:sp>
            <p:sp>
              <p:nvSpPr>
                <p:cNvPr id="724" name="TextBox 723">
                  <a:extLst>
                    <a:ext uri="{FF2B5EF4-FFF2-40B4-BE49-F238E27FC236}">
                      <a16:creationId xmlns:a16="http://schemas.microsoft.com/office/drawing/2014/main" id="{0DC76076-7435-4500-8B39-9D4199321308}"/>
                    </a:ext>
                  </a:extLst>
                </p:cNvPr>
                <p:cNvSpPr txBox="1"/>
                <p:nvPr/>
              </p:nvSpPr>
              <p:spPr>
                <a:xfrm>
                  <a:off x="6561012" y="18773361"/>
                  <a:ext cx="367408" cy="307777"/>
                </a:xfrm>
                <a:prstGeom prst="rect">
                  <a:avLst/>
                </a:prstGeom>
                <a:noFill/>
              </p:spPr>
              <p:txBody>
                <a:bodyPr wrap="none" rtlCol="0">
                  <a:spAutoFit/>
                </a:bodyPr>
                <a:lstStyle/>
                <a:p>
                  <a:r>
                    <a:rPr lang="en-US" sz="1400" dirty="0"/>
                    <a:t>30</a:t>
                  </a:r>
                </a:p>
              </p:txBody>
            </p:sp>
            <p:sp>
              <p:nvSpPr>
                <p:cNvPr id="725" name="TextBox 724">
                  <a:extLst>
                    <a:ext uri="{FF2B5EF4-FFF2-40B4-BE49-F238E27FC236}">
                      <a16:creationId xmlns:a16="http://schemas.microsoft.com/office/drawing/2014/main" id="{F3BFE2E7-9692-4F5E-BA85-191E84560226}"/>
                    </a:ext>
                  </a:extLst>
                </p:cNvPr>
                <p:cNvSpPr txBox="1"/>
                <p:nvPr/>
              </p:nvSpPr>
              <p:spPr>
                <a:xfrm>
                  <a:off x="6902225" y="18777061"/>
                  <a:ext cx="367408" cy="307777"/>
                </a:xfrm>
                <a:prstGeom prst="rect">
                  <a:avLst/>
                </a:prstGeom>
                <a:noFill/>
              </p:spPr>
              <p:txBody>
                <a:bodyPr wrap="none" rtlCol="0">
                  <a:spAutoFit/>
                </a:bodyPr>
                <a:lstStyle/>
                <a:p>
                  <a:r>
                    <a:rPr lang="en-US" sz="1400" dirty="0"/>
                    <a:t>60</a:t>
                  </a:r>
                </a:p>
              </p:txBody>
            </p:sp>
          </p:grpSp>
          <p:sp>
            <p:nvSpPr>
              <p:cNvPr id="1504" name="TextBox 1503">
                <a:extLst>
                  <a:ext uri="{FF2B5EF4-FFF2-40B4-BE49-F238E27FC236}">
                    <a16:creationId xmlns:a16="http://schemas.microsoft.com/office/drawing/2014/main" id="{D3151756-3F15-42E0-BB62-010E5459B1B1}"/>
                  </a:ext>
                </a:extLst>
              </p:cNvPr>
              <p:cNvSpPr txBox="1"/>
              <p:nvPr/>
            </p:nvSpPr>
            <p:spPr>
              <a:xfrm>
                <a:off x="7278813" y="18754197"/>
                <a:ext cx="463588" cy="307777"/>
              </a:xfrm>
              <a:prstGeom prst="rect">
                <a:avLst/>
              </a:prstGeom>
              <a:solidFill>
                <a:schemeClr val="bg1"/>
              </a:solidFill>
            </p:spPr>
            <p:txBody>
              <a:bodyPr wrap="none" rtlCol="0">
                <a:spAutoFit/>
              </a:bodyPr>
              <a:lstStyle/>
              <a:p>
                <a:r>
                  <a:rPr lang="en-US" sz="1400" dirty="0"/>
                  <a:t>min</a:t>
                </a:r>
              </a:p>
            </p:txBody>
          </p:sp>
          <p:sp>
            <p:nvSpPr>
              <p:cNvPr id="1505" name="TextBox 1504">
                <a:extLst>
                  <a:ext uri="{FF2B5EF4-FFF2-40B4-BE49-F238E27FC236}">
                    <a16:creationId xmlns:a16="http://schemas.microsoft.com/office/drawing/2014/main" id="{265B0465-2AB9-4E74-97C6-3718AD071FB8}"/>
                  </a:ext>
                </a:extLst>
              </p:cNvPr>
              <p:cNvSpPr txBox="1"/>
              <p:nvPr/>
            </p:nvSpPr>
            <p:spPr>
              <a:xfrm>
                <a:off x="2049841" y="19003027"/>
                <a:ext cx="421910" cy="307777"/>
              </a:xfrm>
              <a:prstGeom prst="rect">
                <a:avLst/>
              </a:prstGeom>
              <a:solidFill>
                <a:schemeClr val="bg1"/>
              </a:solidFill>
            </p:spPr>
            <p:txBody>
              <a:bodyPr wrap="none" rtlCol="0">
                <a:spAutoFit/>
              </a:bodyPr>
              <a:lstStyle/>
              <a:p>
                <a:r>
                  <a:rPr lang="en-US" sz="1400" dirty="0"/>
                  <a:t>75-</a:t>
                </a:r>
              </a:p>
            </p:txBody>
          </p:sp>
          <p:sp>
            <p:nvSpPr>
              <p:cNvPr id="728" name="TextBox 727">
                <a:extLst>
                  <a:ext uri="{FF2B5EF4-FFF2-40B4-BE49-F238E27FC236}">
                    <a16:creationId xmlns:a16="http://schemas.microsoft.com/office/drawing/2014/main" id="{4E5C4538-306B-45E0-AD64-CD19FCB502E0}"/>
                  </a:ext>
                </a:extLst>
              </p:cNvPr>
              <p:cNvSpPr txBox="1"/>
              <p:nvPr/>
            </p:nvSpPr>
            <p:spPr>
              <a:xfrm>
                <a:off x="2030873" y="19878946"/>
                <a:ext cx="421910" cy="307777"/>
              </a:xfrm>
              <a:prstGeom prst="rect">
                <a:avLst/>
              </a:prstGeom>
              <a:solidFill>
                <a:schemeClr val="bg1"/>
              </a:solidFill>
            </p:spPr>
            <p:txBody>
              <a:bodyPr wrap="none" rtlCol="0">
                <a:spAutoFit/>
              </a:bodyPr>
              <a:lstStyle/>
              <a:p>
                <a:r>
                  <a:rPr lang="en-US" sz="1400" dirty="0"/>
                  <a:t>50-</a:t>
                </a:r>
              </a:p>
            </p:txBody>
          </p:sp>
          <p:sp>
            <p:nvSpPr>
              <p:cNvPr id="729" name="TextBox 728">
                <a:extLst>
                  <a:ext uri="{FF2B5EF4-FFF2-40B4-BE49-F238E27FC236}">
                    <a16:creationId xmlns:a16="http://schemas.microsoft.com/office/drawing/2014/main" id="{24FD94B8-4D40-4D1D-8FC9-2570E00131BF}"/>
                  </a:ext>
                </a:extLst>
              </p:cNvPr>
              <p:cNvSpPr txBox="1"/>
              <p:nvPr/>
            </p:nvSpPr>
            <p:spPr>
              <a:xfrm>
                <a:off x="2046587" y="20574088"/>
                <a:ext cx="421910" cy="307777"/>
              </a:xfrm>
              <a:prstGeom prst="rect">
                <a:avLst/>
              </a:prstGeom>
              <a:solidFill>
                <a:schemeClr val="bg1"/>
              </a:solidFill>
            </p:spPr>
            <p:txBody>
              <a:bodyPr wrap="none" rtlCol="0">
                <a:spAutoFit/>
              </a:bodyPr>
              <a:lstStyle/>
              <a:p>
                <a:r>
                  <a:rPr lang="en-US" sz="1400" dirty="0"/>
                  <a:t>37-</a:t>
                </a:r>
              </a:p>
            </p:txBody>
          </p:sp>
          <p:sp>
            <p:nvSpPr>
              <p:cNvPr id="730" name="TextBox 729">
                <a:extLst>
                  <a:ext uri="{FF2B5EF4-FFF2-40B4-BE49-F238E27FC236}">
                    <a16:creationId xmlns:a16="http://schemas.microsoft.com/office/drawing/2014/main" id="{B01A2073-E414-4692-B079-667D7F6BC442}"/>
                  </a:ext>
                </a:extLst>
              </p:cNvPr>
              <p:cNvSpPr txBox="1"/>
              <p:nvPr/>
            </p:nvSpPr>
            <p:spPr>
              <a:xfrm>
                <a:off x="2750873" y="21041006"/>
                <a:ext cx="458780" cy="307777"/>
              </a:xfrm>
              <a:prstGeom prst="rect">
                <a:avLst/>
              </a:prstGeom>
              <a:solidFill>
                <a:schemeClr val="bg1"/>
              </a:solidFill>
            </p:spPr>
            <p:txBody>
              <a:bodyPr wrap="none" rtlCol="0">
                <a:spAutoFit/>
              </a:bodyPr>
              <a:lstStyle/>
              <a:p>
                <a:pPr algn="ctr"/>
                <a:r>
                  <a:rPr lang="en-US" sz="1400" dirty="0"/>
                  <a:t>100</a:t>
                </a:r>
              </a:p>
            </p:txBody>
          </p:sp>
          <p:sp>
            <p:nvSpPr>
              <p:cNvPr id="731" name="TextBox 730">
                <a:extLst>
                  <a:ext uri="{FF2B5EF4-FFF2-40B4-BE49-F238E27FC236}">
                    <a16:creationId xmlns:a16="http://schemas.microsoft.com/office/drawing/2014/main" id="{D53B63A3-3388-4543-8A84-A9802B8F5F8F}"/>
                  </a:ext>
                </a:extLst>
              </p:cNvPr>
              <p:cNvSpPr txBox="1"/>
              <p:nvPr/>
            </p:nvSpPr>
            <p:spPr>
              <a:xfrm>
                <a:off x="3173304" y="21038857"/>
                <a:ext cx="276038" cy="307777"/>
              </a:xfrm>
              <a:prstGeom prst="rect">
                <a:avLst/>
              </a:prstGeom>
              <a:solidFill>
                <a:schemeClr val="bg1"/>
              </a:solidFill>
            </p:spPr>
            <p:txBody>
              <a:bodyPr wrap="none" rtlCol="0">
                <a:spAutoFit/>
              </a:bodyPr>
              <a:lstStyle/>
              <a:p>
                <a:pPr algn="ctr"/>
                <a:r>
                  <a:rPr lang="en-US" sz="1400" dirty="0"/>
                  <a:t>8</a:t>
                </a:r>
              </a:p>
            </p:txBody>
          </p:sp>
          <p:sp>
            <p:nvSpPr>
              <p:cNvPr id="732" name="TextBox 731">
                <a:extLst>
                  <a:ext uri="{FF2B5EF4-FFF2-40B4-BE49-F238E27FC236}">
                    <a16:creationId xmlns:a16="http://schemas.microsoft.com/office/drawing/2014/main" id="{1DACE900-44B1-4F3F-9824-3607530833F4}"/>
                  </a:ext>
                </a:extLst>
              </p:cNvPr>
              <p:cNvSpPr txBox="1"/>
              <p:nvPr/>
            </p:nvSpPr>
            <p:spPr>
              <a:xfrm>
                <a:off x="3578510" y="21047995"/>
                <a:ext cx="276038" cy="307777"/>
              </a:xfrm>
              <a:prstGeom prst="rect">
                <a:avLst/>
              </a:prstGeom>
              <a:solidFill>
                <a:schemeClr val="bg1"/>
              </a:solidFill>
            </p:spPr>
            <p:txBody>
              <a:bodyPr wrap="none" rtlCol="0">
                <a:spAutoFit/>
              </a:bodyPr>
              <a:lstStyle/>
              <a:p>
                <a:pPr algn="ctr"/>
                <a:r>
                  <a:rPr lang="en-US" sz="1400" dirty="0"/>
                  <a:t>4</a:t>
                </a:r>
              </a:p>
            </p:txBody>
          </p:sp>
          <p:sp>
            <p:nvSpPr>
              <p:cNvPr id="733" name="TextBox 732">
                <a:extLst>
                  <a:ext uri="{FF2B5EF4-FFF2-40B4-BE49-F238E27FC236}">
                    <a16:creationId xmlns:a16="http://schemas.microsoft.com/office/drawing/2014/main" id="{F6ABCFB0-5AF0-4B10-B4F1-E68E63D8CE14}"/>
                  </a:ext>
                </a:extLst>
              </p:cNvPr>
              <p:cNvSpPr txBox="1"/>
              <p:nvPr/>
            </p:nvSpPr>
            <p:spPr>
              <a:xfrm>
                <a:off x="3871773" y="21052596"/>
                <a:ext cx="458780" cy="307777"/>
              </a:xfrm>
              <a:prstGeom prst="rect">
                <a:avLst/>
              </a:prstGeom>
              <a:solidFill>
                <a:schemeClr val="bg1"/>
              </a:solidFill>
            </p:spPr>
            <p:txBody>
              <a:bodyPr wrap="none" rtlCol="0">
                <a:spAutoFit/>
              </a:bodyPr>
              <a:lstStyle/>
              <a:p>
                <a:pPr algn="ctr"/>
                <a:r>
                  <a:rPr lang="en-US" sz="1400" dirty="0"/>
                  <a:t>100</a:t>
                </a:r>
              </a:p>
            </p:txBody>
          </p:sp>
          <p:sp>
            <p:nvSpPr>
              <p:cNvPr id="734" name="TextBox 733">
                <a:extLst>
                  <a:ext uri="{FF2B5EF4-FFF2-40B4-BE49-F238E27FC236}">
                    <a16:creationId xmlns:a16="http://schemas.microsoft.com/office/drawing/2014/main" id="{8D251C71-E892-4CF8-A472-CD33833A08DC}"/>
                  </a:ext>
                </a:extLst>
              </p:cNvPr>
              <p:cNvSpPr txBox="1"/>
              <p:nvPr/>
            </p:nvSpPr>
            <p:spPr>
              <a:xfrm>
                <a:off x="4338652" y="21047994"/>
                <a:ext cx="367408" cy="307777"/>
              </a:xfrm>
              <a:prstGeom prst="rect">
                <a:avLst/>
              </a:prstGeom>
              <a:solidFill>
                <a:schemeClr val="bg1"/>
              </a:solidFill>
            </p:spPr>
            <p:txBody>
              <a:bodyPr wrap="none" rtlCol="0">
                <a:spAutoFit/>
              </a:bodyPr>
              <a:lstStyle/>
              <a:p>
                <a:pPr algn="ctr"/>
                <a:r>
                  <a:rPr lang="en-US" sz="1400" dirty="0"/>
                  <a:t>49</a:t>
                </a:r>
              </a:p>
            </p:txBody>
          </p:sp>
          <p:sp>
            <p:nvSpPr>
              <p:cNvPr id="735" name="TextBox 734">
                <a:extLst>
                  <a:ext uri="{FF2B5EF4-FFF2-40B4-BE49-F238E27FC236}">
                    <a16:creationId xmlns:a16="http://schemas.microsoft.com/office/drawing/2014/main" id="{DDA1D01E-7806-4085-82D2-9F6D51F6D109}"/>
                  </a:ext>
                </a:extLst>
              </p:cNvPr>
              <p:cNvSpPr txBox="1"/>
              <p:nvPr/>
            </p:nvSpPr>
            <p:spPr>
              <a:xfrm>
                <a:off x="4698978" y="21041710"/>
                <a:ext cx="367408" cy="307777"/>
              </a:xfrm>
              <a:prstGeom prst="rect">
                <a:avLst/>
              </a:prstGeom>
              <a:solidFill>
                <a:schemeClr val="bg1"/>
              </a:solidFill>
            </p:spPr>
            <p:txBody>
              <a:bodyPr wrap="none" rtlCol="0">
                <a:spAutoFit/>
              </a:bodyPr>
              <a:lstStyle/>
              <a:p>
                <a:pPr algn="ctr"/>
                <a:r>
                  <a:rPr lang="en-US" sz="1400" dirty="0"/>
                  <a:t>34</a:t>
                </a:r>
              </a:p>
            </p:txBody>
          </p:sp>
          <p:sp>
            <p:nvSpPr>
              <p:cNvPr id="736" name="TextBox 735">
                <a:extLst>
                  <a:ext uri="{FF2B5EF4-FFF2-40B4-BE49-F238E27FC236}">
                    <a16:creationId xmlns:a16="http://schemas.microsoft.com/office/drawing/2014/main" id="{C858CE73-C32A-4F1C-AFE6-CDE7791E9724}"/>
                  </a:ext>
                </a:extLst>
              </p:cNvPr>
              <p:cNvSpPr txBox="1"/>
              <p:nvPr/>
            </p:nvSpPr>
            <p:spPr>
              <a:xfrm>
                <a:off x="5029812" y="21045831"/>
                <a:ext cx="458780" cy="307777"/>
              </a:xfrm>
              <a:prstGeom prst="rect">
                <a:avLst/>
              </a:prstGeom>
              <a:solidFill>
                <a:schemeClr val="bg1"/>
              </a:solidFill>
            </p:spPr>
            <p:txBody>
              <a:bodyPr wrap="none" rtlCol="0">
                <a:spAutoFit/>
              </a:bodyPr>
              <a:lstStyle/>
              <a:p>
                <a:pPr algn="ctr"/>
                <a:r>
                  <a:rPr lang="en-US" sz="1400" dirty="0"/>
                  <a:t>100</a:t>
                </a:r>
              </a:p>
            </p:txBody>
          </p:sp>
          <p:sp>
            <p:nvSpPr>
              <p:cNvPr id="737" name="TextBox 736">
                <a:extLst>
                  <a:ext uri="{FF2B5EF4-FFF2-40B4-BE49-F238E27FC236}">
                    <a16:creationId xmlns:a16="http://schemas.microsoft.com/office/drawing/2014/main" id="{E0868E63-5474-4F96-8329-C6476B1158F7}"/>
                  </a:ext>
                </a:extLst>
              </p:cNvPr>
              <p:cNvSpPr txBox="1"/>
              <p:nvPr/>
            </p:nvSpPr>
            <p:spPr>
              <a:xfrm>
                <a:off x="5478578" y="21047170"/>
                <a:ext cx="367408" cy="307777"/>
              </a:xfrm>
              <a:prstGeom prst="rect">
                <a:avLst/>
              </a:prstGeom>
              <a:solidFill>
                <a:schemeClr val="bg1"/>
              </a:solidFill>
            </p:spPr>
            <p:txBody>
              <a:bodyPr wrap="none" rtlCol="0">
                <a:spAutoFit/>
              </a:bodyPr>
              <a:lstStyle/>
              <a:p>
                <a:pPr algn="ctr"/>
                <a:r>
                  <a:rPr lang="en-US" sz="1400" dirty="0"/>
                  <a:t>14</a:t>
                </a:r>
              </a:p>
            </p:txBody>
          </p:sp>
          <p:sp>
            <p:nvSpPr>
              <p:cNvPr id="738" name="TextBox 737">
                <a:extLst>
                  <a:ext uri="{FF2B5EF4-FFF2-40B4-BE49-F238E27FC236}">
                    <a16:creationId xmlns:a16="http://schemas.microsoft.com/office/drawing/2014/main" id="{C3EDD8C5-6307-499A-8BFD-1B3C17E940B3}"/>
                  </a:ext>
                </a:extLst>
              </p:cNvPr>
              <p:cNvSpPr txBox="1"/>
              <p:nvPr/>
            </p:nvSpPr>
            <p:spPr>
              <a:xfrm>
                <a:off x="5898769" y="21052596"/>
                <a:ext cx="276038" cy="307777"/>
              </a:xfrm>
              <a:prstGeom prst="rect">
                <a:avLst/>
              </a:prstGeom>
              <a:solidFill>
                <a:schemeClr val="bg1"/>
              </a:solidFill>
            </p:spPr>
            <p:txBody>
              <a:bodyPr wrap="none" rtlCol="0">
                <a:spAutoFit/>
              </a:bodyPr>
              <a:lstStyle/>
              <a:p>
                <a:pPr algn="ctr"/>
                <a:r>
                  <a:rPr lang="en-US" sz="1400" dirty="0"/>
                  <a:t>6</a:t>
                </a:r>
              </a:p>
            </p:txBody>
          </p:sp>
          <p:sp>
            <p:nvSpPr>
              <p:cNvPr id="739" name="TextBox 738">
                <a:extLst>
                  <a:ext uri="{FF2B5EF4-FFF2-40B4-BE49-F238E27FC236}">
                    <a16:creationId xmlns:a16="http://schemas.microsoft.com/office/drawing/2014/main" id="{40056195-CB9A-4202-A80C-F55254FFFE15}"/>
                  </a:ext>
                </a:extLst>
              </p:cNvPr>
              <p:cNvSpPr txBox="1"/>
              <p:nvPr/>
            </p:nvSpPr>
            <p:spPr>
              <a:xfrm>
                <a:off x="6182300" y="21043852"/>
                <a:ext cx="458780" cy="307777"/>
              </a:xfrm>
              <a:prstGeom prst="rect">
                <a:avLst/>
              </a:prstGeom>
              <a:solidFill>
                <a:schemeClr val="bg1"/>
              </a:solidFill>
            </p:spPr>
            <p:txBody>
              <a:bodyPr wrap="none" rtlCol="0">
                <a:spAutoFit/>
              </a:bodyPr>
              <a:lstStyle/>
              <a:p>
                <a:pPr algn="ctr"/>
                <a:r>
                  <a:rPr lang="en-US" sz="1400" dirty="0"/>
                  <a:t>100</a:t>
                </a:r>
              </a:p>
            </p:txBody>
          </p:sp>
          <p:sp>
            <p:nvSpPr>
              <p:cNvPr id="740" name="TextBox 739">
                <a:extLst>
                  <a:ext uri="{FF2B5EF4-FFF2-40B4-BE49-F238E27FC236}">
                    <a16:creationId xmlns:a16="http://schemas.microsoft.com/office/drawing/2014/main" id="{04B765A7-A1B9-4E32-BB86-5C0821C50D9B}"/>
                  </a:ext>
                </a:extLst>
              </p:cNvPr>
              <p:cNvSpPr txBox="1"/>
              <p:nvPr/>
            </p:nvSpPr>
            <p:spPr>
              <a:xfrm>
                <a:off x="6600676" y="21045831"/>
                <a:ext cx="367408" cy="307777"/>
              </a:xfrm>
              <a:prstGeom prst="rect">
                <a:avLst/>
              </a:prstGeom>
              <a:solidFill>
                <a:schemeClr val="bg1"/>
              </a:solidFill>
            </p:spPr>
            <p:txBody>
              <a:bodyPr wrap="none" rtlCol="0">
                <a:spAutoFit/>
              </a:bodyPr>
              <a:lstStyle/>
              <a:p>
                <a:pPr algn="ctr"/>
                <a:r>
                  <a:rPr lang="en-US" sz="1400" dirty="0"/>
                  <a:t>69</a:t>
                </a:r>
              </a:p>
            </p:txBody>
          </p:sp>
          <p:sp>
            <p:nvSpPr>
              <p:cNvPr id="741" name="TextBox 740">
                <a:extLst>
                  <a:ext uri="{FF2B5EF4-FFF2-40B4-BE49-F238E27FC236}">
                    <a16:creationId xmlns:a16="http://schemas.microsoft.com/office/drawing/2014/main" id="{93E8086F-04C2-43A6-B8B6-CCE5AC3BA7E6}"/>
                  </a:ext>
                </a:extLst>
              </p:cNvPr>
              <p:cNvSpPr txBox="1"/>
              <p:nvPr/>
            </p:nvSpPr>
            <p:spPr>
              <a:xfrm>
                <a:off x="6941390" y="21047993"/>
                <a:ext cx="367408" cy="307777"/>
              </a:xfrm>
              <a:prstGeom prst="rect">
                <a:avLst/>
              </a:prstGeom>
              <a:solidFill>
                <a:schemeClr val="bg1"/>
              </a:solidFill>
            </p:spPr>
            <p:txBody>
              <a:bodyPr wrap="none" rtlCol="0">
                <a:spAutoFit/>
              </a:bodyPr>
              <a:lstStyle/>
              <a:p>
                <a:pPr algn="ctr"/>
                <a:r>
                  <a:rPr lang="en-US" sz="1400" dirty="0"/>
                  <a:t>54</a:t>
                </a:r>
              </a:p>
            </p:txBody>
          </p:sp>
        </p:grpSp>
      </p:grpSp>
    </p:spTree>
    <p:extLst>
      <p:ext uri="{BB962C8B-B14F-4D97-AF65-F5344CB8AC3E}">
        <p14:creationId xmlns:p14="http://schemas.microsoft.com/office/powerpoint/2010/main" val="657823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13347</TotalTime>
  <Words>866</Words>
  <Application>Microsoft Office PowerPoint</Application>
  <PresentationFormat>Custom</PresentationFormat>
  <Paragraphs>185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 Kyle A</dc:creator>
  <cp:lastModifiedBy>Kyle Richards</cp:lastModifiedBy>
  <cp:revision>191</cp:revision>
  <dcterms:created xsi:type="dcterms:W3CDTF">2020-02-17T20:10:32Z</dcterms:created>
  <dcterms:modified xsi:type="dcterms:W3CDTF">2021-04-01T16:38:55Z</dcterms:modified>
</cp:coreProperties>
</file>