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0" r:id="rId1"/>
  </p:sldMasterIdLst>
  <p:sldIdLst>
    <p:sldId id="256" r:id="rId2"/>
    <p:sldId id="258" r:id="rId3"/>
    <p:sldId id="260" r:id="rId4"/>
    <p:sldId id="259" r:id="rId5"/>
    <p:sldId id="262" r:id="rId6"/>
    <p:sldId id="261"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p:restoredTop sz="94714"/>
  </p:normalViewPr>
  <p:slideViewPr>
    <p:cSldViewPr snapToGrid="0" snapToObjects="1">
      <p:cViewPr>
        <p:scale>
          <a:sx n="96" d="100"/>
          <a:sy n="96" d="100"/>
        </p:scale>
        <p:origin x="144"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DC83E8E1-D273-5A41-8282-A4B08E4BD25C}" type="datetimeFigureOut">
              <a:rPr lang="en-US" smtClean="0"/>
              <a:t>4/5/21</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E2BF939E-393A-E749-AA7F-FC26B7E1B384}"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77976169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83E8E1-D273-5A41-8282-A4B08E4BD25C}" type="datetimeFigureOut">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F939E-393A-E749-AA7F-FC26B7E1B384}" type="slidenum">
              <a:rPr lang="en-US" smtClean="0"/>
              <a:t>‹#›</a:t>
            </a:fld>
            <a:endParaRPr lang="en-US"/>
          </a:p>
        </p:txBody>
      </p:sp>
    </p:spTree>
    <p:extLst>
      <p:ext uri="{BB962C8B-B14F-4D97-AF65-F5344CB8AC3E}">
        <p14:creationId xmlns:p14="http://schemas.microsoft.com/office/powerpoint/2010/main" val="398508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83E8E1-D273-5A41-8282-A4B08E4BD25C}" type="datetimeFigureOut">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F939E-393A-E749-AA7F-FC26B7E1B384}" type="slidenum">
              <a:rPr lang="en-US" smtClean="0"/>
              <a:t>‹#›</a:t>
            </a:fld>
            <a:endParaRPr lang="en-US"/>
          </a:p>
        </p:txBody>
      </p:sp>
    </p:spTree>
    <p:extLst>
      <p:ext uri="{BB962C8B-B14F-4D97-AF65-F5344CB8AC3E}">
        <p14:creationId xmlns:p14="http://schemas.microsoft.com/office/powerpoint/2010/main" val="3972276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83E8E1-D273-5A41-8282-A4B08E4BD25C}" type="datetimeFigureOut">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F939E-393A-E749-AA7F-FC26B7E1B384}" type="slidenum">
              <a:rPr lang="en-US" smtClean="0"/>
              <a:t>‹#›</a:t>
            </a:fld>
            <a:endParaRPr lang="en-US"/>
          </a:p>
        </p:txBody>
      </p:sp>
    </p:spTree>
    <p:extLst>
      <p:ext uri="{BB962C8B-B14F-4D97-AF65-F5344CB8AC3E}">
        <p14:creationId xmlns:p14="http://schemas.microsoft.com/office/powerpoint/2010/main" val="608920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DC83E8E1-D273-5A41-8282-A4B08E4BD25C}" type="datetimeFigureOut">
              <a:rPr lang="en-US" smtClean="0"/>
              <a:t>4/5/21</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E2BF939E-393A-E749-AA7F-FC26B7E1B384}"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34768285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83E8E1-D273-5A41-8282-A4B08E4BD25C}" type="datetimeFigureOut">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BF939E-393A-E749-AA7F-FC26B7E1B384}" type="slidenum">
              <a:rPr lang="en-US" smtClean="0"/>
              <a:t>‹#›</a:t>
            </a:fld>
            <a:endParaRPr lang="en-US"/>
          </a:p>
        </p:txBody>
      </p:sp>
    </p:spTree>
    <p:extLst>
      <p:ext uri="{BB962C8B-B14F-4D97-AF65-F5344CB8AC3E}">
        <p14:creationId xmlns:p14="http://schemas.microsoft.com/office/powerpoint/2010/main" val="191899088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83E8E1-D273-5A41-8282-A4B08E4BD25C}" type="datetimeFigureOut">
              <a:rPr lang="en-US" smtClean="0"/>
              <a:t>4/5/21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BF939E-393A-E749-AA7F-FC26B7E1B384}" type="slidenum">
              <a:rPr lang="en-US" smtClean="0"/>
              <a:t>‹#›</a:t>
            </a:fld>
            <a:endParaRPr lang="en-US"/>
          </a:p>
        </p:txBody>
      </p:sp>
    </p:spTree>
    <p:extLst>
      <p:ext uri="{BB962C8B-B14F-4D97-AF65-F5344CB8AC3E}">
        <p14:creationId xmlns:p14="http://schemas.microsoft.com/office/powerpoint/2010/main" val="11274441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83E8E1-D273-5A41-8282-A4B08E4BD25C}" type="datetimeFigureOut">
              <a:rPr lang="en-US" smtClean="0"/>
              <a:t>4/5/21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BF939E-393A-E749-AA7F-FC26B7E1B384}" type="slidenum">
              <a:rPr lang="en-US" smtClean="0"/>
              <a:t>‹#›</a:t>
            </a:fld>
            <a:endParaRPr lang="en-US"/>
          </a:p>
        </p:txBody>
      </p:sp>
    </p:spTree>
    <p:extLst>
      <p:ext uri="{BB962C8B-B14F-4D97-AF65-F5344CB8AC3E}">
        <p14:creationId xmlns:p14="http://schemas.microsoft.com/office/powerpoint/2010/main" val="1987265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83E8E1-D273-5A41-8282-A4B08E4BD25C}" type="datetimeFigureOut">
              <a:rPr lang="en-US" smtClean="0"/>
              <a:t>4/5/21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BF939E-393A-E749-AA7F-FC26B7E1B384}" type="slidenum">
              <a:rPr lang="en-US" smtClean="0"/>
              <a:t>‹#›</a:t>
            </a:fld>
            <a:endParaRPr lang="en-US"/>
          </a:p>
        </p:txBody>
      </p:sp>
    </p:spTree>
    <p:extLst>
      <p:ext uri="{BB962C8B-B14F-4D97-AF65-F5344CB8AC3E}">
        <p14:creationId xmlns:p14="http://schemas.microsoft.com/office/powerpoint/2010/main" val="3447763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DC83E8E1-D273-5A41-8282-A4B08E4BD25C}" type="datetimeFigureOut">
              <a:rPr lang="en-US" smtClean="0"/>
              <a:t>4/5/21</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E2BF939E-393A-E749-AA7F-FC26B7E1B384}"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238247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DC83E8E1-D273-5A41-8282-A4B08E4BD25C}" type="datetimeFigureOut">
              <a:rPr lang="en-US" smtClean="0"/>
              <a:t>4/5/21</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E2BF939E-393A-E749-AA7F-FC26B7E1B384}"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26469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DC83E8E1-D273-5A41-8282-A4B08E4BD25C}" type="datetimeFigureOut">
              <a:rPr lang="en-US" smtClean="0"/>
              <a:t>4/5/21</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E2BF939E-393A-E749-AA7F-FC26B7E1B384}"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65818351"/>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2.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23513-A23B-FC47-A901-F410546292C7}"/>
              </a:ext>
            </a:extLst>
          </p:cNvPr>
          <p:cNvSpPr>
            <a:spLocks noGrp="1"/>
          </p:cNvSpPr>
          <p:nvPr>
            <p:ph type="ctrTitle"/>
          </p:nvPr>
        </p:nvSpPr>
        <p:spPr>
          <a:xfrm>
            <a:off x="1143000" y="1003300"/>
            <a:ext cx="7035800" cy="4038600"/>
          </a:xfrm>
        </p:spPr>
        <p:txBody>
          <a:bodyPr>
            <a:normAutofit/>
          </a:bodyPr>
          <a:lstStyle/>
          <a:p>
            <a:r>
              <a:rPr lang="en-US" sz="6600" dirty="0"/>
              <a:t>Trait anxiety and assessment of ambiguous emotions</a:t>
            </a:r>
          </a:p>
        </p:txBody>
      </p:sp>
      <p:sp>
        <p:nvSpPr>
          <p:cNvPr id="3" name="Subtitle 2">
            <a:extLst>
              <a:ext uri="{FF2B5EF4-FFF2-40B4-BE49-F238E27FC236}">
                <a16:creationId xmlns:a16="http://schemas.microsoft.com/office/drawing/2014/main" id="{A3EC7C77-BE29-114D-B635-9F7A63F9A3F6}"/>
              </a:ext>
            </a:extLst>
          </p:cNvPr>
          <p:cNvSpPr>
            <a:spLocks noGrp="1"/>
          </p:cNvSpPr>
          <p:nvPr>
            <p:ph type="subTitle" idx="1"/>
          </p:nvPr>
        </p:nvSpPr>
        <p:spPr>
          <a:xfrm>
            <a:off x="1143000" y="5056188"/>
            <a:ext cx="8008842" cy="878946"/>
          </a:xfrm>
        </p:spPr>
        <p:txBody>
          <a:bodyPr anchor="t">
            <a:normAutofit/>
          </a:bodyPr>
          <a:lstStyle/>
          <a:p>
            <a:r>
              <a:rPr lang="en-US" sz="2400" dirty="0"/>
              <a:t>Anna Himes</a:t>
            </a:r>
          </a:p>
        </p:txBody>
      </p:sp>
    </p:spTree>
    <p:extLst>
      <p:ext uri="{BB962C8B-B14F-4D97-AF65-F5344CB8AC3E}">
        <p14:creationId xmlns:p14="http://schemas.microsoft.com/office/powerpoint/2010/main" val="1575805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57233-7F6C-4F4E-A8EC-CD88B56474F1}"/>
              </a:ext>
            </a:extLst>
          </p:cNvPr>
          <p:cNvSpPr>
            <a:spLocks noGrp="1"/>
          </p:cNvSpPr>
          <p:nvPr>
            <p:ph type="title"/>
          </p:nvPr>
        </p:nvSpPr>
        <p:spPr/>
        <p:txBody>
          <a:bodyPr/>
          <a:lstStyle/>
          <a:p>
            <a:r>
              <a:rPr lang="en-US" dirty="0"/>
              <a:t>Method cont.</a:t>
            </a:r>
          </a:p>
        </p:txBody>
      </p:sp>
      <p:sp>
        <p:nvSpPr>
          <p:cNvPr id="3" name="Content Placeholder 2">
            <a:extLst>
              <a:ext uri="{FF2B5EF4-FFF2-40B4-BE49-F238E27FC236}">
                <a16:creationId xmlns:a16="http://schemas.microsoft.com/office/drawing/2014/main" id="{7D9D9930-EFB2-F344-A22A-D4AEB7054902}"/>
              </a:ext>
            </a:extLst>
          </p:cNvPr>
          <p:cNvSpPr>
            <a:spLocks noGrp="1"/>
          </p:cNvSpPr>
          <p:nvPr>
            <p:ph idx="1"/>
          </p:nvPr>
        </p:nvSpPr>
        <p:spPr/>
        <p:txBody>
          <a:bodyPr/>
          <a:lstStyle/>
          <a:p>
            <a:pPr marL="0" indent="0">
              <a:buNone/>
            </a:pPr>
            <a:r>
              <a:rPr lang="en-US" dirty="0"/>
              <a:t>Procedure</a:t>
            </a:r>
          </a:p>
          <a:p>
            <a:r>
              <a:rPr lang="en-US" dirty="0"/>
              <a:t>Qualtrics</a:t>
            </a:r>
          </a:p>
          <a:p>
            <a:r>
              <a:rPr lang="en-US" dirty="0"/>
              <a:t>Tasks counterbalanced</a:t>
            </a:r>
          </a:p>
          <a:p>
            <a:r>
              <a:rPr lang="en-US" dirty="0"/>
              <a:t>Stimuli randomized</a:t>
            </a:r>
          </a:p>
          <a:p>
            <a:r>
              <a:rPr lang="en-US" dirty="0"/>
              <a:t>Five seconds to view and then multiple-choice question (anger, fear, disgust, happiness, neutral, calm, or sadness) </a:t>
            </a:r>
          </a:p>
          <a:p>
            <a:r>
              <a:rPr lang="en-US" dirty="0"/>
              <a:t>Likert Scale (1 = “Strongly Disagree” to 5 = “Strongly Agree”) </a:t>
            </a:r>
          </a:p>
          <a:p>
            <a:r>
              <a:rPr lang="en-US" dirty="0"/>
              <a:t>Example trait anxiety questionnaire question: “I fear for the worst.””</a:t>
            </a:r>
          </a:p>
          <a:p>
            <a:endParaRPr lang="en-US" dirty="0"/>
          </a:p>
          <a:p>
            <a:endParaRPr lang="en-US" dirty="0"/>
          </a:p>
          <a:p>
            <a:endParaRPr lang="en-US" dirty="0"/>
          </a:p>
        </p:txBody>
      </p:sp>
      <p:pic>
        <p:nvPicPr>
          <p:cNvPr id="4" name="Slide 10" descr="Slide 10">
            <a:hlinkClick r:id="" action="ppaction://media"/>
            <a:extLst>
              <a:ext uri="{FF2B5EF4-FFF2-40B4-BE49-F238E27FC236}">
                <a16:creationId xmlns:a16="http://schemas.microsoft.com/office/drawing/2014/main" id="{5BDB328D-4E68-BD41-8FA1-950D752A9EE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155113" y="571500"/>
            <a:ext cx="812800" cy="812800"/>
          </a:xfrm>
          <a:prstGeom prst="rect">
            <a:avLst/>
          </a:prstGeom>
        </p:spPr>
      </p:pic>
    </p:spTree>
    <p:extLst>
      <p:ext uri="{BB962C8B-B14F-4D97-AF65-F5344CB8AC3E}">
        <p14:creationId xmlns:p14="http://schemas.microsoft.com/office/powerpoint/2010/main" val="217166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39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D88D0-B20B-2C4C-B1D1-C829A206B69D}"/>
              </a:ext>
            </a:extLst>
          </p:cNvPr>
          <p:cNvSpPr>
            <a:spLocks noGrp="1"/>
          </p:cNvSpPr>
          <p:nvPr>
            <p:ph type="title"/>
          </p:nvPr>
        </p:nvSpPr>
        <p:spPr/>
        <p:txBody>
          <a:bodyPr/>
          <a:lstStyle/>
          <a:p>
            <a:r>
              <a:rPr lang="en-US" dirty="0"/>
              <a:t>Results </a:t>
            </a:r>
          </a:p>
        </p:txBody>
      </p:sp>
      <p:sp>
        <p:nvSpPr>
          <p:cNvPr id="3" name="Content Placeholder 2">
            <a:extLst>
              <a:ext uri="{FF2B5EF4-FFF2-40B4-BE49-F238E27FC236}">
                <a16:creationId xmlns:a16="http://schemas.microsoft.com/office/drawing/2014/main" id="{3765C45B-84FE-9644-AEFC-6F81BD47F8E5}"/>
              </a:ext>
            </a:extLst>
          </p:cNvPr>
          <p:cNvSpPr>
            <a:spLocks noGrp="1"/>
          </p:cNvSpPr>
          <p:nvPr>
            <p:ph idx="1"/>
          </p:nvPr>
        </p:nvSpPr>
        <p:spPr>
          <a:xfrm>
            <a:off x="1371600" y="1638300"/>
            <a:ext cx="9601200" cy="3581400"/>
          </a:xfrm>
        </p:spPr>
        <p:txBody>
          <a:bodyPr/>
          <a:lstStyle/>
          <a:p>
            <a:pPr marL="0" indent="0">
              <a:buNone/>
            </a:pPr>
            <a:r>
              <a:rPr lang="en-US" dirty="0"/>
              <a:t>Hypothesis 1 </a:t>
            </a:r>
          </a:p>
          <a:p>
            <a:pPr marL="0" indent="0">
              <a:buNone/>
            </a:pPr>
            <a:r>
              <a:rPr lang="en-US" dirty="0"/>
              <a:t>(Pearson Correlation) No significant correlation: </a:t>
            </a:r>
            <a:r>
              <a:rPr lang="en-US" i="1" dirty="0"/>
              <a:t>r = .</a:t>
            </a:r>
            <a:r>
              <a:rPr lang="en-US" dirty="0"/>
              <a:t>022, </a:t>
            </a:r>
            <a:r>
              <a:rPr lang="en-US" i="1" dirty="0"/>
              <a:t>p &gt;</a:t>
            </a:r>
            <a:r>
              <a:rPr lang="en-US" dirty="0"/>
              <a:t>.05 </a:t>
            </a:r>
          </a:p>
        </p:txBody>
      </p:sp>
      <p:pic>
        <p:nvPicPr>
          <p:cNvPr id="6" name="Picture 5" descr="Table&#10;&#10;Description automatically generated">
            <a:extLst>
              <a:ext uri="{FF2B5EF4-FFF2-40B4-BE49-F238E27FC236}">
                <a16:creationId xmlns:a16="http://schemas.microsoft.com/office/drawing/2014/main" id="{89659E78-6754-8745-A43B-889ED1A22C5F}"/>
              </a:ext>
            </a:extLst>
          </p:cNvPr>
          <p:cNvPicPr>
            <a:picLocks noChangeAspect="1"/>
          </p:cNvPicPr>
          <p:nvPr/>
        </p:nvPicPr>
        <p:blipFill>
          <a:blip r:embed="rId2"/>
          <a:stretch>
            <a:fillRect/>
          </a:stretch>
        </p:blipFill>
        <p:spPr>
          <a:xfrm>
            <a:off x="2520949" y="2657475"/>
            <a:ext cx="7979844" cy="3282950"/>
          </a:xfrm>
          <a:prstGeom prst="rect">
            <a:avLst/>
          </a:prstGeom>
        </p:spPr>
      </p:pic>
      <p:sp>
        <p:nvSpPr>
          <p:cNvPr id="14" name="Donut 13">
            <a:extLst>
              <a:ext uri="{FF2B5EF4-FFF2-40B4-BE49-F238E27FC236}">
                <a16:creationId xmlns:a16="http://schemas.microsoft.com/office/drawing/2014/main" id="{85FBF008-E0E0-B14E-B353-4AB36D16FF93}"/>
              </a:ext>
            </a:extLst>
          </p:cNvPr>
          <p:cNvSpPr/>
          <p:nvPr/>
        </p:nvSpPr>
        <p:spPr>
          <a:xfrm rot="16200000">
            <a:off x="9790111" y="3268660"/>
            <a:ext cx="384177" cy="1676401"/>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Donut 14">
            <a:extLst>
              <a:ext uri="{FF2B5EF4-FFF2-40B4-BE49-F238E27FC236}">
                <a16:creationId xmlns:a16="http://schemas.microsoft.com/office/drawing/2014/main" id="{CF56AD89-4F15-EB4B-AA0E-1E4A8EADFE0D}"/>
              </a:ext>
            </a:extLst>
          </p:cNvPr>
          <p:cNvSpPr/>
          <p:nvPr/>
        </p:nvSpPr>
        <p:spPr>
          <a:xfrm>
            <a:off x="7686675" y="4891874"/>
            <a:ext cx="1585912" cy="458792"/>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BCEEC162-E96B-7C42-89F5-C812E84FBE3C}"/>
              </a:ext>
            </a:extLst>
          </p:cNvPr>
          <p:cNvSpPr txBox="1"/>
          <p:nvPr/>
        </p:nvSpPr>
        <p:spPr>
          <a:xfrm>
            <a:off x="1371600" y="6097905"/>
            <a:ext cx="3606800" cy="369332"/>
          </a:xfrm>
          <a:prstGeom prst="rect">
            <a:avLst/>
          </a:prstGeom>
          <a:noFill/>
        </p:spPr>
        <p:txBody>
          <a:bodyPr wrap="square" rtlCol="0">
            <a:spAutoFit/>
          </a:bodyPr>
          <a:lstStyle/>
          <a:p>
            <a:r>
              <a:rPr lang="en-US" dirty="0"/>
              <a:t>* All tests performed using SPSS</a:t>
            </a:r>
          </a:p>
        </p:txBody>
      </p:sp>
    </p:spTree>
    <p:extLst>
      <p:ext uri="{BB962C8B-B14F-4D97-AF65-F5344CB8AC3E}">
        <p14:creationId xmlns:p14="http://schemas.microsoft.com/office/powerpoint/2010/main" val="1140780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CA16-0501-0E4A-89DD-9D1F0B972224}"/>
              </a:ext>
            </a:extLst>
          </p:cNvPr>
          <p:cNvSpPr>
            <a:spLocks noGrp="1"/>
          </p:cNvSpPr>
          <p:nvPr>
            <p:ph type="title"/>
          </p:nvPr>
        </p:nvSpPr>
        <p:spPr/>
        <p:txBody>
          <a:bodyPr/>
          <a:lstStyle/>
          <a:p>
            <a:r>
              <a:rPr lang="en-US" dirty="0"/>
              <a:t>Results cont.</a:t>
            </a:r>
          </a:p>
        </p:txBody>
      </p:sp>
      <p:sp>
        <p:nvSpPr>
          <p:cNvPr id="3" name="Content Placeholder 2">
            <a:extLst>
              <a:ext uri="{FF2B5EF4-FFF2-40B4-BE49-F238E27FC236}">
                <a16:creationId xmlns:a16="http://schemas.microsoft.com/office/drawing/2014/main" id="{49545D02-00CA-EA48-B745-9FA9D4EEB1A7}"/>
              </a:ext>
            </a:extLst>
          </p:cNvPr>
          <p:cNvSpPr>
            <a:spLocks noGrp="1"/>
          </p:cNvSpPr>
          <p:nvPr>
            <p:ph idx="1"/>
          </p:nvPr>
        </p:nvSpPr>
        <p:spPr>
          <a:xfrm>
            <a:off x="1371600" y="1638300"/>
            <a:ext cx="9601200" cy="3581400"/>
          </a:xfrm>
        </p:spPr>
        <p:txBody>
          <a:bodyPr/>
          <a:lstStyle/>
          <a:p>
            <a:pPr marL="0" indent="0">
              <a:buNone/>
            </a:pPr>
            <a:r>
              <a:rPr lang="en-US" dirty="0"/>
              <a:t>Hypothesis 2</a:t>
            </a:r>
          </a:p>
          <a:p>
            <a:pPr marL="0" indent="0">
              <a:buNone/>
            </a:pPr>
            <a:r>
              <a:rPr lang="en-US" dirty="0"/>
              <a:t>(Bivariate Correlation) No significant correlation: </a:t>
            </a:r>
            <a:r>
              <a:rPr lang="en-US" i="1" dirty="0"/>
              <a:t>r </a:t>
            </a:r>
            <a:r>
              <a:rPr lang="en-US" dirty="0"/>
              <a:t>= -.116, </a:t>
            </a:r>
            <a:r>
              <a:rPr lang="en-US" i="1" dirty="0"/>
              <a:t>p </a:t>
            </a:r>
            <a:r>
              <a:rPr lang="en-US" dirty="0"/>
              <a:t>&gt;.05 </a:t>
            </a:r>
          </a:p>
        </p:txBody>
      </p:sp>
      <p:pic>
        <p:nvPicPr>
          <p:cNvPr id="5" name="Picture 4" descr="Table&#10;&#10;Description automatically generated">
            <a:extLst>
              <a:ext uri="{FF2B5EF4-FFF2-40B4-BE49-F238E27FC236}">
                <a16:creationId xmlns:a16="http://schemas.microsoft.com/office/drawing/2014/main" id="{95F362B1-9211-EF45-AB81-1EB823BE6EA2}"/>
              </a:ext>
            </a:extLst>
          </p:cNvPr>
          <p:cNvPicPr>
            <a:picLocks noChangeAspect="1"/>
          </p:cNvPicPr>
          <p:nvPr/>
        </p:nvPicPr>
        <p:blipFill>
          <a:blip r:embed="rId2"/>
          <a:stretch>
            <a:fillRect/>
          </a:stretch>
        </p:blipFill>
        <p:spPr>
          <a:xfrm>
            <a:off x="2960764" y="2705100"/>
            <a:ext cx="7564794" cy="3581400"/>
          </a:xfrm>
          <a:prstGeom prst="rect">
            <a:avLst/>
          </a:prstGeom>
        </p:spPr>
      </p:pic>
      <p:sp>
        <p:nvSpPr>
          <p:cNvPr id="6" name="Donut 5">
            <a:extLst>
              <a:ext uri="{FF2B5EF4-FFF2-40B4-BE49-F238E27FC236}">
                <a16:creationId xmlns:a16="http://schemas.microsoft.com/office/drawing/2014/main" id="{92FB3347-2C23-EC4C-844D-E3CF3F81EE19}"/>
              </a:ext>
            </a:extLst>
          </p:cNvPr>
          <p:cNvSpPr/>
          <p:nvPr/>
        </p:nvSpPr>
        <p:spPr>
          <a:xfrm>
            <a:off x="8948521" y="3886200"/>
            <a:ext cx="2024279" cy="471488"/>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Donut 6">
            <a:extLst>
              <a:ext uri="{FF2B5EF4-FFF2-40B4-BE49-F238E27FC236}">
                <a16:creationId xmlns:a16="http://schemas.microsoft.com/office/drawing/2014/main" id="{6D1822BB-1077-4249-8D89-E25CF2D8FB7C}"/>
              </a:ext>
            </a:extLst>
          </p:cNvPr>
          <p:cNvSpPr/>
          <p:nvPr/>
        </p:nvSpPr>
        <p:spPr>
          <a:xfrm>
            <a:off x="7629525" y="5045868"/>
            <a:ext cx="1743076" cy="471488"/>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26033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9B6F-A84A-854D-B8BE-3DBDB8A7A46F}"/>
              </a:ext>
            </a:extLst>
          </p:cNvPr>
          <p:cNvSpPr>
            <a:spLocks noGrp="1"/>
          </p:cNvSpPr>
          <p:nvPr>
            <p:ph type="title"/>
          </p:nvPr>
        </p:nvSpPr>
        <p:spPr/>
        <p:txBody>
          <a:bodyPr/>
          <a:lstStyle/>
          <a:p>
            <a:r>
              <a:rPr lang="en-US" dirty="0"/>
              <a:t>Results cont.</a:t>
            </a:r>
          </a:p>
        </p:txBody>
      </p:sp>
      <p:sp>
        <p:nvSpPr>
          <p:cNvPr id="3" name="Content Placeholder 2">
            <a:extLst>
              <a:ext uri="{FF2B5EF4-FFF2-40B4-BE49-F238E27FC236}">
                <a16:creationId xmlns:a16="http://schemas.microsoft.com/office/drawing/2014/main" id="{83A78E6E-28DE-324D-A24F-D409701B98A0}"/>
              </a:ext>
            </a:extLst>
          </p:cNvPr>
          <p:cNvSpPr>
            <a:spLocks noGrp="1"/>
          </p:cNvSpPr>
          <p:nvPr>
            <p:ph idx="1"/>
          </p:nvPr>
        </p:nvSpPr>
        <p:spPr>
          <a:xfrm>
            <a:off x="1371600" y="1733550"/>
            <a:ext cx="9601200" cy="3581400"/>
          </a:xfrm>
        </p:spPr>
        <p:txBody>
          <a:bodyPr/>
          <a:lstStyle/>
          <a:p>
            <a:pPr marL="0" indent="0">
              <a:buNone/>
            </a:pPr>
            <a:r>
              <a:rPr lang="en-US" dirty="0"/>
              <a:t>Hypothesis 3</a:t>
            </a:r>
          </a:p>
          <a:p>
            <a:pPr marL="0" indent="0">
              <a:buNone/>
            </a:pPr>
            <a:r>
              <a:rPr lang="en-US" dirty="0"/>
              <a:t>Unmasked scores &gt; Masked scores</a:t>
            </a:r>
          </a:p>
          <a:p>
            <a:pPr marL="0" indent="0">
              <a:buNone/>
            </a:pPr>
            <a:r>
              <a:rPr lang="en-US" dirty="0"/>
              <a:t>Further Analyses needed to determine significance</a:t>
            </a:r>
          </a:p>
        </p:txBody>
      </p:sp>
      <p:pic>
        <p:nvPicPr>
          <p:cNvPr id="5" name="Picture 4" descr="Table&#10;&#10;Description automatically generated">
            <a:extLst>
              <a:ext uri="{FF2B5EF4-FFF2-40B4-BE49-F238E27FC236}">
                <a16:creationId xmlns:a16="http://schemas.microsoft.com/office/drawing/2014/main" id="{AA7C7D12-8BFF-9649-846F-306A8405226C}"/>
              </a:ext>
            </a:extLst>
          </p:cNvPr>
          <p:cNvPicPr>
            <a:picLocks noChangeAspect="1"/>
          </p:cNvPicPr>
          <p:nvPr/>
        </p:nvPicPr>
        <p:blipFill>
          <a:blip r:embed="rId2"/>
          <a:stretch>
            <a:fillRect/>
          </a:stretch>
        </p:blipFill>
        <p:spPr>
          <a:xfrm>
            <a:off x="4877017" y="3219450"/>
            <a:ext cx="6286500" cy="1117600"/>
          </a:xfrm>
          <a:prstGeom prst="rect">
            <a:avLst/>
          </a:prstGeom>
        </p:spPr>
      </p:pic>
      <p:pic>
        <p:nvPicPr>
          <p:cNvPr id="7" name="Picture 6" descr="Table&#10;&#10;Description automatically generated">
            <a:extLst>
              <a:ext uri="{FF2B5EF4-FFF2-40B4-BE49-F238E27FC236}">
                <a16:creationId xmlns:a16="http://schemas.microsoft.com/office/drawing/2014/main" id="{A5F5EFE4-5F5D-BD4C-8771-27257E106478}"/>
              </a:ext>
            </a:extLst>
          </p:cNvPr>
          <p:cNvPicPr>
            <a:picLocks noChangeAspect="1"/>
          </p:cNvPicPr>
          <p:nvPr/>
        </p:nvPicPr>
        <p:blipFill>
          <a:blip r:embed="rId3"/>
          <a:stretch>
            <a:fillRect/>
          </a:stretch>
        </p:blipFill>
        <p:spPr>
          <a:xfrm>
            <a:off x="4877017" y="4832350"/>
            <a:ext cx="6324600" cy="1104900"/>
          </a:xfrm>
          <a:prstGeom prst="rect">
            <a:avLst/>
          </a:prstGeom>
        </p:spPr>
      </p:pic>
    </p:spTree>
    <p:extLst>
      <p:ext uri="{BB962C8B-B14F-4D97-AF65-F5344CB8AC3E}">
        <p14:creationId xmlns:p14="http://schemas.microsoft.com/office/powerpoint/2010/main" val="1839590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A2008-A31C-6B44-A580-5688905981B3}"/>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CF1AEC2E-D679-0F4B-87A0-4AB3F0B907A7}"/>
              </a:ext>
            </a:extLst>
          </p:cNvPr>
          <p:cNvSpPr>
            <a:spLocks noGrp="1"/>
          </p:cNvSpPr>
          <p:nvPr>
            <p:ph idx="1"/>
          </p:nvPr>
        </p:nvSpPr>
        <p:spPr/>
        <p:txBody>
          <a:bodyPr/>
          <a:lstStyle/>
          <a:p>
            <a:pPr marL="0" indent="0">
              <a:buNone/>
            </a:pPr>
            <a:r>
              <a:rPr lang="en-US" dirty="0"/>
              <a:t>Conclusions and Limitations</a:t>
            </a:r>
          </a:p>
          <a:p>
            <a:r>
              <a:rPr lang="en-US" dirty="0"/>
              <a:t>No significant correlations were found in testing.</a:t>
            </a:r>
          </a:p>
          <a:p>
            <a:r>
              <a:rPr lang="en-US" dirty="0"/>
              <a:t>Trait Anxiety vs. Generalized Anxiety Disorder (</a:t>
            </a:r>
            <a:r>
              <a:rPr lang="en-US" dirty="0" err="1"/>
              <a:t>Saviola</a:t>
            </a:r>
            <a:r>
              <a:rPr lang="en-US" dirty="0"/>
              <a:t> et al., 2020)(Demenescu et al., 2010). </a:t>
            </a:r>
          </a:p>
          <a:p>
            <a:r>
              <a:rPr lang="en-US" dirty="0"/>
              <a:t>Lack of diversity</a:t>
            </a:r>
          </a:p>
          <a:p>
            <a:r>
              <a:rPr lang="en-US" dirty="0"/>
              <a:t>Participant number (N = 63)</a:t>
            </a:r>
          </a:p>
          <a:p>
            <a:pPr marL="0" indent="0">
              <a:buNone/>
            </a:pPr>
            <a:endParaRPr lang="en-US" dirty="0"/>
          </a:p>
          <a:p>
            <a:pPr marL="0" indent="0">
              <a:buNone/>
            </a:pPr>
            <a:r>
              <a:rPr lang="en-US" dirty="0"/>
              <a:t>Future Research should address these limitations</a:t>
            </a:r>
          </a:p>
        </p:txBody>
      </p:sp>
      <p:pic>
        <p:nvPicPr>
          <p:cNvPr id="4" name="Slide 14" descr="Slide 14">
            <a:hlinkClick r:id="" action="ppaction://media"/>
            <a:extLst>
              <a:ext uri="{FF2B5EF4-FFF2-40B4-BE49-F238E27FC236}">
                <a16:creationId xmlns:a16="http://schemas.microsoft.com/office/drawing/2014/main" id="{2B878AE2-D4F8-1344-841B-37C9997008A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610793" y="5054600"/>
            <a:ext cx="812800" cy="812800"/>
          </a:xfrm>
          <a:prstGeom prst="rect">
            <a:avLst/>
          </a:prstGeom>
        </p:spPr>
      </p:pic>
    </p:spTree>
    <p:extLst>
      <p:ext uri="{BB962C8B-B14F-4D97-AF65-F5344CB8AC3E}">
        <p14:creationId xmlns:p14="http://schemas.microsoft.com/office/powerpoint/2010/main" val="406805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13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D2E78-9684-B44A-88F5-339FB09432FE}"/>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783C30B8-775A-374A-8833-5C77735DBEB1}"/>
              </a:ext>
            </a:extLst>
          </p:cNvPr>
          <p:cNvSpPr>
            <a:spLocks noGrp="1"/>
          </p:cNvSpPr>
          <p:nvPr>
            <p:ph idx="1"/>
          </p:nvPr>
        </p:nvSpPr>
        <p:spPr>
          <a:xfrm>
            <a:off x="1371600" y="1381760"/>
            <a:ext cx="9601200" cy="5476240"/>
          </a:xfrm>
        </p:spPr>
        <p:txBody>
          <a:bodyPr>
            <a:normAutofit fontScale="85000" lnSpcReduction="10000"/>
          </a:bodyPr>
          <a:lstStyle/>
          <a:p>
            <a:pPr marL="0" indent="0">
              <a:lnSpc>
                <a:spcPct val="210000"/>
              </a:lnSpc>
              <a:buNone/>
            </a:pPr>
            <a:r>
              <a:rPr lang="en-US" i="1" dirty="0"/>
              <a:t>Alphabetical index of 274 labels for 463 IPIP scales. </a:t>
            </a:r>
            <a:r>
              <a:rPr lang="en-US" dirty="0"/>
              <a:t>(2019). </a:t>
            </a:r>
          </a:p>
          <a:p>
            <a:pPr marL="0" indent="0">
              <a:lnSpc>
                <a:spcPct val="210000"/>
              </a:lnSpc>
              <a:buNone/>
            </a:pPr>
            <a:r>
              <a:rPr lang="en-US" dirty="0"/>
              <a:t>	https://ipip.ori.org/newIndexofScaleLabels.htm</a:t>
            </a:r>
          </a:p>
          <a:p>
            <a:pPr marL="0" indent="0">
              <a:lnSpc>
                <a:spcPct val="210000"/>
              </a:lnSpc>
              <a:buNone/>
            </a:pPr>
            <a:r>
              <a:rPr lang="en-US" dirty="0"/>
              <a:t>Am-</a:t>
            </a:r>
            <a:r>
              <a:rPr lang="en-US" dirty="0" err="1"/>
              <a:t>medicine.com</a:t>
            </a:r>
            <a:r>
              <a:rPr lang="en-US" dirty="0"/>
              <a:t>. (2015). </a:t>
            </a:r>
            <a:r>
              <a:rPr lang="en-US" i="1" dirty="0"/>
              <a:t>Muscles of the face– superficial facial muscles – human anatomy diagram</a:t>
            </a:r>
            <a:r>
              <a:rPr lang="en-US" dirty="0"/>
              <a:t>. 	https://am-</a:t>
            </a:r>
            <a:r>
              <a:rPr lang="en-US" dirty="0" err="1"/>
              <a:t>medicine.com</a:t>
            </a:r>
            <a:r>
              <a:rPr lang="en-US" dirty="0"/>
              <a:t>/muscles-of-the-face-superficial-facial-muscles/</a:t>
            </a:r>
          </a:p>
          <a:p>
            <a:pPr marL="0" indent="0">
              <a:lnSpc>
                <a:spcPct val="210000"/>
              </a:lnSpc>
              <a:buNone/>
            </a:pPr>
            <a:r>
              <a:rPr lang="en-US" dirty="0" err="1"/>
              <a:t>Argaud</a:t>
            </a:r>
            <a:r>
              <a:rPr lang="en-US" dirty="0"/>
              <a:t>, S. et al. (2016). Does facial amimia impact the recognition of facial emotions? An 	EMG  study 	in Parkinson’s Disease.</a:t>
            </a:r>
            <a:r>
              <a:rPr lang="en-US" i="1" dirty="0"/>
              <a:t> </a:t>
            </a:r>
            <a:r>
              <a:rPr lang="en-US" i="1" dirty="0" err="1"/>
              <a:t>PLoS</a:t>
            </a:r>
            <a:r>
              <a:rPr lang="en-US" i="1" dirty="0"/>
              <a:t> ONE 11</a:t>
            </a:r>
            <a:r>
              <a:rPr lang="en-US" dirty="0"/>
              <a:t>(7). DOI:10.1371/journal.pone.0160329</a:t>
            </a:r>
          </a:p>
          <a:p>
            <a:pPr marL="0" indent="0">
              <a:lnSpc>
                <a:spcPct val="210000"/>
              </a:lnSpc>
              <a:buNone/>
            </a:pPr>
            <a:r>
              <a:rPr lang="en-US" i="1" dirty="0"/>
              <a:t>Assays &amp; tools. </a:t>
            </a:r>
            <a:r>
              <a:rPr lang="en-US" dirty="0"/>
              <a:t>(2020). </a:t>
            </a:r>
            <a:r>
              <a:rPr lang="en-US" dirty="0" err="1"/>
              <a:t>Fablab</a:t>
            </a:r>
            <a:r>
              <a:rPr lang="en-US" dirty="0"/>
              <a:t>: Fundamentals of The Adolescent Brain Lab. </a:t>
            </a:r>
          </a:p>
          <a:p>
            <a:pPr marL="0" indent="0">
              <a:lnSpc>
                <a:spcPct val="210000"/>
              </a:lnSpc>
              <a:buNone/>
            </a:pPr>
            <a:r>
              <a:rPr lang="en-US" dirty="0"/>
              <a:t>	http://</a:t>
            </a:r>
            <a:r>
              <a:rPr lang="en-US" dirty="0" err="1"/>
              <a:t>fablab.yale.edu</a:t>
            </a:r>
            <a:r>
              <a:rPr lang="en-US" dirty="0"/>
              <a:t>/page/assays-tools</a:t>
            </a:r>
          </a:p>
          <a:p>
            <a:pPr marL="0" indent="0">
              <a:buNone/>
            </a:pPr>
            <a:endParaRPr lang="en-US" dirty="0"/>
          </a:p>
        </p:txBody>
      </p:sp>
    </p:spTree>
    <p:extLst>
      <p:ext uri="{BB962C8B-B14F-4D97-AF65-F5344CB8AC3E}">
        <p14:creationId xmlns:p14="http://schemas.microsoft.com/office/powerpoint/2010/main" val="4060099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3FE92-9DA6-FF4F-9209-08A068CBF697}"/>
              </a:ext>
            </a:extLst>
          </p:cNvPr>
          <p:cNvSpPr>
            <a:spLocks noGrp="1"/>
          </p:cNvSpPr>
          <p:nvPr>
            <p:ph type="title"/>
          </p:nvPr>
        </p:nvSpPr>
        <p:spPr/>
        <p:txBody>
          <a:bodyPr/>
          <a:lstStyle/>
          <a:p>
            <a:r>
              <a:rPr lang="en-US" dirty="0"/>
              <a:t>References cont.</a:t>
            </a:r>
          </a:p>
        </p:txBody>
      </p:sp>
      <p:sp>
        <p:nvSpPr>
          <p:cNvPr id="3" name="Content Placeholder 2">
            <a:extLst>
              <a:ext uri="{FF2B5EF4-FFF2-40B4-BE49-F238E27FC236}">
                <a16:creationId xmlns:a16="http://schemas.microsoft.com/office/drawing/2014/main" id="{24F59F9A-F7E3-1E4E-A85F-C41780466807}"/>
              </a:ext>
            </a:extLst>
          </p:cNvPr>
          <p:cNvSpPr>
            <a:spLocks noGrp="1"/>
          </p:cNvSpPr>
          <p:nvPr>
            <p:ph idx="1"/>
          </p:nvPr>
        </p:nvSpPr>
        <p:spPr>
          <a:xfrm>
            <a:off x="1371600" y="1338470"/>
            <a:ext cx="9601200" cy="5519530"/>
          </a:xfrm>
        </p:spPr>
        <p:txBody>
          <a:bodyPr>
            <a:normAutofit fontScale="77500" lnSpcReduction="20000"/>
          </a:bodyPr>
          <a:lstStyle/>
          <a:p>
            <a:pPr marL="0" indent="0">
              <a:lnSpc>
                <a:spcPct val="220000"/>
              </a:lnSpc>
              <a:buNone/>
            </a:pPr>
            <a:r>
              <a:rPr lang="en-US" dirty="0"/>
              <a:t>Demenescu, L. R., </a:t>
            </a:r>
            <a:r>
              <a:rPr lang="en-US" dirty="0" err="1"/>
              <a:t>Kortekaas</a:t>
            </a:r>
            <a:r>
              <a:rPr lang="en-US" dirty="0"/>
              <a:t>, R., den Boer, J.A., &amp; Aleman A. (2010). Impaired attribution of emotion to 	facial expressions in anxiety and major depression. </a:t>
            </a:r>
            <a:r>
              <a:rPr lang="en-US" i="1" dirty="0" err="1"/>
              <a:t>PloS</a:t>
            </a:r>
            <a:r>
              <a:rPr lang="en-US" i="1" dirty="0"/>
              <a:t> ONE, 5</a:t>
            </a:r>
            <a:r>
              <a:rPr lang="en-US" dirty="0"/>
              <a:t>(12). 	https://</a:t>
            </a:r>
            <a:r>
              <a:rPr lang="en-US" dirty="0" err="1"/>
              <a:t>doi.org</a:t>
            </a:r>
            <a:r>
              <a:rPr lang="en-US" dirty="0"/>
              <a:t>/10.1371/journal.pone.0015058</a:t>
            </a:r>
          </a:p>
          <a:p>
            <a:pPr marL="0" indent="0">
              <a:lnSpc>
                <a:spcPct val="220000"/>
              </a:lnSpc>
              <a:buNone/>
            </a:pPr>
            <a:r>
              <a:rPr lang="en-US" dirty="0"/>
              <a:t>Ekman, P. (2006). </a:t>
            </a:r>
            <a:r>
              <a:rPr lang="en-US" i="1" dirty="0"/>
              <a:t>Darwin and facial expression: A century in review. </a:t>
            </a:r>
            <a:r>
              <a:rPr lang="en-US" dirty="0"/>
              <a:t>Los </a:t>
            </a:r>
            <a:r>
              <a:rPr lang="en-US" dirty="0" err="1"/>
              <a:t>Atlos</a:t>
            </a:r>
            <a:r>
              <a:rPr lang="en-US" dirty="0"/>
              <a:t>, CA: Academic Press, Inc.</a:t>
            </a:r>
          </a:p>
          <a:p>
            <a:pPr marL="0" indent="0">
              <a:lnSpc>
                <a:spcPct val="220000"/>
              </a:lnSpc>
              <a:buNone/>
            </a:pPr>
            <a:r>
              <a:rPr lang="en-US" dirty="0" err="1"/>
              <a:t>Saviola</a:t>
            </a:r>
            <a:r>
              <a:rPr lang="en-US" dirty="0"/>
              <a:t>, F., </a:t>
            </a:r>
            <a:r>
              <a:rPr lang="en-US" dirty="0" err="1"/>
              <a:t>Pappaianni</a:t>
            </a:r>
            <a:r>
              <a:rPr lang="en-US" dirty="0"/>
              <a:t>, E., Monti, A., </a:t>
            </a:r>
            <a:r>
              <a:rPr lang="en-US" dirty="0" err="1"/>
              <a:t>Grecucci</a:t>
            </a:r>
            <a:r>
              <a:rPr lang="en-US" dirty="0"/>
              <a:t>, A., </a:t>
            </a:r>
            <a:r>
              <a:rPr lang="en-US" dirty="0" err="1"/>
              <a:t>Jovicich</a:t>
            </a:r>
            <a:r>
              <a:rPr lang="en-US" dirty="0"/>
              <a:t>, J., &amp; Pisapia, N. (2020). Trait and state 	anxiety are mapped differently in the human brain. </a:t>
            </a:r>
            <a:r>
              <a:rPr lang="en-US" i="1" dirty="0"/>
              <a:t>Scientific Reports, 10</a:t>
            </a:r>
            <a:r>
              <a:rPr lang="en-US" dirty="0"/>
              <a:t>(11112). 	https://doi.org/10.1038/s41598-020-68008-z</a:t>
            </a:r>
          </a:p>
          <a:p>
            <a:pPr marL="0" indent="0">
              <a:lnSpc>
                <a:spcPct val="220000"/>
              </a:lnSpc>
              <a:buNone/>
            </a:pPr>
            <a:r>
              <a:rPr lang="en-US" dirty="0" err="1"/>
              <a:t>Usnews.com</a:t>
            </a:r>
            <a:r>
              <a:rPr lang="en-US" dirty="0"/>
              <a:t> (2021). </a:t>
            </a:r>
            <a:r>
              <a:rPr lang="en-US" i="1" dirty="0"/>
              <a:t>These states have COVID-19 mask-mandates</a:t>
            </a:r>
            <a:r>
              <a:rPr lang="en-US" dirty="0"/>
              <a:t>. Getty Images. 	https://www.usnews.com/news/best-states/articles/these-are-the-states-with-mask-mandates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292970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688C2-CF6A-B54D-B4D8-503FDDE82DE5}"/>
              </a:ext>
            </a:extLst>
          </p:cNvPr>
          <p:cNvSpPr>
            <a:spLocks noGrp="1"/>
          </p:cNvSpPr>
          <p:nvPr>
            <p:ph type="title"/>
          </p:nvPr>
        </p:nvSpPr>
        <p:spPr/>
        <p:txBody>
          <a:bodyPr/>
          <a:lstStyle/>
          <a:p>
            <a:r>
              <a:rPr lang="en-US" dirty="0"/>
              <a:t>Introduction/Background</a:t>
            </a:r>
          </a:p>
        </p:txBody>
      </p:sp>
      <p:sp>
        <p:nvSpPr>
          <p:cNvPr id="3" name="Content Placeholder 2">
            <a:extLst>
              <a:ext uri="{FF2B5EF4-FFF2-40B4-BE49-F238E27FC236}">
                <a16:creationId xmlns:a16="http://schemas.microsoft.com/office/drawing/2014/main" id="{BA3B5D14-6231-6B49-AA5B-7A0F39BA749E}"/>
              </a:ext>
            </a:extLst>
          </p:cNvPr>
          <p:cNvSpPr>
            <a:spLocks noGrp="1"/>
          </p:cNvSpPr>
          <p:nvPr>
            <p:ph idx="1"/>
          </p:nvPr>
        </p:nvSpPr>
        <p:spPr/>
        <p:txBody>
          <a:bodyPr/>
          <a:lstStyle/>
          <a:p>
            <a:r>
              <a:rPr lang="en-US" sz="2200" dirty="0"/>
              <a:t>Universality of facial expressions (Ekman, 2006)</a:t>
            </a:r>
          </a:p>
          <a:p>
            <a:pPr marL="0" indent="0">
              <a:buNone/>
            </a:pPr>
            <a:endParaRPr lang="en-US" sz="2200" dirty="0"/>
          </a:p>
          <a:p>
            <a:pPr marL="0" indent="0">
              <a:buNone/>
            </a:pPr>
            <a:endParaRPr lang="en-US" dirty="0"/>
          </a:p>
          <a:p>
            <a:r>
              <a:rPr lang="en-US" sz="2200" dirty="0"/>
              <a:t>Anxiety         Errors in emotion recognition           (</a:t>
            </a:r>
            <a:r>
              <a:rPr lang="en-US" sz="2200" dirty="0" err="1"/>
              <a:t>Demenscue</a:t>
            </a:r>
            <a:r>
              <a:rPr lang="en-US" sz="2200" dirty="0"/>
              <a:t> et al., 2010)</a:t>
            </a:r>
          </a:p>
          <a:p>
            <a:pPr marL="0" indent="0">
              <a:buNone/>
            </a:pPr>
            <a:endParaRPr lang="en-US" sz="2200" dirty="0"/>
          </a:p>
        </p:txBody>
      </p:sp>
      <p:sp>
        <p:nvSpPr>
          <p:cNvPr id="10" name="Up Arrow 9">
            <a:extLst>
              <a:ext uri="{FF2B5EF4-FFF2-40B4-BE49-F238E27FC236}">
                <a16:creationId xmlns:a16="http://schemas.microsoft.com/office/drawing/2014/main" id="{3671AFDF-5CF0-8F48-B10B-4AEA4F7A3EAB}"/>
              </a:ext>
            </a:extLst>
          </p:cNvPr>
          <p:cNvSpPr/>
          <p:nvPr/>
        </p:nvSpPr>
        <p:spPr>
          <a:xfrm>
            <a:off x="2707481" y="3469767"/>
            <a:ext cx="385762" cy="6212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a:extLst>
              <a:ext uri="{FF2B5EF4-FFF2-40B4-BE49-F238E27FC236}">
                <a16:creationId xmlns:a16="http://schemas.microsoft.com/office/drawing/2014/main" id="{4BA89F7F-87E7-2445-B47D-AF429D732FF2}"/>
              </a:ext>
            </a:extLst>
          </p:cNvPr>
          <p:cNvSpPr/>
          <p:nvPr/>
        </p:nvSpPr>
        <p:spPr>
          <a:xfrm>
            <a:off x="6832996" y="3469767"/>
            <a:ext cx="364332" cy="6212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Slide 2 audio" descr="Slide 2 audio">
            <a:hlinkClick r:id="" action="ppaction://media"/>
            <a:extLst>
              <a:ext uri="{FF2B5EF4-FFF2-40B4-BE49-F238E27FC236}">
                <a16:creationId xmlns:a16="http://schemas.microsoft.com/office/drawing/2014/main" id="{20FE1586-B566-8048-8803-13279DE8361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371600" y="4831080"/>
            <a:ext cx="812800" cy="812800"/>
          </a:xfrm>
          <a:prstGeom prst="rect">
            <a:avLst/>
          </a:prstGeom>
        </p:spPr>
      </p:pic>
    </p:spTree>
    <p:extLst>
      <p:ext uri="{BB962C8B-B14F-4D97-AF65-F5344CB8AC3E}">
        <p14:creationId xmlns:p14="http://schemas.microsoft.com/office/powerpoint/2010/main" val="142666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49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9A275-6D9E-C041-BF16-D157BA9486CD}"/>
              </a:ext>
            </a:extLst>
          </p:cNvPr>
          <p:cNvSpPr>
            <a:spLocks noGrp="1"/>
          </p:cNvSpPr>
          <p:nvPr>
            <p:ph type="title"/>
          </p:nvPr>
        </p:nvSpPr>
        <p:spPr>
          <a:xfrm>
            <a:off x="7860667" y="685800"/>
            <a:ext cx="3656419" cy="1485900"/>
          </a:xfrm>
        </p:spPr>
        <p:txBody>
          <a:bodyPr>
            <a:normAutofit/>
          </a:bodyPr>
          <a:lstStyle/>
          <a:p>
            <a:r>
              <a:rPr lang="en-US" sz="3400"/>
              <a:t>Intro./Background cont.</a:t>
            </a:r>
          </a:p>
        </p:txBody>
      </p:sp>
      <p:sp>
        <p:nvSpPr>
          <p:cNvPr id="71" name="Rectangle 70">
            <a:extLst>
              <a:ext uri="{FF2B5EF4-FFF2-40B4-BE49-F238E27FC236}">
                <a16:creationId xmlns:a16="http://schemas.microsoft.com/office/drawing/2014/main" id="{BEC9E7FA-3295-45ED-8253-D23F9E44E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E6683C8F-90BF-7B45-AE9B-63FA2BB2A8D2}"/>
              </a:ext>
            </a:extLst>
          </p:cNvPr>
          <p:cNvSpPr>
            <a:spLocks noGrp="1"/>
          </p:cNvSpPr>
          <p:nvPr>
            <p:ph idx="1"/>
          </p:nvPr>
        </p:nvSpPr>
        <p:spPr>
          <a:xfrm>
            <a:off x="7860667" y="2286000"/>
            <a:ext cx="3656419" cy="3581400"/>
          </a:xfrm>
        </p:spPr>
        <p:txBody>
          <a:bodyPr>
            <a:normAutofit/>
          </a:bodyPr>
          <a:lstStyle/>
          <a:p>
            <a:r>
              <a:rPr lang="en-US" dirty="0"/>
              <a:t>Embodied Simulation Theory and Facial Feedback Hypothesis (</a:t>
            </a:r>
            <a:r>
              <a:rPr lang="en-US" dirty="0" err="1"/>
              <a:t>Argaud</a:t>
            </a:r>
            <a:r>
              <a:rPr lang="en-US" dirty="0"/>
              <a:t> et al., 2016)(</a:t>
            </a:r>
            <a:r>
              <a:rPr lang="en-US" dirty="0" err="1"/>
              <a:t>Strack</a:t>
            </a:r>
            <a:r>
              <a:rPr lang="en-US" dirty="0"/>
              <a:t> et al., 1988)</a:t>
            </a:r>
          </a:p>
          <a:p>
            <a:endParaRPr lang="en-US" dirty="0"/>
          </a:p>
          <a:p>
            <a:endParaRPr lang="en-US" dirty="0"/>
          </a:p>
          <a:p>
            <a:r>
              <a:rPr lang="en-US" dirty="0"/>
              <a:t>Facial muscles (</a:t>
            </a:r>
            <a:r>
              <a:rPr lang="en-US" i="1" dirty="0"/>
              <a:t>orbicularis</a:t>
            </a:r>
            <a:r>
              <a:rPr lang="en-US" dirty="0"/>
              <a:t> and </a:t>
            </a:r>
            <a:r>
              <a:rPr lang="en-US" i="1" dirty="0"/>
              <a:t>zygomaticus)  </a:t>
            </a:r>
            <a:r>
              <a:rPr lang="en-US" dirty="0"/>
              <a:t>(</a:t>
            </a:r>
            <a:r>
              <a:rPr lang="en-US" dirty="0" err="1"/>
              <a:t>Argaud</a:t>
            </a:r>
            <a:r>
              <a:rPr lang="en-US" dirty="0"/>
              <a:t> et al., 2016)</a:t>
            </a:r>
          </a:p>
          <a:p>
            <a:endParaRPr lang="en-US" dirty="0"/>
          </a:p>
        </p:txBody>
      </p:sp>
      <p:pic>
        <p:nvPicPr>
          <p:cNvPr id="4" name="Slide 3" descr="Slide 3">
            <a:hlinkClick r:id="" action="ppaction://media"/>
            <a:extLst>
              <a:ext uri="{FF2B5EF4-FFF2-40B4-BE49-F238E27FC236}">
                <a16:creationId xmlns:a16="http://schemas.microsoft.com/office/drawing/2014/main" id="{E037866D-EBC2-CC44-9D5A-E5150E8FEFD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5256" y="5855011"/>
            <a:ext cx="812800" cy="812800"/>
          </a:xfrm>
          <a:prstGeom prst="rect">
            <a:avLst/>
          </a:prstGeom>
        </p:spPr>
      </p:pic>
      <p:pic>
        <p:nvPicPr>
          <p:cNvPr id="2052" name="Picture 4" descr="Muscles of the face – superficial facial muscles – human anatomy diagram">
            <a:extLst>
              <a:ext uri="{FF2B5EF4-FFF2-40B4-BE49-F238E27FC236}">
                <a16:creationId xmlns:a16="http://schemas.microsoft.com/office/drawing/2014/main" id="{86DAD804-DF03-464A-B686-7B547429F1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1866" y="853692"/>
            <a:ext cx="6163629" cy="4805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1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43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28" name="Group 70">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72"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3"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itle 1">
            <a:extLst>
              <a:ext uri="{FF2B5EF4-FFF2-40B4-BE49-F238E27FC236}">
                <a16:creationId xmlns:a16="http://schemas.microsoft.com/office/drawing/2014/main" id="{7931C1BD-A1EC-2F46-A5FC-F0769EA17F21}"/>
              </a:ext>
            </a:extLst>
          </p:cNvPr>
          <p:cNvSpPr>
            <a:spLocks noGrp="1"/>
          </p:cNvSpPr>
          <p:nvPr>
            <p:ph type="title"/>
          </p:nvPr>
        </p:nvSpPr>
        <p:spPr>
          <a:xfrm>
            <a:off x="1617260" y="1576316"/>
            <a:ext cx="3991689" cy="2310364"/>
          </a:xfrm>
        </p:spPr>
        <p:txBody>
          <a:bodyPr vert="horz" lIns="91440" tIns="45720" rIns="91440" bIns="45720" rtlCol="0" anchor="b">
            <a:normAutofit/>
          </a:bodyPr>
          <a:lstStyle/>
          <a:p>
            <a:pPr algn="ctr"/>
            <a:r>
              <a:rPr lang="en-US" sz="5000" cap="all" dirty="0"/>
              <a:t>relevance</a:t>
            </a:r>
          </a:p>
        </p:txBody>
      </p:sp>
      <p:pic>
        <p:nvPicPr>
          <p:cNvPr id="1026" name="Picture 2" descr="These Are the States With Mask Mandates During the Coronavirus Pandemic |  Best States | US News">
            <a:extLst>
              <a:ext uri="{FF2B5EF4-FFF2-40B4-BE49-F238E27FC236}">
                <a16:creationId xmlns:a16="http://schemas.microsoft.com/office/drawing/2014/main" id="{72138DA3-4D12-C34A-950F-700750CE4FE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409" r="16287" b="-1"/>
          <a:stretch/>
        </p:blipFill>
        <p:spPr bwMode="auto">
          <a:xfrm>
            <a:off x="6096000" y="10"/>
            <a:ext cx="6092823" cy="6857990"/>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4" name="Slide 4" descr="Slide 4">
            <a:hlinkClick r:id="" action="ppaction://media"/>
            <a:extLst>
              <a:ext uri="{FF2B5EF4-FFF2-40B4-BE49-F238E27FC236}">
                <a16:creationId xmlns:a16="http://schemas.microsoft.com/office/drawing/2014/main" id="{D081D9B3-3BBC-DC4D-8658-F8B407796EA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984292" y="5300731"/>
            <a:ext cx="812800" cy="812800"/>
          </a:xfrm>
          <a:prstGeom prst="rect">
            <a:avLst/>
          </a:prstGeom>
        </p:spPr>
      </p:pic>
    </p:spTree>
    <p:extLst>
      <p:ext uri="{BB962C8B-B14F-4D97-AF65-F5344CB8AC3E}">
        <p14:creationId xmlns:p14="http://schemas.microsoft.com/office/powerpoint/2010/main" val="105121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5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515E0-1902-EE41-BEB8-18FB229AAB93}"/>
              </a:ext>
            </a:extLst>
          </p:cNvPr>
          <p:cNvSpPr>
            <a:spLocks noGrp="1"/>
          </p:cNvSpPr>
          <p:nvPr>
            <p:ph type="title"/>
          </p:nvPr>
        </p:nvSpPr>
        <p:spPr/>
        <p:txBody>
          <a:bodyPr/>
          <a:lstStyle/>
          <a:p>
            <a:r>
              <a:rPr lang="en-US" dirty="0"/>
              <a:t>Current Research</a:t>
            </a:r>
          </a:p>
        </p:txBody>
      </p:sp>
      <p:sp>
        <p:nvSpPr>
          <p:cNvPr id="3" name="Content Placeholder 2">
            <a:extLst>
              <a:ext uri="{FF2B5EF4-FFF2-40B4-BE49-F238E27FC236}">
                <a16:creationId xmlns:a16="http://schemas.microsoft.com/office/drawing/2014/main" id="{09179328-9C91-604C-856E-C998156CDF55}"/>
              </a:ext>
            </a:extLst>
          </p:cNvPr>
          <p:cNvSpPr>
            <a:spLocks noGrp="1"/>
          </p:cNvSpPr>
          <p:nvPr>
            <p:ph idx="1"/>
          </p:nvPr>
        </p:nvSpPr>
        <p:spPr/>
        <p:txBody>
          <a:bodyPr>
            <a:normAutofit/>
          </a:bodyPr>
          <a:lstStyle/>
          <a:p>
            <a:pPr>
              <a:lnSpc>
                <a:spcPct val="150000"/>
              </a:lnSpc>
            </a:pPr>
            <a:r>
              <a:rPr lang="en-US" sz="2200" b="1" dirty="0"/>
              <a:t>Purpose: </a:t>
            </a:r>
            <a:r>
              <a:rPr lang="en-US" sz="2200" dirty="0"/>
              <a:t>add to the existing archives of studies which examine the ways in which trait anxiety may affect one’s ability to accurately assess the emotions of facial expressions with the new added element of ambiguity using surgical masks. </a:t>
            </a:r>
          </a:p>
        </p:txBody>
      </p:sp>
    </p:spTree>
    <p:extLst>
      <p:ext uri="{BB962C8B-B14F-4D97-AF65-F5344CB8AC3E}">
        <p14:creationId xmlns:p14="http://schemas.microsoft.com/office/powerpoint/2010/main" val="3017857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D5440-1818-664C-85AA-7CD8AA1688CB}"/>
              </a:ext>
            </a:extLst>
          </p:cNvPr>
          <p:cNvSpPr>
            <a:spLocks noGrp="1"/>
          </p:cNvSpPr>
          <p:nvPr>
            <p:ph type="title"/>
          </p:nvPr>
        </p:nvSpPr>
        <p:spPr/>
        <p:txBody>
          <a:bodyPr/>
          <a:lstStyle/>
          <a:p>
            <a:r>
              <a:rPr lang="en-US" dirty="0"/>
              <a:t>Hypotheses</a:t>
            </a:r>
          </a:p>
        </p:txBody>
      </p:sp>
      <p:sp>
        <p:nvSpPr>
          <p:cNvPr id="3" name="Content Placeholder 2">
            <a:extLst>
              <a:ext uri="{FF2B5EF4-FFF2-40B4-BE49-F238E27FC236}">
                <a16:creationId xmlns:a16="http://schemas.microsoft.com/office/drawing/2014/main" id="{9110CB96-B59A-7741-B296-593AC5EA78D0}"/>
              </a:ext>
            </a:extLst>
          </p:cNvPr>
          <p:cNvSpPr>
            <a:spLocks noGrp="1"/>
          </p:cNvSpPr>
          <p:nvPr>
            <p:ph idx="1"/>
          </p:nvPr>
        </p:nvSpPr>
        <p:spPr/>
        <p:txBody>
          <a:bodyPr/>
          <a:lstStyle/>
          <a:p>
            <a:pPr marL="457200" indent="-457200">
              <a:buFont typeface="+mj-lt"/>
              <a:buAutoNum type="arabicPeriod"/>
            </a:pPr>
            <a:r>
              <a:rPr lang="en-US" dirty="0"/>
              <a:t>Participants with higher trait anxiety will be less accurate at identifying masked and unmasked emotions than participants with lower trait anxiety overall</a:t>
            </a:r>
          </a:p>
          <a:p>
            <a:pPr marL="457200" indent="-457200">
              <a:buFont typeface="+mj-lt"/>
              <a:buAutoNum type="arabicPeriod"/>
            </a:pPr>
            <a:r>
              <a:rPr lang="en-US" dirty="0"/>
              <a:t>Participants with high trait anxiety will misclassify non-threatening masked and unmasked emotions (happy, clam, neutral) as threatening emotions (anger, disgust, fear, sadness) more often than participants with low trait-anxiety.</a:t>
            </a:r>
          </a:p>
          <a:p>
            <a:pPr marL="457200" indent="-457200">
              <a:buFont typeface="+mj-lt"/>
              <a:buAutoNum type="arabicPeriod"/>
            </a:pPr>
            <a:r>
              <a:rPr lang="en-US" dirty="0"/>
              <a:t>Participants with high and with low trait anxiety will perform more accurately in assessing unmasked emotions than in assessing masked emotions.</a:t>
            </a:r>
          </a:p>
          <a:p>
            <a:pPr marL="0" indent="0">
              <a:buNone/>
            </a:pPr>
            <a:endParaRPr lang="en-US" dirty="0"/>
          </a:p>
          <a:p>
            <a:endParaRPr lang="en-US" dirty="0"/>
          </a:p>
        </p:txBody>
      </p:sp>
    </p:spTree>
    <p:extLst>
      <p:ext uri="{BB962C8B-B14F-4D97-AF65-F5344CB8AC3E}">
        <p14:creationId xmlns:p14="http://schemas.microsoft.com/office/powerpoint/2010/main" val="37605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427B1-7F1C-B84C-B414-9C2297BCF8FB}"/>
              </a:ext>
            </a:extLst>
          </p:cNvPr>
          <p:cNvSpPr>
            <a:spLocks noGrp="1"/>
          </p:cNvSpPr>
          <p:nvPr>
            <p:ph type="title"/>
          </p:nvPr>
        </p:nvSpPr>
        <p:spPr/>
        <p:txBody>
          <a:bodyPr/>
          <a:lstStyle/>
          <a:p>
            <a:r>
              <a:rPr lang="en-US" dirty="0"/>
              <a:t>Method</a:t>
            </a:r>
          </a:p>
        </p:txBody>
      </p:sp>
      <p:sp>
        <p:nvSpPr>
          <p:cNvPr id="3" name="Content Placeholder 2">
            <a:extLst>
              <a:ext uri="{FF2B5EF4-FFF2-40B4-BE49-F238E27FC236}">
                <a16:creationId xmlns:a16="http://schemas.microsoft.com/office/drawing/2014/main" id="{462B3193-C18F-4B4D-913D-243B77E14236}"/>
              </a:ext>
            </a:extLst>
          </p:cNvPr>
          <p:cNvSpPr>
            <a:spLocks noGrp="1"/>
          </p:cNvSpPr>
          <p:nvPr>
            <p:ph idx="1"/>
          </p:nvPr>
        </p:nvSpPr>
        <p:spPr>
          <a:xfrm>
            <a:off x="1371600" y="1638300"/>
            <a:ext cx="9601200" cy="3581400"/>
          </a:xfrm>
        </p:spPr>
        <p:txBody>
          <a:bodyPr/>
          <a:lstStyle/>
          <a:p>
            <a:pPr marL="0" indent="0">
              <a:buNone/>
            </a:pPr>
            <a:r>
              <a:rPr lang="en-US" dirty="0"/>
              <a:t>Participants</a:t>
            </a:r>
          </a:p>
          <a:p>
            <a:r>
              <a:rPr lang="en-US" dirty="0"/>
              <a:t>63 English speaking undergraduate students</a:t>
            </a:r>
          </a:p>
          <a:p>
            <a:r>
              <a:rPr lang="en-US" dirty="0"/>
              <a:t>18 – 25 years old</a:t>
            </a:r>
          </a:p>
          <a:p>
            <a:r>
              <a:rPr lang="en-US" dirty="0"/>
              <a:t>51 White, 3 Multiracial, 4 Black/African American, 2 American Asian/Pacific Islander, 1 Hispanic/Latino/a, 1 Native /Indigenous, 1 Other</a:t>
            </a:r>
          </a:p>
          <a:p>
            <a:r>
              <a:rPr lang="en-US" dirty="0"/>
              <a:t>51 Female, 10 Male, 2 Other</a:t>
            </a:r>
          </a:p>
          <a:p>
            <a:r>
              <a:rPr lang="en-US" dirty="0"/>
              <a:t>Given SONA class credit upon completion</a:t>
            </a:r>
          </a:p>
          <a:p>
            <a:endParaRPr lang="en-US" dirty="0"/>
          </a:p>
        </p:txBody>
      </p:sp>
    </p:spTree>
    <p:extLst>
      <p:ext uri="{BB962C8B-B14F-4D97-AF65-F5344CB8AC3E}">
        <p14:creationId xmlns:p14="http://schemas.microsoft.com/office/powerpoint/2010/main" val="379978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A198F-DAA4-AF4A-B0F1-FD173C50BAE1}"/>
              </a:ext>
            </a:extLst>
          </p:cNvPr>
          <p:cNvSpPr>
            <a:spLocks noGrp="1"/>
          </p:cNvSpPr>
          <p:nvPr>
            <p:ph type="title"/>
          </p:nvPr>
        </p:nvSpPr>
        <p:spPr/>
        <p:txBody>
          <a:bodyPr/>
          <a:lstStyle/>
          <a:p>
            <a:r>
              <a:rPr lang="en-US" dirty="0"/>
              <a:t>Method cont.</a:t>
            </a:r>
          </a:p>
        </p:txBody>
      </p:sp>
      <p:sp>
        <p:nvSpPr>
          <p:cNvPr id="3" name="Content Placeholder 2">
            <a:extLst>
              <a:ext uri="{FF2B5EF4-FFF2-40B4-BE49-F238E27FC236}">
                <a16:creationId xmlns:a16="http://schemas.microsoft.com/office/drawing/2014/main" id="{D65E4051-4EA1-CE41-94A2-9CBA28DE3444}"/>
              </a:ext>
            </a:extLst>
          </p:cNvPr>
          <p:cNvSpPr>
            <a:spLocks noGrp="1"/>
          </p:cNvSpPr>
          <p:nvPr>
            <p:ph idx="1"/>
          </p:nvPr>
        </p:nvSpPr>
        <p:spPr/>
        <p:txBody>
          <a:bodyPr/>
          <a:lstStyle/>
          <a:p>
            <a:pPr marL="0" indent="0">
              <a:buNone/>
            </a:pPr>
            <a:r>
              <a:rPr lang="en-US" dirty="0"/>
              <a:t>Materials</a:t>
            </a:r>
          </a:p>
          <a:p>
            <a:r>
              <a:rPr lang="en-US" dirty="0"/>
              <a:t>Recruitment email</a:t>
            </a:r>
          </a:p>
          <a:p>
            <a:r>
              <a:rPr lang="en-US" dirty="0"/>
              <a:t>Consent form</a:t>
            </a:r>
          </a:p>
          <a:p>
            <a:r>
              <a:rPr lang="en-US" dirty="0"/>
              <a:t>Demographic Questions</a:t>
            </a:r>
          </a:p>
          <a:p>
            <a:r>
              <a:rPr lang="en-US" b="1" dirty="0"/>
              <a:t>Trait Anxiety Questionnaire (IPIP)</a:t>
            </a:r>
          </a:p>
          <a:p>
            <a:r>
              <a:rPr lang="en-US" b="1" dirty="0"/>
              <a:t>Emotion recognition task (</a:t>
            </a:r>
            <a:r>
              <a:rPr lang="en-US" b="1" i="1" dirty="0"/>
              <a:t>Assays &amp; tools, </a:t>
            </a:r>
            <a:r>
              <a:rPr lang="en-US" b="1" dirty="0"/>
              <a:t>2020; Conley et al., 2018)</a:t>
            </a:r>
          </a:p>
        </p:txBody>
      </p:sp>
      <p:pic>
        <p:nvPicPr>
          <p:cNvPr id="4" name="Slide 8" descr="Slide 8">
            <a:hlinkClick r:id="" action="ppaction://media"/>
            <a:extLst>
              <a:ext uri="{FF2B5EF4-FFF2-40B4-BE49-F238E27FC236}">
                <a16:creationId xmlns:a16="http://schemas.microsoft.com/office/drawing/2014/main" id="{FB55CC3D-0743-C744-A2F9-7F342AE8DA5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345883" y="5461000"/>
            <a:ext cx="812800" cy="812800"/>
          </a:xfrm>
          <a:prstGeom prst="rect">
            <a:avLst/>
          </a:prstGeom>
        </p:spPr>
      </p:pic>
    </p:spTree>
    <p:extLst>
      <p:ext uri="{BB962C8B-B14F-4D97-AF65-F5344CB8AC3E}">
        <p14:creationId xmlns:p14="http://schemas.microsoft.com/office/powerpoint/2010/main" val="119361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3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lothing, person&#10;&#10;Description automatically generated">
            <a:extLst>
              <a:ext uri="{FF2B5EF4-FFF2-40B4-BE49-F238E27FC236}">
                <a16:creationId xmlns:a16="http://schemas.microsoft.com/office/drawing/2014/main" id="{B2C1C9F4-B6B2-5F41-AFC5-221AB5081BA8}"/>
              </a:ext>
            </a:extLst>
          </p:cNvPr>
          <p:cNvPicPr/>
          <p:nvPr/>
        </p:nvPicPr>
        <p:blipFill>
          <a:blip r:embed="rId2">
            <a:extLst>
              <a:ext uri="{28A0092B-C50C-407E-A947-70E740481C1C}">
                <a14:useLocalDpi xmlns:a14="http://schemas.microsoft.com/office/drawing/2010/main" val="0"/>
              </a:ext>
            </a:extLst>
          </a:blip>
          <a:stretch>
            <a:fillRect/>
          </a:stretch>
        </p:blipFill>
        <p:spPr>
          <a:xfrm>
            <a:off x="6837045" y="755967"/>
            <a:ext cx="4064318" cy="4147185"/>
          </a:xfrm>
          <a:prstGeom prst="rect">
            <a:avLst/>
          </a:prstGeom>
        </p:spPr>
      </p:pic>
      <p:pic>
        <p:nvPicPr>
          <p:cNvPr id="5" name="Picture 4" descr="A person smiling for the camera&#10;&#10;Description automatically generated">
            <a:extLst>
              <a:ext uri="{FF2B5EF4-FFF2-40B4-BE49-F238E27FC236}">
                <a16:creationId xmlns:a16="http://schemas.microsoft.com/office/drawing/2014/main" id="{BAAF2BDC-9FE6-034C-98A5-D1AF13A976C5}"/>
              </a:ext>
            </a:extLst>
          </p:cNvPr>
          <p:cNvPicPr/>
          <p:nvPr/>
        </p:nvPicPr>
        <p:blipFill>
          <a:blip r:embed="rId3">
            <a:extLst>
              <a:ext uri="{28A0092B-C50C-407E-A947-70E740481C1C}">
                <a14:useLocalDpi xmlns:a14="http://schemas.microsoft.com/office/drawing/2010/main" val="0"/>
              </a:ext>
            </a:extLst>
          </a:blip>
          <a:stretch>
            <a:fillRect/>
          </a:stretch>
        </p:blipFill>
        <p:spPr>
          <a:xfrm>
            <a:off x="1871027" y="755967"/>
            <a:ext cx="4064318" cy="4147185"/>
          </a:xfrm>
          <a:prstGeom prst="rect">
            <a:avLst/>
          </a:prstGeom>
        </p:spPr>
      </p:pic>
      <p:sp>
        <p:nvSpPr>
          <p:cNvPr id="7" name="TextBox 6">
            <a:extLst>
              <a:ext uri="{FF2B5EF4-FFF2-40B4-BE49-F238E27FC236}">
                <a16:creationId xmlns:a16="http://schemas.microsoft.com/office/drawing/2014/main" id="{273C51A3-5E5D-B74B-A300-1669FC8E4A0B}"/>
              </a:ext>
            </a:extLst>
          </p:cNvPr>
          <p:cNvSpPr txBox="1"/>
          <p:nvPr/>
        </p:nvSpPr>
        <p:spPr>
          <a:xfrm>
            <a:off x="1698466" y="5594033"/>
            <a:ext cx="5466080" cy="769441"/>
          </a:xfrm>
          <a:prstGeom prst="rect">
            <a:avLst/>
          </a:prstGeom>
          <a:noFill/>
        </p:spPr>
        <p:txBody>
          <a:bodyPr wrap="square" rtlCol="0">
            <a:spAutoFit/>
          </a:bodyPr>
          <a:lstStyle/>
          <a:p>
            <a:r>
              <a:rPr lang="en-US" sz="2200" dirty="0"/>
              <a:t>Stimuli examples: Unmasked/Masked “happy” black female</a:t>
            </a:r>
          </a:p>
        </p:txBody>
      </p:sp>
    </p:spTree>
    <p:extLst>
      <p:ext uri="{BB962C8B-B14F-4D97-AF65-F5344CB8AC3E}">
        <p14:creationId xmlns:p14="http://schemas.microsoft.com/office/powerpoint/2010/main" val="1673496324"/>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otalTime>523</TotalTime>
  <Words>772</Words>
  <Application>Microsoft Macintosh PowerPoint</Application>
  <PresentationFormat>Widescreen</PresentationFormat>
  <Paragraphs>74</Paragraphs>
  <Slides>16</Slides>
  <Notes>0</Notes>
  <HiddenSlides>0</HiddenSlides>
  <MMClips>6</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Franklin Gothic Book</vt:lpstr>
      <vt:lpstr>Crop</vt:lpstr>
      <vt:lpstr>Trait anxiety and assessment of ambiguous emotions</vt:lpstr>
      <vt:lpstr>Introduction/Background</vt:lpstr>
      <vt:lpstr>Intro./Background cont.</vt:lpstr>
      <vt:lpstr>relevance</vt:lpstr>
      <vt:lpstr>Current Research</vt:lpstr>
      <vt:lpstr>Hypotheses</vt:lpstr>
      <vt:lpstr>Method</vt:lpstr>
      <vt:lpstr>Method cont.</vt:lpstr>
      <vt:lpstr>PowerPoint Presentation</vt:lpstr>
      <vt:lpstr>Method cont.</vt:lpstr>
      <vt:lpstr>Results </vt:lpstr>
      <vt:lpstr>Results cont.</vt:lpstr>
      <vt:lpstr>Results cont.</vt:lpstr>
      <vt:lpstr>Discussion</vt:lpstr>
      <vt:lpstr>References</vt:lpstr>
      <vt:lpstr>References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Trait anxiety and assessment of ambiguous emotions</dc:title>
  <dc:creator>Himes, Anna</dc:creator>
  <cp:lastModifiedBy>Himes, Anna</cp:lastModifiedBy>
  <cp:revision>31</cp:revision>
  <dcterms:created xsi:type="dcterms:W3CDTF">2021-04-05T15:11:46Z</dcterms:created>
  <dcterms:modified xsi:type="dcterms:W3CDTF">2021-04-06T03:21:10Z</dcterms:modified>
</cp:coreProperties>
</file>