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4"/>
  </p:notesMasterIdLst>
  <p:sldIdLst>
    <p:sldId id="275" r:id="rId5"/>
    <p:sldId id="278" r:id="rId6"/>
    <p:sldId id="282" r:id="rId7"/>
    <p:sldId id="276" r:id="rId8"/>
    <p:sldId id="281" r:id="rId9"/>
    <p:sldId id="284" r:id="rId10"/>
    <p:sldId id="280" r:id="rId11"/>
    <p:sldId id="283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4/4/2021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4/4/2021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4/4/2021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6300"/>
                    </a14:imgEffect>
                    <a14:imgEffect>
                      <a14:saturation sat="22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9331" b="9331"/>
          <a:stretch/>
        </p:blipFill>
        <p:spPr>
          <a:xfrm>
            <a:off x="20" y="-1153550"/>
            <a:ext cx="16642060" cy="801155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88396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Life’s a peach: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989621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Allen Warren</a:t>
            </a:r>
          </a:p>
          <a:p>
            <a:r>
              <a:rPr lang="en-US" dirty="0">
                <a:solidFill>
                  <a:srgbClr val="FFFFFF"/>
                </a:solidFill>
              </a:rPr>
              <a:t>Ball State University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4599A2-E81E-466B-93D0-9482728BAD9A}"/>
              </a:ext>
            </a:extLst>
          </p:cNvPr>
          <p:cNvSpPr txBox="1">
            <a:spLocks/>
          </p:cNvSpPr>
          <p:nvPr/>
        </p:nvSpPr>
        <p:spPr>
          <a:xfrm>
            <a:off x="1069848" y="3733885"/>
            <a:ext cx="7891272" cy="106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The Convergence of Sexuality in Class in </a:t>
            </a:r>
            <a:r>
              <a:rPr lang="en-US" dirty="0" err="1">
                <a:solidFill>
                  <a:srgbClr val="FFFFFF"/>
                </a:solidFill>
              </a:rPr>
              <a:t>Gaudagnino’s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Call Me by Your Name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3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38C483-9431-4DB4-92BC-2DE88475B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2" y="651665"/>
            <a:ext cx="3770036" cy="555466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D958E-80B8-4558-B0AE-C15E99D07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9" r="25109" b="-24"/>
          <a:stretch/>
        </p:blipFill>
        <p:spPr>
          <a:xfrm>
            <a:off x="5645426" y="651665"/>
            <a:ext cx="2796210" cy="3052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077C0A-E873-4664-B729-A17F85EF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86" t="18403" r="2189" b="10276"/>
          <a:stretch/>
        </p:blipFill>
        <p:spPr>
          <a:xfrm>
            <a:off x="5526157" y="3913683"/>
            <a:ext cx="5711683" cy="22926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483ED-008C-40E3-9D08-8D8F5D60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84" t="9483" b="5407"/>
          <a:stretch/>
        </p:blipFill>
        <p:spPr>
          <a:xfrm>
            <a:off x="8653668" y="651664"/>
            <a:ext cx="2584173" cy="3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2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57" r="36632"/>
          <a:stretch/>
        </p:blipFill>
        <p:spPr>
          <a:xfrm>
            <a:off x="1232451" y="753718"/>
            <a:ext cx="3684105" cy="535056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C516B-408D-41F6-A16D-A8CB26A84F8D}"/>
              </a:ext>
            </a:extLst>
          </p:cNvPr>
          <p:cNvSpPr txBox="1"/>
          <p:nvPr/>
        </p:nvSpPr>
        <p:spPr>
          <a:xfrm>
            <a:off x="5539409" y="753718"/>
            <a:ext cx="56189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“I propose </a:t>
            </a:r>
            <a:r>
              <a:rPr lang="en-CA" sz="2200" u="sng" dirty="0"/>
              <a:t>food</a:t>
            </a:r>
            <a:r>
              <a:rPr lang="en-CA" sz="2200" dirty="0"/>
              <a:t> as a mechanism by which we can assess this movie’s romantic leanings as well as its reliance on </a:t>
            </a:r>
            <a:r>
              <a:rPr lang="en-CA" sz="2200" u="sng" dirty="0"/>
              <a:t>class divisions </a:t>
            </a:r>
            <a:r>
              <a:rPr lang="en-CA" sz="2200" dirty="0"/>
              <a:t>to kickstart any meaningful realization of queerness. With this understanding in mind, we can begin to gather a better sense of </a:t>
            </a:r>
            <a:r>
              <a:rPr lang="en-CA" sz="2200" i="1" dirty="0"/>
              <a:t>Call Me by Your Name</a:t>
            </a:r>
            <a:r>
              <a:rPr lang="en-CA" sz="2200" dirty="0"/>
              <a:t>’s </a:t>
            </a:r>
            <a:r>
              <a:rPr lang="en-CA" sz="2200" u="sng" dirty="0"/>
              <a:t>class-consciousness</a:t>
            </a:r>
            <a:r>
              <a:rPr lang="en-CA" sz="2200" dirty="0"/>
              <a:t> and reckoning with economic forces that, on the surface, suggest entering a capitalistic elite to even clandestinely undermine heterosexism; however, these views ultimately bow under examination to show the </a:t>
            </a:r>
            <a:r>
              <a:rPr lang="en-CA" sz="2200" u="sng" dirty="0"/>
              <a:t>inability</a:t>
            </a:r>
            <a:r>
              <a:rPr lang="en-CA" sz="2200" dirty="0"/>
              <a:t> of any space built on such a class hierarchy to funnel out </a:t>
            </a:r>
            <a:r>
              <a:rPr lang="en-CA" sz="2200" u="sng" dirty="0"/>
              <a:t>oppression</a:t>
            </a:r>
            <a:r>
              <a:rPr lang="en-CA" sz="22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2492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7620" y="753717"/>
            <a:ext cx="9516759" cy="5350564"/>
          </a:xfrm>
        </p:spPr>
      </p:pic>
    </p:spTree>
    <p:extLst>
      <p:ext uri="{BB962C8B-B14F-4D97-AF65-F5344CB8AC3E}">
        <p14:creationId xmlns:p14="http://schemas.microsoft.com/office/powerpoint/2010/main" val="345260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7620" y="753717"/>
            <a:ext cx="9516759" cy="5350564"/>
          </a:xfrm>
        </p:spPr>
      </p:pic>
    </p:spTree>
    <p:extLst>
      <p:ext uri="{BB962C8B-B14F-4D97-AF65-F5344CB8AC3E}">
        <p14:creationId xmlns:p14="http://schemas.microsoft.com/office/powerpoint/2010/main" val="3689952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7620" y="753717"/>
            <a:ext cx="9516759" cy="5350564"/>
          </a:xfrm>
        </p:spPr>
      </p:pic>
    </p:spTree>
    <p:extLst>
      <p:ext uri="{BB962C8B-B14F-4D97-AF65-F5344CB8AC3E}">
        <p14:creationId xmlns:p14="http://schemas.microsoft.com/office/powerpoint/2010/main" val="283971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620" y="753717"/>
            <a:ext cx="9516759" cy="5350565"/>
          </a:xfrm>
        </p:spPr>
      </p:pic>
    </p:spTree>
    <p:extLst>
      <p:ext uri="{BB962C8B-B14F-4D97-AF65-F5344CB8AC3E}">
        <p14:creationId xmlns:p14="http://schemas.microsoft.com/office/powerpoint/2010/main" val="204026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A0CF9-3211-4436-B5EC-F7C7468C6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7620" y="753717"/>
            <a:ext cx="9516758" cy="5350564"/>
          </a:xfrm>
        </p:spPr>
      </p:pic>
    </p:spTree>
    <p:extLst>
      <p:ext uri="{BB962C8B-B14F-4D97-AF65-F5344CB8AC3E}">
        <p14:creationId xmlns:p14="http://schemas.microsoft.com/office/powerpoint/2010/main" val="374216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6300"/>
                    </a14:imgEffect>
                    <a14:imgEffect>
                      <a14:saturation sat="22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9331" b="9331"/>
          <a:stretch/>
        </p:blipFill>
        <p:spPr>
          <a:xfrm>
            <a:off x="20" y="-1153550"/>
            <a:ext cx="16642060" cy="801155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3711509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Life’s a peach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Allen Warren</a:t>
            </a:r>
          </a:p>
          <a:p>
            <a:r>
              <a:rPr lang="en-US" dirty="0">
                <a:solidFill>
                  <a:srgbClr val="FFFFFF"/>
                </a:solidFill>
              </a:rPr>
              <a:t>Ball State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3004A-3560-4C9E-AF3B-75B5266006A8}"/>
              </a:ext>
            </a:extLst>
          </p:cNvPr>
          <p:cNvSpPr txBox="1"/>
          <p:nvPr/>
        </p:nvSpPr>
        <p:spPr>
          <a:xfrm>
            <a:off x="6482686" y="1214651"/>
            <a:ext cx="491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“...the lasting message of </a:t>
            </a:r>
            <a:r>
              <a:rPr lang="en-CA" sz="3200" i="1" dirty="0">
                <a:solidFill>
                  <a:schemeClr val="bg1"/>
                </a:solidFill>
              </a:rPr>
              <a:t>Call Me by Your Name</a:t>
            </a:r>
            <a:r>
              <a:rPr lang="en-CA" sz="3200" dirty="0">
                <a:solidFill>
                  <a:schemeClr val="bg1"/>
                </a:solidFill>
              </a:rPr>
              <a:t> is not to resign to louder, more normative messaging, but to better understand the link between </a:t>
            </a:r>
            <a:r>
              <a:rPr lang="en-CA" sz="3200" u="sng" dirty="0">
                <a:solidFill>
                  <a:schemeClr val="bg1"/>
                </a:solidFill>
              </a:rPr>
              <a:t>what we govern and what governs us</a:t>
            </a:r>
            <a:r>
              <a:rPr lang="en-CA" sz="3200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343940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 design</Template>
  <TotalTime>769</TotalTime>
  <Words>167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Rockwell</vt:lpstr>
      <vt:lpstr>Rockwell Condensed</vt:lpstr>
      <vt:lpstr>Wingdings</vt:lpstr>
      <vt:lpstr>Wood Type</vt:lpstr>
      <vt:lpstr>Life’s a peach: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Life’s a peach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Life’s a peach</dc:title>
  <dc:creator>Allen</dc:creator>
  <cp:lastModifiedBy>Allen</cp:lastModifiedBy>
  <cp:revision>10</cp:revision>
  <dcterms:created xsi:type="dcterms:W3CDTF">2021-04-05T03:40:01Z</dcterms:created>
  <dcterms:modified xsi:type="dcterms:W3CDTF">2021-04-05T16:29:25Z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