
<file path=[Content_Types].xml><?xml version="1.0" encoding="utf-8"?>
<Types xmlns="http://schemas.openxmlformats.org/package/2006/content-types">
  <Default Extension="bmp" ContentType="image/bmp"/>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1"/>
  </p:notesMasterIdLst>
  <p:sldIdLst>
    <p:sldId id="327" r:id="rId5"/>
    <p:sldId id="313" r:id="rId6"/>
    <p:sldId id="320" r:id="rId7"/>
    <p:sldId id="314" r:id="rId8"/>
    <p:sldId id="317" r:id="rId9"/>
    <p:sldId id="31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303" autoAdjust="0"/>
  </p:normalViewPr>
  <p:slideViewPr>
    <p:cSldViewPr snapToGrid="0">
      <p:cViewPr>
        <p:scale>
          <a:sx n="53" d="100"/>
          <a:sy n="53" d="100"/>
        </p:scale>
        <p:origin x="11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696CB9-C051-480D-8587-6883DA7B202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9527F96-8359-4790-B726-C4050200FCBC}">
      <dgm:prSet phldrT="[Text]"/>
      <dgm:spPr/>
      <dgm:t>
        <a:bodyPr/>
        <a:lstStyle/>
        <a:p>
          <a:r>
            <a:rPr lang="en-US" dirty="0"/>
            <a:t>Previous Studies</a:t>
          </a:r>
        </a:p>
      </dgm:t>
    </dgm:pt>
    <dgm:pt modelId="{4EFEB925-FDF5-499D-B9EC-01D9919F28E0}" type="parTrans" cxnId="{AE21267A-E5AA-43A2-AA6D-2E7F20490619}">
      <dgm:prSet/>
      <dgm:spPr/>
      <dgm:t>
        <a:bodyPr/>
        <a:lstStyle/>
        <a:p>
          <a:endParaRPr lang="en-US"/>
        </a:p>
      </dgm:t>
    </dgm:pt>
    <dgm:pt modelId="{546B9920-B7CF-4E52-8D21-E13C5BDD1571}" type="sibTrans" cxnId="{AE21267A-E5AA-43A2-AA6D-2E7F20490619}">
      <dgm:prSet/>
      <dgm:spPr/>
      <dgm:t>
        <a:bodyPr/>
        <a:lstStyle/>
        <a:p>
          <a:endParaRPr lang="en-US"/>
        </a:p>
      </dgm:t>
    </dgm:pt>
    <dgm:pt modelId="{B781A2AE-AE02-4699-8FAE-B2CCAF188953}">
      <dgm:prSet phldrT="[Text]"/>
      <dgm:spPr/>
      <dgm:t>
        <a:bodyPr/>
        <a:lstStyle/>
        <a:p>
          <a:r>
            <a:rPr lang="en-US" dirty="0"/>
            <a:t>Focused on the empathy of those who have committed crimes (correctional inmates) towards non-inmates </a:t>
          </a:r>
        </a:p>
      </dgm:t>
    </dgm:pt>
    <dgm:pt modelId="{EC1EA09E-4DA8-4750-88E8-24D04EF9C9E6}" type="parTrans" cxnId="{0F47CDBB-C288-41E2-AEEC-0985AD77D550}">
      <dgm:prSet/>
      <dgm:spPr/>
      <dgm:t>
        <a:bodyPr/>
        <a:lstStyle/>
        <a:p>
          <a:endParaRPr lang="en-US"/>
        </a:p>
      </dgm:t>
    </dgm:pt>
    <dgm:pt modelId="{EEF98F41-C976-4B87-9D5E-A4DD5A0C6212}" type="sibTrans" cxnId="{0F47CDBB-C288-41E2-AEEC-0985AD77D550}">
      <dgm:prSet/>
      <dgm:spPr/>
      <dgm:t>
        <a:bodyPr/>
        <a:lstStyle/>
        <a:p>
          <a:endParaRPr lang="en-US"/>
        </a:p>
      </dgm:t>
    </dgm:pt>
    <dgm:pt modelId="{1A04568E-2053-4AE0-B84C-A5A09DF0DBAE}">
      <dgm:prSet phldrT="[Text]"/>
      <dgm:spPr/>
      <dgm:t>
        <a:bodyPr/>
        <a:lstStyle/>
        <a:p>
          <a:r>
            <a:rPr lang="en-US" dirty="0"/>
            <a:t>Current Study</a:t>
          </a:r>
        </a:p>
      </dgm:t>
    </dgm:pt>
    <dgm:pt modelId="{A931E9DA-6F73-4FD1-8793-D466A9669BB0}" type="parTrans" cxnId="{4869C71C-09C5-44B0-8555-5E6946F879EE}">
      <dgm:prSet/>
      <dgm:spPr/>
      <dgm:t>
        <a:bodyPr/>
        <a:lstStyle/>
        <a:p>
          <a:endParaRPr lang="en-US"/>
        </a:p>
      </dgm:t>
    </dgm:pt>
    <dgm:pt modelId="{F17B5C93-635B-491D-B6E8-6E673C8E2FB8}" type="sibTrans" cxnId="{4869C71C-09C5-44B0-8555-5E6946F879EE}">
      <dgm:prSet/>
      <dgm:spPr/>
      <dgm:t>
        <a:bodyPr/>
        <a:lstStyle/>
        <a:p>
          <a:endParaRPr lang="en-US"/>
        </a:p>
      </dgm:t>
    </dgm:pt>
    <dgm:pt modelId="{51B6E519-C2F8-4534-95E8-3D41B4D0BB3C}">
      <dgm:prSet phldrT="[Text]"/>
      <dgm:spPr/>
      <dgm:t>
        <a:bodyPr/>
        <a:lstStyle/>
        <a:p>
          <a:r>
            <a:rPr lang="en-US" dirty="0"/>
            <a:t>Study the empathy of non-inmates </a:t>
          </a:r>
          <a:r>
            <a:rPr lang="en-US" i="1" dirty="0"/>
            <a:t>towards</a:t>
          </a:r>
          <a:r>
            <a:rPr lang="en-US" dirty="0"/>
            <a:t> those who have committed crimes</a:t>
          </a:r>
        </a:p>
      </dgm:t>
    </dgm:pt>
    <dgm:pt modelId="{2F6C9EF3-D4C1-4988-BB6A-FE03B105300A}" type="parTrans" cxnId="{37DD70CE-EEAA-4C65-BAA3-C21B6ECB1571}">
      <dgm:prSet/>
      <dgm:spPr/>
      <dgm:t>
        <a:bodyPr/>
        <a:lstStyle/>
        <a:p>
          <a:endParaRPr lang="en-US"/>
        </a:p>
      </dgm:t>
    </dgm:pt>
    <dgm:pt modelId="{DD2EF1A4-7D2B-443F-9DD4-BB653BDA9AB7}" type="sibTrans" cxnId="{37DD70CE-EEAA-4C65-BAA3-C21B6ECB1571}">
      <dgm:prSet/>
      <dgm:spPr/>
      <dgm:t>
        <a:bodyPr/>
        <a:lstStyle/>
        <a:p>
          <a:endParaRPr lang="en-US"/>
        </a:p>
      </dgm:t>
    </dgm:pt>
    <dgm:pt modelId="{F6118249-71E0-4B68-9F61-E3BA6DA22E6D}" type="pres">
      <dgm:prSet presAssocID="{6D696CB9-C051-480D-8587-6883DA7B2028}" presName="Name0" presStyleCnt="0">
        <dgm:presLayoutVars>
          <dgm:dir/>
          <dgm:animLvl val="lvl"/>
          <dgm:resizeHandles val="exact"/>
        </dgm:presLayoutVars>
      </dgm:prSet>
      <dgm:spPr/>
    </dgm:pt>
    <dgm:pt modelId="{3AC8D5EA-E7C1-4BAF-ABCC-22C4B4CCF90D}" type="pres">
      <dgm:prSet presAssocID="{19527F96-8359-4790-B726-C4050200FCBC}" presName="linNode" presStyleCnt="0"/>
      <dgm:spPr/>
    </dgm:pt>
    <dgm:pt modelId="{00606A83-D4E4-4785-BF93-E702642B30EA}" type="pres">
      <dgm:prSet presAssocID="{19527F96-8359-4790-B726-C4050200FCBC}" presName="parentText" presStyleLbl="node1" presStyleIdx="0" presStyleCnt="2">
        <dgm:presLayoutVars>
          <dgm:chMax val="1"/>
          <dgm:bulletEnabled val="1"/>
        </dgm:presLayoutVars>
      </dgm:prSet>
      <dgm:spPr/>
    </dgm:pt>
    <dgm:pt modelId="{67C15FBB-7C68-4368-99D3-93DBD7EF8E01}" type="pres">
      <dgm:prSet presAssocID="{19527F96-8359-4790-B726-C4050200FCBC}" presName="descendantText" presStyleLbl="alignAccFollowNode1" presStyleIdx="0" presStyleCnt="2" custLinFactNeighborX="0" custLinFactNeighborY="0">
        <dgm:presLayoutVars>
          <dgm:bulletEnabled val="1"/>
        </dgm:presLayoutVars>
      </dgm:prSet>
      <dgm:spPr/>
    </dgm:pt>
    <dgm:pt modelId="{AE8990CE-D451-467C-B1A2-C70F94EB10FD}" type="pres">
      <dgm:prSet presAssocID="{546B9920-B7CF-4E52-8D21-E13C5BDD1571}" presName="sp" presStyleCnt="0"/>
      <dgm:spPr/>
    </dgm:pt>
    <dgm:pt modelId="{3DFF92CA-0AA9-4118-8C12-4CB0D30A7777}" type="pres">
      <dgm:prSet presAssocID="{1A04568E-2053-4AE0-B84C-A5A09DF0DBAE}" presName="linNode" presStyleCnt="0"/>
      <dgm:spPr/>
    </dgm:pt>
    <dgm:pt modelId="{F86113B9-3C90-459E-8A98-B3B56FFF1671}" type="pres">
      <dgm:prSet presAssocID="{1A04568E-2053-4AE0-B84C-A5A09DF0DBAE}" presName="parentText" presStyleLbl="node1" presStyleIdx="1" presStyleCnt="2">
        <dgm:presLayoutVars>
          <dgm:chMax val="1"/>
          <dgm:bulletEnabled val="1"/>
        </dgm:presLayoutVars>
      </dgm:prSet>
      <dgm:spPr/>
    </dgm:pt>
    <dgm:pt modelId="{1C806E7B-5AA3-4EF9-B276-25EB4246D291}" type="pres">
      <dgm:prSet presAssocID="{1A04568E-2053-4AE0-B84C-A5A09DF0DBAE}" presName="descendantText" presStyleLbl="alignAccFollowNode1" presStyleIdx="1" presStyleCnt="2">
        <dgm:presLayoutVars>
          <dgm:bulletEnabled val="1"/>
        </dgm:presLayoutVars>
      </dgm:prSet>
      <dgm:spPr/>
    </dgm:pt>
  </dgm:ptLst>
  <dgm:cxnLst>
    <dgm:cxn modelId="{8576C909-6C1D-47A0-A2D3-63AC95293184}" type="presOf" srcId="{19527F96-8359-4790-B726-C4050200FCBC}" destId="{00606A83-D4E4-4785-BF93-E702642B30EA}" srcOrd="0" destOrd="0" presId="urn:microsoft.com/office/officeart/2005/8/layout/vList5"/>
    <dgm:cxn modelId="{4869C71C-09C5-44B0-8555-5E6946F879EE}" srcId="{6D696CB9-C051-480D-8587-6883DA7B2028}" destId="{1A04568E-2053-4AE0-B84C-A5A09DF0DBAE}" srcOrd="1" destOrd="0" parTransId="{A931E9DA-6F73-4FD1-8793-D466A9669BB0}" sibTransId="{F17B5C93-635B-491D-B6E8-6E673C8E2FB8}"/>
    <dgm:cxn modelId="{661D766C-5A8F-485E-BBE8-D691D0780B6C}" type="presOf" srcId="{B781A2AE-AE02-4699-8FAE-B2CCAF188953}" destId="{67C15FBB-7C68-4368-99D3-93DBD7EF8E01}" srcOrd="0" destOrd="0" presId="urn:microsoft.com/office/officeart/2005/8/layout/vList5"/>
    <dgm:cxn modelId="{AE21267A-E5AA-43A2-AA6D-2E7F20490619}" srcId="{6D696CB9-C051-480D-8587-6883DA7B2028}" destId="{19527F96-8359-4790-B726-C4050200FCBC}" srcOrd="0" destOrd="0" parTransId="{4EFEB925-FDF5-499D-B9EC-01D9919F28E0}" sibTransId="{546B9920-B7CF-4E52-8D21-E13C5BDD1571}"/>
    <dgm:cxn modelId="{0F47CDBB-C288-41E2-AEEC-0985AD77D550}" srcId="{19527F96-8359-4790-B726-C4050200FCBC}" destId="{B781A2AE-AE02-4699-8FAE-B2CCAF188953}" srcOrd="0" destOrd="0" parTransId="{EC1EA09E-4DA8-4750-88E8-24D04EF9C9E6}" sibTransId="{EEF98F41-C976-4B87-9D5E-A4DD5A0C6212}"/>
    <dgm:cxn modelId="{C04DDAC1-1225-4786-95E3-10E517772FB1}" type="presOf" srcId="{1A04568E-2053-4AE0-B84C-A5A09DF0DBAE}" destId="{F86113B9-3C90-459E-8A98-B3B56FFF1671}" srcOrd="0" destOrd="0" presId="urn:microsoft.com/office/officeart/2005/8/layout/vList5"/>
    <dgm:cxn modelId="{1315ABC3-D40B-4340-BE41-38AAF4728D75}" type="presOf" srcId="{6D696CB9-C051-480D-8587-6883DA7B2028}" destId="{F6118249-71E0-4B68-9F61-E3BA6DA22E6D}" srcOrd="0" destOrd="0" presId="urn:microsoft.com/office/officeart/2005/8/layout/vList5"/>
    <dgm:cxn modelId="{20EF70C4-9A54-4861-A4EE-94C65886DAEF}" type="presOf" srcId="{51B6E519-C2F8-4534-95E8-3D41B4D0BB3C}" destId="{1C806E7B-5AA3-4EF9-B276-25EB4246D291}" srcOrd="0" destOrd="0" presId="urn:microsoft.com/office/officeart/2005/8/layout/vList5"/>
    <dgm:cxn modelId="{37DD70CE-EEAA-4C65-BAA3-C21B6ECB1571}" srcId="{1A04568E-2053-4AE0-B84C-A5A09DF0DBAE}" destId="{51B6E519-C2F8-4534-95E8-3D41B4D0BB3C}" srcOrd="0" destOrd="0" parTransId="{2F6C9EF3-D4C1-4988-BB6A-FE03B105300A}" sibTransId="{DD2EF1A4-7D2B-443F-9DD4-BB653BDA9AB7}"/>
    <dgm:cxn modelId="{F5F93A76-BBFC-4486-9FA1-E7A2AD6E2CE4}" type="presParOf" srcId="{F6118249-71E0-4B68-9F61-E3BA6DA22E6D}" destId="{3AC8D5EA-E7C1-4BAF-ABCC-22C4B4CCF90D}" srcOrd="0" destOrd="0" presId="urn:microsoft.com/office/officeart/2005/8/layout/vList5"/>
    <dgm:cxn modelId="{C638EF1C-FF56-4586-8441-197EE8A6FDAE}" type="presParOf" srcId="{3AC8D5EA-E7C1-4BAF-ABCC-22C4B4CCF90D}" destId="{00606A83-D4E4-4785-BF93-E702642B30EA}" srcOrd="0" destOrd="0" presId="urn:microsoft.com/office/officeart/2005/8/layout/vList5"/>
    <dgm:cxn modelId="{B4A65F98-177F-474D-85B8-03EF71F801E4}" type="presParOf" srcId="{3AC8D5EA-E7C1-4BAF-ABCC-22C4B4CCF90D}" destId="{67C15FBB-7C68-4368-99D3-93DBD7EF8E01}" srcOrd="1" destOrd="0" presId="urn:microsoft.com/office/officeart/2005/8/layout/vList5"/>
    <dgm:cxn modelId="{6509D214-00D4-47B6-93B5-00DC659D2CF0}" type="presParOf" srcId="{F6118249-71E0-4B68-9F61-E3BA6DA22E6D}" destId="{AE8990CE-D451-467C-B1A2-C70F94EB10FD}" srcOrd="1" destOrd="0" presId="urn:microsoft.com/office/officeart/2005/8/layout/vList5"/>
    <dgm:cxn modelId="{DC8BCD8B-71C6-4C32-BF1F-6FC1110D3E86}" type="presParOf" srcId="{F6118249-71E0-4B68-9F61-E3BA6DA22E6D}" destId="{3DFF92CA-0AA9-4118-8C12-4CB0D30A7777}" srcOrd="2" destOrd="0" presId="urn:microsoft.com/office/officeart/2005/8/layout/vList5"/>
    <dgm:cxn modelId="{72F2C75C-10DD-46D0-9B80-D91519BF00B0}" type="presParOf" srcId="{3DFF92CA-0AA9-4118-8C12-4CB0D30A7777}" destId="{F86113B9-3C90-459E-8A98-B3B56FFF1671}" srcOrd="0" destOrd="0" presId="urn:microsoft.com/office/officeart/2005/8/layout/vList5"/>
    <dgm:cxn modelId="{59FB9287-DCE9-42CC-82C3-581DC9AA0A54}" type="presParOf" srcId="{3DFF92CA-0AA9-4118-8C12-4CB0D30A7777}" destId="{1C806E7B-5AA3-4EF9-B276-25EB4246D291}" srcOrd="1" destOrd="0" presId="urn:microsoft.com/office/officeart/2005/8/layout/vList5"/>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B85E23-D286-43D9-8EB8-1080971A89F3}"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E05917B1-9FF4-465B-8694-1E3725242BFC}">
      <dgm:prSet/>
      <dgm:spPr/>
      <dgm:t>
        <a:bodyPr/>
        <a:lstStyle/>
        <a:p>
          <a:r>
            <a:rPr lang="en-US"/>
            <a:t>Empathy towards offenders can be increased by reading text that allow the reader to “transport” themselves into the offender’s shoes.</a:t>
          </a:r>
        </a:p>
      </dgm:t>
    </dgm:pt>
    <dgm:pt modelId="{3E104108-FF9F-403D-998B-36341FA7A374}" type="parTrans" cxnId="{5D45C702-DBB3-4BE5-9684-997704B3AC86}">
      <dgm:prSet/>
      <dgm:spPr/>
      <dgm:t>
        <a:bodyPr/>
        <a:lstStyle/>
        <a:p>
          <a:endParaRPr lang="en-US"/>
        </a:p>
      </dgm:t>
    </dgm:pt>
    <dgm:pt modelId="{59B5B37C-4D1C-4B4A-A35B-BECEA749B462}" type="sibTrans" cxnId="{5D45C702-DBB3-4BE5-9684-997704B3AC86}">
      <dgm:prSet/>
      <dgm:spPr/>
      <dgm:t>
        <a:bodyPr/>
        <a:lstStyle/>
        <a:p>
          <a:endParaRPr lang="en-US"/>
        </a:p>
      </dgm:t>
    </dgm:pt>
    <dgm:pt modelId="{C76420EE-3E33-44FC-9D4A-3FAA90ACD3CA}">
      <dgm:prSet/>
      <dgm:spPr/>
      <dgm:t>
        <a:bodyPr/>
        <a:lstStyle/>
        <a:p>
          <a:r>
            <a:rPr lang="en-US"/>
            <a:t>Empathy is higher when reading narratives compared to report-styled texts.</a:t>
          </a:r>
        </a:p>
      </dgm:t>
    </dgm:pt>
    <dgm:pt modelId="{3E423359-2566-40B2-B247-2521C5B5F29E}" type="parTrans" cxnId="{C85F90AF-4C2F-406B-B1D2-0FEB780DABF3}">
      <dgm:prSet/>
      <dgm:spPr/>
      <dgm:t>
        <a:bodyPr/>
        <a:lstStyle/>
        <a:p>
          <a:endParaRPr lang="en-US"/>
        </a:p>
      </dgm:t>
    </dgm:pt>
    <dgm:pt modelId="{55B7DB34-1217-434B-AACD-5506809AFA5C}" type="sibTrans" cxnId="{C85F90AF-4C2F-406B-B1D2-0FEB780DABF3}">
      <dgm:prSet/>
      <dgm:spPr/>
      <dgm:t>
        <a:bodyPr/>
        <a:lstStyle/>
        <a:p>
          <a:endParaRPr lang="en-US"/>
        </a:p>
      </dgm:t>
    </dgm:pt>
    <dgm:pt modelId="{1CD601A0-25F8-4081-BFF4-7BA5E5F98BF5}" type="pres">
      <dgm:prSet presAssocID="{27B85E23-D286-43D9-8EB8-1080971A89F3}" presName="hierChild1" presStyleCnt="0">
        <dgm:presLayoutVars>
          <dgm:chPref val="1"/>
          <dgm:dir/>
          <dgm:animOne val="branch"/>
          <dgm:animLvl val="lvl"/>
          <dgm:resizeHandles/>
        </dgm:presLayoutVars>
      </dgm:prSet>
      <dgm:spPr/>
    </dgm:pt>
    <dgm:pt modelId="{D64CAF94-1EE1-40B5-91F2-553C3019F6C6}" type="pres">
      <dgm:prSet presAssocID="{E05917B1-9FF4-465B-8694-1E3725242BFC}" presName="hierRoot1" presStyleCnt="0"/>
      <dgm:spPr/>
    </dgm:pt>
    <dgm:pt modelId="{6C036D07-BF4E-4184-8CCB-8844588AF2E8}" type="pres">
      <dgm:prSet presAssocID="{E05917B1-9FF4-465B-8694-1E3725242BFC}" presName="composite" presStyleCnt="0"/>
      <dgm:spPr/>
    </dgm:pt>
    <dgm:pt modelId="{F99A6EB2-9D12-412D-B469-C3B0EAB494B9}" type="pres">
      <dgm:prSet presAssocID="{E05917B1-9FF4-465B-8694-1E3725242BFC}" presName="background" presStyleLbl="node0" presStyleIdx="0" presStyleCnt="2"/>
      <dgm:spPr/>
    </dgm:pt>
    <dgm:pt modelId="{BC7B15A6-C013-4906-A6C6-C773911861C9}" type="pres">
      <dgm:prSet presAssocID="{E05917B1-9FF4-465B-8694-1E3725242BFC}" presName="text" presStyleLbl="fgAcc0" presStyleIdx="0" presStyleCnt="2">
        <dgm:presLayoutVars>
          <dgm:chPref val="3"/>
        </dgm:presLayoutVars>
      </dgm:prSet>
      <dgm:spPr/>
    </dgm:pt>
    <dgm:pt modelId="{39429EF4-11B2-463B-873D-9FF4CD2008B2}" type="pres">
      <dgm:prSet presAssocID="{E05917B1-9FF4-465B-8694-1E3725242BFC}" presName="hierChild2" presStyleCnt="0"/>
      <dgm:spPr/>
    </dgm:pt>
    <dgm:pt modelId="{006164E7-4538-47DE-92FA-75428458E628}" type="pres">
      <dgm:prSet presAssocID="{C76420EE-3E33-44FC-9D4A-3FAA90ACD3CA}" presName="hierRoot1" presStyleCnt="0"/>
      <dgm:spPr/>
    </dgm:pt>
    <dgm:pt modelId="{7D1BA62E-B80A-40CB-8496-0CD85A27079C}" type="pres">
      <dgm:prSet presAssocID="{C76420EE-3E33-44FC-9D4A-3FAA90ACD3CA}" presName="composite" presStyleCnt="0"/>
      <dgm:spPr/>
    </dgm:pt>
    <dgm:pt modelId="{66BB9D37-8C0C-4EBC-9AE3-DA9FE9CC4B41}" type="pres">
      <dgm:prSet presAssocID="{C76420EE-3E33-44FC-9D4A-3FAA90ACD3CA}" presName="background" presStyleLbl="node0" presStyleIdx="1" presStyleCnt="2"/>
      <dgm:spPr/>
    </dgm:pt>
    <dgm:pt modelId="{FFA9BEF3-6EFD-40CE-B460-8C2877EC64FE}" type="pres">
      <dgm:prSet presAssocID="{C76420EE-3E33-44FC-9D4A-3FAA90ACD3CA}" presName="text" presStyleLbl="fgAcc0" presStyleIdx="1" presStyleCnt="2">
        <dgm:presLayoutVars>
          <dgm:chPref val="3"/>
        </dgm:presLayoutVars>
      </dgm:prSet>
      <dgm:spPr/>
    </dgm:pt>
    <dgm:pt modelId="{6A4D476A-4966-4C5C-8AC4-16B2F1BB5862}" type="pres">
      <dgm:prSet presAssocID="{C76420EE-3E33-44FC-9D4A-3FAA90ACD3CA}" presName="hierChild2" presStyleCnt="0"/>
      <dgm:spPr/>
    </dgm:pt>
  </dgm:ptLst>
  <dgm:cxnLst>
    <dgm:cxn modelId="{5D45C702-DBB3-4BE5-9684-997704B3AC86}" srcId="{27B85E23-D286-43D9-8EB8-1080971A89F3}" destId="{E05917B1-9FF4-465B-8694-1E3725242BFC}" srcOrd="0" destOrd="0" parTransId="{3E104108-FF9F-403D-998B-36341FA7A374}" sibTransId="{59B5B37C-4D1C-4B4A-A35B-BECEA749B462}"/>
    <dgm:cxn modelId="{ADB41E04-2012-41E1-BF8F-9BD2B607289C}" type="presOf" srcId="{E05917B1-9FF4-465B-8694-1E3725242BFC}" destId="{BC7B15A6-C013-4906-A6C6-C773911861C9}" srcOrd="0" destOrd="0" presId="urn:microsoft.com/office/officeart/2005/8/layout/hierarchy1"/>
    <dgm:cxn modelId="{7171A319-81BD-48D7-9732-6894887D8E7B}" type="presOf" srcId="{27B85E23-D286-43D9-8EB8-1080971A89F3}" destId="{1CD601A0-25F8-4081-BFF4-7BA5E5F98BF5}" srcOrd="0" destOrd="0" presId="urn:microsoft.com/office/officeart/2005/8/layout/hierarchy1"/>
    <dgm:cxn modelId="{FE8C884F-E747-4BF4-9CCD-25B205597B1D}" type="presOf" srcId="{C76420EE-3E33-44FC-9D4A-3FAA90ACD3CA}" destId="{FFA9BEF3-6EFD-40CE-B460-8C2877EC64FE}" srcOrd="0" destOrd="0" presId="urn:microsoft.com/office/officeart/2005/8/layout/hierarchy1"/>
    <dgm:cxn modelId="{C85F90AF-4C2F-406B-B1D2-0FEB780DABF3}" srcId="{27B85E23-D286-43D9-8EB8-1080971A89F3}" destId="{C76420EE-3E33-44FC-9D4A-3FAA90ACD3CA}" srcOrd="1" destOrd="0" parTransId="{3E423359-2566-40B2-B247-2521C5B5F29E}" sibTransId="{55B7DB34-1217-434B-AACD-5506809AFA5C}"/>
    <dgm:cxn modelId="{4782AAE4-9335-44C0-A254-A4AD4F19A9ED}" type="presParOf" srcId="{1CD601A0-25F8-4081-BFF4-7BA5E5F98BF5}" destId="{D64CAF94-1EE1-40B5-91F2-553C3019F6C6}" srcOrd="0" destOrd="0" presId="urn:microsoft.com/office/officeart/2005/8/layout/hierarchy1"/>
    <dgm:cxn modelId="{CC970F85-57B7-4D38-87C6-D5FB180978A8}" type="presParOf" srcId="{D64CAF94-1EE1-40B5-91F2-553C3019F6C6}" destId="{6C036D07-BF4E-4184-8CCB-8844588AF2E8}" srcOrd="0" destOrd="0" presId="urn:microsoft.com/office/officeart/2005/8/layout/hierarchy1"/>
    <dgm:cxn modelId="{87BAF367-E7F2-47A1-A79C-DD1777E8CDEB}" type="presParOf" srcId="{6C036D07-BF4E-4184-8CCB-8844588AF2E8}" destId="{F99A6EB2-9D12-412D-B469-C3B0EAB494B9}" srcOrd="0" destOrd="0" presId="urn:microsoft.com/office/officeart/2005/8/layout/hierarchy1"/>
    <dgm:cxn modelId="{EC045783-92FB-4D47-BDCD-E902C21B39E2}" type="presParOf" srcId="{6C036D07-BF4E-4184-8CCB-8844588AF2E8}" destId="{BC7B15A6-C013-4906-A6C6-C773911861C9}" srcOrd="1" destOrd="0" presId="urn:microsoft.com/office/officeart/2005/8/layout/hierarchy1"/>
    <dgm:cxn modelId="{9D96EABD-FCAE-41EF-827B-5767A79FA475}" type="presParOf" srcId="{D64CAF94-1EE1-40B5-91F2-553C3019F6C6}" destId="{39429EF4-11B2-463B-873D-9FF4CD2008B2}" srcOrd="1" destOrd="0" presId="urn:microsoft.com/office/officeart/2005/8/layout/hierarchy1"/>
    <dgm:cxn modelId="{589B3A94-E3E4-46F5-86CB-620E550C5448}" type="presParOf" srcId="{1CD601A0-25F8-4081-BFF4-7BA5E5F98BF5}" destId="{006164E7-4538-47DE-92FA-75428458E628}" srcOrd="1" destOrd="0" presId="urn:microsoft.com/office/officeart/2005/8/layout/hierarchy1"/>
    <dgm:cxn modelId="{DFE17285-6509-458D-B511-9FAB7FB99020}" type="presParOf" srcId="{006164E7-4538-47DE-92FA-75428458E628}" destId="{7D1BA62E-B80A-40CB-8496-0CD85A27079C}" srcOrd="0" destOrd="0" presId="urn:microsoft.com/office/officeart/2005/8/layout/hierarchy1"/>
    <dgm:cxn modelId="{2242DF2D-F7A4-4ED3-90FC-E2CA22E49B14}" type="presParOf" srcId="{7D1BA62E-B80A-40CB-8496-0CD85A27079C}" destId="{66BB9D37-8C0C-4EBC-9AE3-DA9FE9CC4B41}" srcOrd="0" destOrd="0" presId="urn:microsoft.com/office/officeart/2005/8/layout/hierarchy1"/>
    <dgm:cxn modelId="{68178B8D-5F63-4F3F-AC41-3C01A2604BEA}" type="presParOf" srcId="{7D1BA62E-B80A-40CB-8496-0CD85A27079C}" destId="{FFA9BEF3-6EFD-40CE-B460-8C2877EC64FE}" srcOrd="1" destOrd="0" presId="urn:microsoft.com/office/officeart/2005/8/layout/hierarchy1"/>
    <dgm:cxn modelId="{6652064F-C2EA-425B-8603-BDD19D178991}" type="presParOf" srcId="{006164E7-4538-47DE-92FA-75428458E628}" destId="{6A4D476A-4966-4C5C-8AC4-16B2F1BB586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15FBB-7C68-4368-99D3-93DBD7EF8E01}">
      <dsp:nvSpPr>
        <dsp:cNvPr id="0" name=""/>
        <dsp:cNvSpPr/>
      </dsp:nvSpPr>
      <dsp:spPr>
        <a:xfrm rot="5400000">
          <a:off x="4908972" y="-1659088"/>
          <a:ext cx="1670399" cy="54062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Focused on the empathy of those who have committed crimes (correctional inmates) towards non-inmates </a:t>
          </a:r>
        </a:p>
      </dsp:txBody>
      <dsp:txXfrm rot="-5400000">
        <a:off x="3041032" y="290394"/>
        <a:ext cx="5324738" cy="1507315"/>
      </dsp:txXfrm>
    </dsp:sp>
    <dsp:sp modelId="{00606A83-D4E4-4785-BF93-E702642B30EA}">
      <dsp:nvSpPr>
        <dsp:cNvPr id="0" name=""/>
        <dsp:cNvSpPr/>
      </dsp:nvSpPr>
      <dsp:spPr>
        <a:xfrm>
          <a:off x="0" y="52"/>
          <a:ext cx="3041032" cy="2087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Previous Studies</a:t>
          </a:r>
        </a:p>
      </dsp:txBody>
      <dsp:txXfrm>
        <a:off x="101928" y="101980"/>
        <a:ext cx="2837176" cy="1884143"/>
      </dsp:txXfrm>
    </dsp:sp>
    <dsp:sp modelId="{1C806E7B-5AA3-4EF9-B276-25EB4246D291}">
      <dsp:nvSpPr>
        <dsp:cNvPr id="0" name=""/>
        <dsp:cNvSpPr/>
      </dsp:nvSpPr>
      <dsp:spPr>
        <a:xfrm rot="5400000">
          <a:off x="4908972" y="533311"/>
          <a:ext cx="1670399" cy="54062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Study the empathy of non-inmates </a:t>
          </a:r>
          <a:r>
            <a:rPr lang="en-US" sz="2500" i="1" kern="1200" dirty="0"/>
            <a:t>towards</a:t>
          </a:r>
          <a:r>
            <a:rPr lang="en-US" sz="2500" kern="1200" dirty="0"/>
            <a:t> those who have committed crimes</a:t>
          </a:r>
        </a:p>
      </dsp:txBody>
      <dsp:txXfrm rot="-5400000">
        <a:off x="3041032" y="2482793"/>
        <a:ext cx="5324738" cy="1507315"/>
      </dsp:txXfrm>
    </dsp:sp>
    <dsp:sp modelId="{F86113B9-3C90-459E-8A98-B3B56FFF1671}">
      <dsp:nvSpPr>
        <dsp:cNvPr id="0" name=""/>
        <dsp:cNvSpPr/>
      </dsp:nvSpPr>
      <dsp:spPr>
        <a:xfrm>
          <a:off x="0" y="2192451"/>
          <a:ext cx="3041032" cy="2087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Current Study</a:t>
          </a:r>
        </a:p>
      </dsp:txBody>
      <dsp:txXfrm>
        <a:off x="101928" y="2294379"/>
        <a:ext cx="2837176" cy="1884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A6EB2-9D12-412D-B469-C3B0EAB494B9}">
      <dsp:nvSpPr>
        <dsp:cNvPr id="0" name=""/>
        <dsp:cNvSpPr/>
      </dsp:nvSpPr>
      <dsp:spPr>
        <a:xfrm>
          <a:off x="1227" y="267023"/>
          <a:ext cx="4309690" cy="273665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C7B15A6-C013-4906-A6C6-C773911861C9}">
      <dsp:nvSpPr>
        <dsp:cNvPr id="0" name=""/>
        <dsp:cNvSpPr/>
      </dsp:nvSpPr>
      <dsp:spPr>
        <a:xfrm>
          <a:off x="480082" y="721935"/>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Empathy towards offenders can be increased by reading text that allow the reader to “transport” themselves into the offender’s shoes.</a:t>
          </a:r>
        </a:p>
      </dsp:txBody>
      <dsp:txXfrm>
        <a:off x="560236" y="802089"/>
        <a:ext cx="4149382" cy="2576345"/>
      </dsp:txXfrm>
    </dsp:sp>
    <dsp:sp modelId="{66BB9D37-8C0C-4EBC-9AE3-DA9FE9CC4B41}">
      <dsp:nvSpPr>
        <dsp:cNvPr id="0" name=""/>
        <dsp:cNvSpPr/>
      </dsp:nvSpPr>
      <dsp:spPr>
        <a:xfrm>
          <a:off x="5268627" y="267023"/>
          <a:ext cx="4309690" cy="273665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FA9BEF3-6EFD-40CE-B460-8C2877EC64FE}">
      <dsp:nvSpPr>
        <dsp:cNvPr id="0" name=""/>
        <dsp:cNvSpPr/>
      </dsp:nvSpPr>
      <dsp:spPr>
        <a:xfrm>
          <a:off x="5747481" y="721935"/>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Empathy is higher when reading narratives compared to report-styled texts.</a:t>
          </a:r>
        </a:p>
      </dsp:txBody>
      <dsp:txXfrm>
        <a:off x="5827635" y="802089"/>
        <a:ext cx="4149382" cy="257634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4/3/2021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456DE3-4E01-4AFD-AD42-42312842ED89}" type="slidenum">
              <a:rPr lang="en-US" smtClean="0"/>
              <a:t>1</a:t>
            </a:fld>
            <a:endParaRPr lang="en-US" dirty="0"/>
          </a:p>
        </p:txBody>
      </p:sp>
    </p:spTree>
    <p:extLst>
      <p:ext uri="{BB962C8B-B14F-4D97-AF65-F5344CB8AC3E}">
        <p14:creationId xmlns:p14="http://schemas.microsoft.com/office/powerpoint/2010/main" val="173998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subcategories of empathy are important pieces of background information to know about the topic. </a:t>
            </a:r>
          </a:p>
          <a:p>
            <a:r>
              <a:rPr lang="en-US" dirty="0"/>
              <a:t>Affective – feeling another’s emotions</a:t>
            </a:r>
          </a:p>
          <a:p>
            <a:r>
              <a:rPr lang="en-US" dirty="0"/>
              <a:t>Cognitive – Putting oneself into another’s shoes and understanding how they feel</a:t>
            </a:r>
          </a:p>
          <a:p>
            <a:r>
              <a:rPr lang="en-US" dirty="0"/>
              <a:t>Trait – individual’s baseline empathy level</a:t>
            </a:r>
          </a:p>
          <a:p>
            <a:r>
              <a:rPr lang="en-US" dirty="0"/>
              <a:t>State – current level of empathy</a:t>
            </a:r>
          </a:p>
          <a:p>
            <a:endParaRPr lang="en-US" dirty="0"/>
          </a:p>
          <a:p>
            <a:r>
              <a:rPr lang="en-US" dirty="0"/>
              <a:t>The origin of empathy is also important. Neurology explains that empathy is an innate experience; studies have shown that many of the neurons that fire when completing a behavior also fire when watching someone else completing the behavior. This is what the images provided exemplify; these neurons are called mirror neurons and help us relate to others more easily. Individuals can also develop empathy by learning from peers and life experiences, as well as through transportation, which typically involves putting oneself into the shoes of a fictional character and sharing their experiences. </a:t>
            </a:r>
          </a:p>
        </p:txBody>
      </p:sp>
      <p:sp>
        <p:nvSpPr>
          <p:cNvPr id="4" name="Slide Number Placeholder 3"/>
          <p:cNvSpPr>
            <a:spLocks noGrp="1"/>
          </p:cNvSpPr>
          <p:nvPr>
            <p:ph type="sldNum" sz="quarter" idx="5"/>
          </p:nvPr>
        </p:nvSpPr>
        <p:spPr/>
        <p:txBody>
          <a:bodyPr/>
          <a:lstStyle/>
          <a:p>
            <a:fld id="{86456DE3-4E01-4AFD-AD42-42312842ED89}" type="slidenum">
              <a:rPr lang="en-US" smtClean="0"/>
              <a:t>2</a:t>
            </a:fld>
            <a:endParaRPr lang="en-US" dirty="0"/>
          </a:p>
        </p:txBody>
      </p:sp>
    </p:spTree>
    <p:extLst>
      <p:ext uri="{BB962C8B-B14F-4D97-AF65-F5344CB8AC3E}">
        <p14:creationId xmlns:p14="http://schemas.microsoft.com/office/powerpoint/2010/main" val="351028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previous research has focused on General Strain Theory, which is a criminological theory that claims that individuals are more likely to engage in crime if they face strain, such as poverty, in order to fulfill their needs. Other studies have also shown the use of empathy intervention programs like Reading for Life, which is a juvenile treatment program based in IN that has youth read fictional novels in order to learn empathy, prosocial behaviors, and morals from the protagonists.</a:t>
            </a:r>
          </a:p>
        </p:txBody>
      </p:sp>
      <p:sp>
        <p:nvSpPr>
          <p:cNvPr id="4" name="Slide Number Placeholder 3"/>
          <p:cNvSpPr>
            <a:spLocks noGrp="1"/>
          </p:cNvSpPr>
          <p:nvPr>
            <p:ph type="sldNum" sz="quarter" idx="5"/>
          </p:nvPr>
        </p:nvSpPr>
        <p:spPr/>
        <p:txBody>
          <a:bodyPr/>
          <a:lstStyle/>
          <a:p>
            <a:fld id="{86456DE3-4E01-4AFD-AD42-42312842ED89}" type="slidenum">
              <a:rPr lang="en-US" smtClean="0"/>
              <a:t>3</a:t>
            </a:fld>
            <a:endParaRPr lang="en-US" dirty="0"/>
          </a:p>
        </p:txBody>
      </p:sp>
    </p:spTree>
    <p:extLst>
      <p:ext uri="{BB962C8B-B14F-4D97-AF65-F5344CB8AC3E}">
        <p14:creationId xmlns:p14="http://schemas.microsoft.com/office/powerpoint/2010/main" val="1437318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456DE3-4E01-4AFD-AD42-42312842ED89}" type="slidenum">
              <a:rPr lang="en-US" smtClean="0"/>
              <a:t>4</a:t>
            </a:fld>
            <a:endParaRPr lang="en-US" dirty="0"/>
          </a:p>
        </p:txBody>
      </p:sp>
    </p:spTree>
    <p:extLst>
      <p:ext uri="{BB962C8B-B14F-4D97-AF65-F5344CB8AC3E}">
        <p14:creationId xmlns:p14="http://schemas.microsoft.com/office/powerpoint/2010/main" val="379007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71 participants in my study after accounting for 2 participants that had to be excluded due to missing reading comprehension questions. They were recruited from BSU and social media. The mean age of participants was 34.5 and the main demographics present in study were those who were white, women, and community members followed by undergraduate students.</a:t>
            </a:r>
          </a:p>
        </p:txBody>
      </p:sp>
      <p:sp>
        <p:nvSpPr>
          <p:cNvPr id="4" name="Slide Number Placeholder 3"/>
          <p:cNvSpPr>
            <a:spLocks noGrp="1"/>
          </p:cNvSpPr>
          <p:nvPr>
            <p:ph type="sldNum" sz="quarter" idx="5"/>
          </p:nvPr>
        </p:nvSpPr>
        <p:spPr/>
        <p:txBody>
          <a:bodyPr/>
          <a:lstStyle/>
          <a:p>
            <a:fld id="{86456DE3-4E01-4AFD-AD42-42312842ED89}" type="slidenum">
              <a:rPr lang="en-US" smtClean="0"/>
              <a:t>6</a:t>
            </a:fld>
            <a:endParaRPr lang="en-US" dirty="0"/>
          </a:p>
        </p:txBody>
      </p:sp>
    </p:spTree>
    <p:extLst>
      <p:ext uri="{BB962C8B-B14F-4D97-AF65-F5344CB8AC3E}">
        <p14:creationId xmlns:p14="http://schemas.microsoft.com/office/powerpoint/2010/main" val="3323946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EA0C0817-A112-4847-8014-A94B7D2A4EA3}" type="datetime1">
              <a:rPr lang="en-US" smtClean="0"/>
              <a:t>4/3/2021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74752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6FA2B21-3FCD-4721-B95C-427943F61125}" type="datetime1">
              <a:rPr lang="en-US" smtClean="0"/>
              <a:t>4/3/2021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8865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6FA2B21-3FCD-4721-B95C-427943F61125}" type="datetime1">
              <a:rPr lang="en-US" smtClean="0"/>
              <a:t>4/3/2021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105547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7332B432-ACDA-4023-A761-2BAB76577B62}" type="datetime1">
              <a:rPr lang="en-US" smtClean="0"/>
              <a:t>4/3/2021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7893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4/3/2021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2657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9186D26-FA5F-4637-B602-B7C2DC34CFD4}" type="datetime1">
              <a:rPr lang="en-US" smtClean="0"/>
              <a:t>4/3/2021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5536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8A7F15D8-96D1-4781-BC50-CA8A088B2FE4}" type="datetime1">
              <a:rPr lang="en-US" smtClean="0"/>
              <a:t>4/3/2021</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518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F9A96C99-B8F8-4528-BD05-0E16E943DC09}" type="datetime1">
              <a:rPr lang="en-US" smtClean="0"/>
              <a:t>4/3/2021</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75774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03636942-C211-4B28-8DBD-C953E00AF71B}" type="datetime1">
              <a:rPr lang="en-US" smtClean="0"/>
              <a:t>4/3/2021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82568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7E8D12A6-918A-48BD-8CB9-CA713993B0EA}" type="datetime1">
              <a:rPr lang="en-US" smtClean="0"/>
              <a:t>4/3/2021</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34B7E4EF-A1BD-40F4-AB7B-04F084DD991D}" type="slidenum">
              <a:rPr lang="en-US" smtClean="0"/>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033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4/3/2021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8845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F6FA2B21-3FCD-4721-B95C-427943F61125}" type="datetime1">
              <a:rPr lang="en-US" smtClean="0"/>
              <a:t>4/3/2021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01656963"/>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bmp"/><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bmp"/><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95F625-BE4F-4433-8290-5DF0E858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80102662-1FA4-4C7A-B144-19699DF43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5">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55E224A-5F26-423E-949C-07A720F39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4" name="Rectangle 13">
            <a:extLst>
              <a:ext uri="{FF2B5EF4-FFF2-40B4-BE49-F238E27FC236}">
                <a16:creationId xmlns:a16="http://schemas.microsoft.com/office/drawing/2014/main" id="{A6F1DA18-4CA4-40CF-9ACA-105D837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2"/>
          </a:solidFill>
          <a:ln w="9525" cap="sq" cmpd="sng" algn="ctr">
            <a:noFill/>
            <a:prstDash val="solid"/>
            <a:miter lim="800000"/>
          </a:ln>
          <a:effectLst/>
        </p:spPr>
      </p:sp>
      <p:sp>
        <p:nvSpPr>
          <p:cNvPr id="2" name="Title 1">
            <a:extLst>
              <a:ext uri="{FF2B5EF4-FFF2-40B4-BE49-F238E27FC236}">
                <a16:creationId xmlns:a16="http://schemas.microsoft.com/office/drawing/2014/main" id="{65847FB4-011F-42D7-9F43-FF9B3449F6D1}"/>
              </a:ext>
            </a:extLst>
          </p:cNvPr>
          <p:cNvSpPr>
            <a:spLocks noGrp="1"/>
          </p:cNvSpPr>
          <p:nvPr>
            <p:ph type="ctrTitle"/>
          </p:nvPr>
        </p:nvSpPr>
        <p:spPr>
          <a:xfrm>
            <a:off x="1260205" y="1887795"/>
            <a:ext cx="9673306" cy="2733106"/>
          </a:xfrm>
        </p:spPr>
        <p:txBody>
          <a:bodyPr anchor="ctr">
            <a:noAutofit/>
          </a:bodyPr>
          <a:lstStyle/>
          <a:p>
            <a:r>
              <a:rPr lang="en-US" sz="4000" dirty="0"/>
              <a:t>Between a Rock and a Hard Place: How Transportation into Stories Representing Protagonist’s Criminal Behavior Affects Reader’s </a:t>
            </a:r>
            <a:r>
              <a:rPr lang="en-US" sz="4000" dirty="0" err="1"/>
              <a:t>EmpathY</a:t>
            </a:r>
            <a:endParaRPr lang="en-US" sz="4000" dirty="0"/>
          </a:p>
        </p:txBody>
      </p:sp>
      <p:sp>
        <p:nvSpPr>
          <p:cNvPr id="3" name="Subtitle 2">
            <a:extLst>
              <a:ext uri="{FF2B5EF4-FFF2-40B4-BE49-F238E27FC236}">
                <a16:creationId xmlns:a16="http://schemas.microsoft.com/office/drawing/2014/main" id="{2B00C986-8C77-4AD6-8D1E-CF73E15283D5}"/>
              </a:ext>
            </a:extLst>
          </p:cNvPr>
          <p:cNvSpPr>
            <a:spLocks noGrp="1"/>
          </p:cNvSpPr>
          <p:nvPr>
            <p:ph type="subTitle" idx="1"/>
          </p:nvPr>
        </p:nvSpPr>
        <p:spPr>
          <a:xfrm>
            <a:off x="1260204" y="4718994"/>
            <a:ext cx="9673306" cy="913322"/>
          </a:xfrm>
        </p:spPr>
        <p:txBody>
          <a:bodyPr>
            <a:normAutofit lnSpcReduction="10000"/>
          </a:bodyPr>
          <a:lstStyle/>
          <a:p>
            <a:endParaRPr lang="en-US" sz="2800" dirty="0"/>
          </a:p>
          <a:p>
            <a:r>
              <a:rPr lang="en-US" sz="2800" dirty="0"/>
              <a:t>Cailon Nicoson</a:t>
            </a:r>
          </a:p>
        </p:txBody>
      </p:sp>
      <p:sp>
        <p:nvSpPr>
          <p:cNvPr id="16" name="Rectangle 15">
            <a:extLst>
              <a:ext uri="{FF2B5EF4-FFF2-40B4-BE49-F238E27FC236}">
                <a16:creationId xmlns:a16="http://schemas.microsoft.com/office/drawing/2014/main" id="{7C6D1B74-744B-4231-97DB-86B4C9C5E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10955"/>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8" name="Straight Connector 17">
            <a:extLst>
              <a:ext uri="{FF2B5EF4-FFF2-40B4-BE49-F238E27FC236}">
                <a16:creationId xmlns:a16="http://schemas.microsoft.com/office/drawing/2014/main" id="{ABC98C72-9EDD-4426-B45A-84E06A7CD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887186-EE44-4AD3-BEFE-3478B45371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EECC4E-F1C0-4C09-A7FD-4D623DACCC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44380"/>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pic>
        <p:nvPicPr>
          <p:cNvPr id="19" name="Recorded Sound">
            <a:hlinkClick r:id="" action="ppaction://media"/>
            <a:extLst>
              <a:ext uri="{FF2B5EF4-FFF2-40B4-BE49-F238E27FC236}">
                <a16:creationId xmlns:a16="http://schemas.microsoft.com/office/drawing/2014/main" id="{5A56D576-6D14-4317-9926-6795188EE2A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43867" y="4718994"/>
            <a:ext cx="487363" cy="487363"/>
          </a:xfrm>
          <a:prstGeom prst="rect">
            <a:avLst/>
          </a:prstGeom>
        </p:spPr>
      </p:pic>
    </p:spTree>
    <p:extLst>
      <p:ext uri="{BB962C8B-B14F-4D97-AF65-F5344CB8AC3E}">
        <p14:creationId xmlns:p14="http://schemas.microsoft.com/office/powerpoint/2010/main" val="29739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8"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4131-0522-4ED3-BD8E-6C39AAA66B05}"/>
              </a:ext>
            </a:extLst>
          </p:cNvPr>
          <p:cNvSpPr>
            <a:spLocks noGrp="1"/>
          </p:cNvSpPr>
          <p:nvPr>
            <p:ph type="title"/>
          </p:nvPr>
        </p:nvSpPr>
        <p:spPr/>
        <p:txBody>
          <a:bodyPr/>
          <a:lstStyle/>
          <a:p>
            <a:r>
              <a:rPr lang="en-US" b="1"/>
              <a:t>Background Information</a:t>
            </a:r>
            <a:endParaRPr lang="en-US" b="1" dirty="0"/>
          </a:p>
        </p:txBody>
      </p:sp>
      <p:sp>
        <p:nvSpPr>
          <p:cNvPr id="3" name="Content Placeholder 2">
            <a:extLst>
              <a:ext uri="{FF2B5EF4-FFF2-40B4-BE49-F238E27FC236}">
                <a16:creationId xmlns:a16="http://schemas.microsoft.com/office/drawing/2014/main" id="{3410CB54-9A34-46B7-9AF6-46588BE9AC8B}"/>
              </a:ext>
            </a:extLst>
          </p:cNvPr>
          <p:cNvSpPr>
            <a:spLocks noGrp="1"/>
          </p:cNvSpPr>
          <p:nvPr>
            <p:ph idx="1"/>
          </p:nvPr>
        </p:nvSpPr>
        <p:spPr>
          <a:xfrm>
            <a:off x="1066800" y="2041771"/>
            <a:ext cx="10058400" cy="4213886"/>
          </a:xfrm>
        </p:spPr>
        <p:txBody>
          <a:bodyPr numCol="2">
            <a:normAutofit/>
          </a:bodyPr>
          <a:lstStyle/>
          <a:p>
            <a:r>
              <a:rPr lang="en-US" b="1" dirty="0"/>
              <a:t>Basics of Empathy</a:t>
            </a:r>
          </a:p>
          <a:p>
            <a:pPr lvl="1"/>
            <a:r>
              <a:rPr lang="en-US" dirty="0"/>
              <a:t>Subcategories</a:t>
            </a:r>
          </a:p>
          <a:p>
            <a:pPr lvl="2"/>
            <a:r>
              <a:rPr lang="en-US" dirty="0"/>
              <a:t>Affective</a:t>
            </a:r>
          </a:p>
          <a:p>
            <a:pPr lvl="2"/>
            <a:r>
              <a:rPr lang="en-US" dirty="0"/>
              <a:t>Cognitive</a:t>
            </a:r>
          </a:p>
          <a:p>
            <a:pPr lvl="2"/>
            <a:r>
              <a:rPr lang="en-US" dirty="0"/>
              <a:t>Trait/State</a:t>
            </a:r>
          </a:p>
          <a:p>
            <a:pPr lvl="1"/>
            <a:r>
              <a:rPr lang="en-US" b="1" dirty="0"/>
              <a:t>Origin</a:t>
            </a:r>
          </a:p>
          <a:p>
            <a:pPr lvl="2"/>
            <a:r>
              <a:rPr lang="en-US" dirty="0"/>
              <a:t>Neurology</a:t>
            </a:r>
          </a:p>
          <a:p>
            <a:pPr lvl="2"/>
            <a:r>
              <a:rPr lang="en-US" dirty="0"/>
              <a:t>Taught/Learned</a:t>
            </a:r>
          </a:p>
          <a:p>
            <a:pPr lvl="2"/>
            <a:r>
              <a:rPr lang="en-US" dirty="0"/>
              <a:t>Transportation</a:t>
            </a:r>
          </a:p>
          <a:p>
            <a:r>
              <a:rPr lang="en-US" b="1" dirty="0"/>
              <a:t>Benefits of Empathy</a:t>
            </a:r>
          </a:p>
          <a:p>
            <a:pPr lvl="1"/>
            <a:r>
              <a:rPr lang="en-US" dirty="0"/>
              <a:t>Better situational awareness and understanding</a:t>
            </a:r>
          </a:p>
          <a:p>
            <a:pPr lvl="1"/>
            <a:r>
              <a:rPr lang="en-US" dirty="0"/>
              <a:t>Better cooperation with others</a:t>
            </a:r>
          </a:p>
          <a:p>
            <a:pPr lvl="1"/>
            <a:r>
              <a:rPr lang="en-US" dirty="0"/>
              <a:t>More altruistic behaviors</a:t>
            </a:r>
          </a:p>
          <a:p>
            <a:pPr lvl="1"/>
            <a:endParaRPr lang="en-US" dirty="0"/>
          </a:p>
          <a:p>
            <a:pPr lvl="1"/>
            <a:endParaRPr lang="en-US" dirty="0"/>
          </a:p>
        </p:txBody>
      </p:sp>
      <p:pic>
        <p:nvPicPr>
          <p:cNvPr id="8" name="Picture 7" descr="A picture containing icon&#10;&#10;Description automatically generated">
            <a:extLst>
              <a:ext uri="{FF2B5EF4-FFF2-40B4-BE49-F238E27FC236}">
                <a16:creationId xmlns:a16="http://schemas.microsoft.com/office/drawing/2014/main" id="{5C501084-BA3A-4C7D-995F-F00C25F2BB13}"/>
              </a:ext>
            </a:extLst>
          </p:cNvPr>
          <p:cNvPicPr>
            <a:picLocks noChangeAspect="1"/>
          </p:cNvPicPr>
          <p:nvPr/>
        </p:nvPicPr>
        <p:blipFill>
          <a:blip r:embed="rId5"/>
          <a:stretch>
            <a:fillRect/>
          </a:stretch>
        </p:blipFill>
        <p:spPr>
          <a:xfrm>
            <a:off x="5345658" y="1789034"/>
            <a:ext cx="2941999" cy="3279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picture containing icon&#10;&#10;Description automatically generated">
            <a:extLst>
              <a:ext uri="{FF2B5EF4-FFF2-40B4-BE49-F238E27FC236}">
                <a16:creationId xmlns:a16="http://schemas.microsoft.com/office/drawing/2014/main" id="{16807238-499F-4615-8FBB-43D8CF1A7760}"/>
              </a:ext>
            </a:extLst>
          </p:cNvPr>
          <p:cNvPicPr>
            <a:picLocks noChangeAspect="1"/>
          </p:cNvPicPr>
          <p:nvPr/>
        </p:nvPicPr>
        <p:blipFill rotWithShape="1">
          <a:blip r:embed="rId6"/>
          <a:srcRect l="2524" t="3109"/>
          <a:stretch/>
        </p:blipFill>
        <p:spPr>
          <a:xfrm>
            <a:off x="8461828" y="2924628"/>
            <a:ext cx="3142343" cy="3392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6B1A8E47-8056-4536-80F4-231B21595C2E}"/>
              </a:ext>
            </a:extLst>
          </p:cNvPr>
          <p:cNvSpPr txBox="1"/>
          <p:nvPr/>
        </p:nvSpPr>
        <p:spPr>
          <a:xfrm>
            <a:off x="8331199" y="1980422"/>
            <a:ext cx="3403599" cy="738664"/>
          </a:xfrm>
          <a:prstGeom prst="rect">
            <a:avLst/>
          </a:prstGeom>
          <a:noFill/>
        </p:spPr>
        <p:txBody>
          <a:bodyPr wrap="square" rtlCol="0">
            <a:spAutoFit/>
          </a:bodyPr>
          <a:lstStyle/>
          <a:p>
            <a:r>
              <a:rPr lang="en-US" sz="1050" dirty="0"/>
              <a:t>[Monkey Mirror Neurons]. (2020, July 20). Mirror Neurons: We Learn Through Human Interaction. https://blog.360learning.com/en/mirror-neurons-we-through-human-interaction/</a:t>
            </a:r>
          </a:p>
        </p:txBody>
      </p:sp>
      <p:pic>
        <p:nvPicPr>
          <p:cNvPr id="18" name="Recorded Sound">
            <a:hlinkClick r:id="" action="ppaction://media"/>
            <a:extLst>
              <a:ext uri="{FF2B5EF4-FFF2-40B4-BE49-F238E27FC236}">
                <a16:creationId xmlns:a16="http://schemas.microsoft.com/office/drawing/2014/main" id="{674ED9A4-C3B4-47C1-BC2F-A2B39B42349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336892" y="5555287"/>
            <a:ext cx="487363" cy="487363"/>
          </a:xfrm>
          <a:prstGeom prst="rect">
            <a:avLst/>
          </a:prstGeom>
        </p:spPr>
      </p:pic>
    </p:spTree>
    <p:extLst>
      <p:ext uri="{BB962C8B-B14F-4D97-AF65-F5344CB8AC3E}">
        <p14:creationId xmlns:p14="http://schemas.microsoft.com/office/powerpoint/2010/main" val="411064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309"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23FB29C5-9E32-4F49-A689-B10EE31E5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5">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solidFill>
            <a:schemeClr val="bg2"/>
          </a:solidFill>
          <a:ln w="9525" cap="sq" cmpd="sng" algn="ctr">
            <a:noFill/>
            <a:prstDash val="solid"/>
            <a:miter lim="800000"/>
          </a:ln>
          <a:effectLst/>
        </p:spPr>
      </p:sp>
      <p:sp>
        <p:nvSpPr>
          <p:cNvPr id="2" name="Title 1">
            <a:extLst>
              <a:ext uri="{FF2B5EF4-FFF2-40B4-BE49-F238E27FC236}">
                <a16:creationId xmlns:a16="http://schemas.microsoft.com/office/drawing/2014/main" id="{4C0A65C1-A5AA-4E1F-A7F9-926F5DC794C5}"/>
              </a:ext>
            </a:extLst>
          </p:cNvPr>
          <p:cNvSpPr>
            <a:spLocks noGrp="1"/>
          </p:cNvSpPr>
          <p:nvPr>
            <p:ph type="title"/>
          </p:nvPr>
        </p:nvSpPr>
        <p:spPr>
          <a:xfrm>
            <a:off x="3844616" y="881210"/>
            <a:ext cx="7417925" cy="1517035"/>
          </a:xfrm>
        </p:spPr>
        <p:txBody>
          <a:bodyPr>
            <a:normAutofit/>
          </a:bodyPr>
          <a:lstStyle/>
          <a:p>
            <a:r>
              <a:rPr lang="en-US" b="1">
                <a:solidFill>
                  <a:schemeClr val="tx1">
                    <a:lumMod val="75000"/>
                    <a:lumOff val="25000"/>
                  </a:schemeClr>
                </a:solidFill>
              </a:rPr>
              <a:t>Previous Research</a:t>
            </a:r>
          </a:p>
        </p:txBody>
      </p:sp>
      <p:sp>
        <p:nvSpPr>
          <p:cNvPr id="3" name="Content Placeholder 2">
            <a:extLst>
              <a:ext uri="{FF2B5EF4-FFF2-40B4-BE49-F238E27FC236}">
                <a16:creationId xmlns:a16="http://schemas.microsoft.com/office/drawing/2014/main" id="{67F46E82-D645-4833-9117-8387099B7FE2}"/>
              </a:ext>
            </a:extLst>
          </p:cNvPr>
          <p:cNvSpPr>
            <a:spLocks noGrp="1"/>
          </p:cNvSpPr>
          <p:nvPr>
            <p:ph idx="1"/>
          </p:nvPr>
        </p:nvSpPr>
        <p:spPr>
          <a:xfrm>
            <a:off x="3844616" y="2626840"/>
            <a:ext cx="7245103" cy="3131777"/>
          </a:xfrm>
        </p:spPr>
        <p:txBody>
          <a:bodyPr>
            <a:normAutofit/>
          </a:bodyPr>
          <a:lstStyle/>
          <a:p>
            <a:r>
              <a:rPr lang="en-US" b="1" dirty="0">
                <a:solidFill>
                  <a:schemeClr val="tx1">
                    <a:lumMod val="75000"/>
                    <a:lumOff val="25000"/>
                  </a:schemeClr>
                </a:solidFill>
              </a:rPr>
              <a:t>General Strain Theory</a:t>
            </a:r>
          </a:p>
          <a:p>
            <a:endParaRPr lang="en-US" b="1" dirty="0">
              <a:solidFill>
                <a:schemeClr val="tx1">
                  <a:lumMod val="75000"/>
                  <a:lumOff val="25000"/>
                </a:schemeClr>
              </a:solidFill>
            </a:endParaRPr>
          </a:p>
          <a:p>
            <a:r>
              <a:rPr lang="en-US" b="1" dirty="0">
                <a:solidFill>
                  <a:schemeClr val="tx1">
                    <a:lumMod val="75000"/>
                    <a:lumOff val="25000"/>
                  </a:schemeClr>
                </a:solidFill>
              </a:rPr>
              <a:t>Empathy Interventions for Inmates</a:t>
            </a:r>
          </a:p>
          <a:p>
            <a:pPr lvl="1"/>
            <a:r>
              <a:rPr lang="en-US" dirty="0">
                <a:solidFill>
                  <a:schemeClr val="tx1">
                    <a:lumMod val="75000"/>
                    <a:lumOff val="25000"/>
                  </a:schemeClr>
                </a:solidFill>
              </a:rPr>
              <a:t>Reading for Life</a:t>
            </a:r>
          </a:p>
          <a:p>
            <a:pPr lvl="1"/>
            <a:r>
              <a:rPr lang="en-US" dirty="0">
                <a:solidFill>
                  <a:schemeClr val="tx1">
                    <a:lumMod val="75000"/>
                    <a:lumOff val="25000"/>
                  </a:schemeClr>
                </a:solidFill>
              </a:rPr>
              <a:t>Teaching Empathy through reading</a:t>
            </a:r>
          </a:p>
          <a:p>
            <a:endParaRPr lang="en-US" dirty="0">
              <a:solidFill>
                <a:schemeClr val="tx1">
                  <a:lumMod val="75000"/>
                  <a:lumOff val="25000"/>
                </a:schemeClr>
              </a:solidFill>
            </a:endParaRPr>
          </a:p>
        </p:txBody>
      </p:sp>
      <p:pic>
        <p:nvPicPr>
          <p:cNvPr id="15" name="Recorded Sound">
            <a:hlinkClick r:id="" action="ppaction://media"/>
            <a:extLst>
              <a:ext uri="{FF2B5EF4-FFF2-40B4-BE49-F238E27FC236}">
                <a16:creationId xmlns:a16="http://schemas.microsoft.com/office/drawing/2014/main" id="{3CA9AA41-4CBD-4370-BBAE-D9853F6324E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26839" y="5109870"/>
            <a:ext cx="487363" cy="487363"/>
          </a:xfrm>
          <a:prstGeom prst="rect">
            <a:avLst/>
          </a:prstGeom>
        </p:spPr>
      </p:pic>
    </p:spTree>
    <p:extLst>
      <p:ext uri="{BB962C8B-B14F-4D97-AF65-F5344CB8AC3E}">
        <p14:creationId xmlns:p14="http://schemas.microsoft.com/office/powerpoint/2010/main" val="22570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06"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B7BD240-2CBE-4933-9430-8C0DFD546B0B}"/>
              </a:ext>
            </a:extLst>
          </p:cNvPr>
          <p:cNvGraphicFramePr/>
          <p:nvPr>
            <p:extLst>
              <p:ext uri="{D42A27DB-BD31-4B8C-83A1-F6EECF244321}">
                <p14:modId xmlns:p14="http://schemas.microsoft.com/office/powerpoint/2010/main" val="2499570578"/>
              </p:ext>
            </p:extLst>
          </p:nvPr>
        </p:nvGraphicFramePr>
        <p:xfrm>
          <a:off x="1872343" y="1288748"/>
          <a:ext cx="8447313" cy="4280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Recorded Sound">
            <a:hlinkClick r:id="" action="ppaction://media"/>
            <a:extLst>
              <a:ext uri="{FF2B5EF4-FFF2-40B4-BE49-F238E27FC236}">
                <a16:creationId xmlns:a16="http://schemas.microsoft.com/office/drawing/2014/main" id="{73771E33-08E0-422A-BBD5-D1B73BC1A5C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757354" y="5325570"/>
            <a:ext cx="487363" cy="487363"/>
          </a:xfrm>
          <a:prstGeom prst="rect">
            <a:avLst/>
          </a:prstGeom>
        </p:spPr>
      </p:pic>
    </p:spTree>
    <p:extLst>
      <p:ext uri="{BB962C8B-B14F-4D97-AF65-F5344CB8AC3E}">
        <p14:creationId xmlns:p14="http://schemas.microsoft.com/office/powerpoint/2010/main" val="28122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8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55B4C-2D57-4828-B619-4071C50F7E15}"/>
              </a:ext>
            </a:extLst>
          </p:cNvPr>
          <p:cNvSpPr>
            <a:spLocks noGrp="1"/>
          </p:cNvSpPr>
          <p:nvPr>
            <p:ph type="title"/>
          </p:nvPr>
        </p:nvSpPr>
        <p:spPr>
          <a:xfrm>
            <a:off x="1066800" y="642594"/>
            <a:ext cx="10058400" cy="1371600"/>
          </a:xfrm>
        </p:spPr>
        <p:txBody>
          <a:bodyPr>
            <a:normAutofit/>
          </a:bodyPr>
          <a:lstStyle/>
          <a:p>
            <a:pPr algn="ctr"/>
            <a:r>
              <a:rPr lang="en-US" b="1" dirty="0"/>
              <a:t>Hypotheses</a:t>
            </a:r>
          </a:p>
        </p:txBody>
      </p:sp>
      <p:graphicFrame>
        <p:nvGraphicFramePr>
          <p:cNvPr id="7" name="Content Placeholder 2">
            <a:extLst>
              <a:ext uri="{FF2B5EF4-FFF2-40B4-BE49-F238E27FC236}">
                <a16:creationId xmlns:a16="http://schemas.microsoft.com/office/drawing/2014/main" id="{5F2823D1-FCE5-4A20-9C69-5E0EA3AFF9D5}"/>
              </a:ext>
            </a:extLst>
          </p:cNvPr>
          <p:cNvGraphicFramePr>
            <a:graphicFrameLocks noGrp="1"/>
          </p:cNvGraphicFramePr>
          <p:nvPr>
            <p:ph idx="1"/>
            <p:extLst>
              <p:ext uri="{D42A27DB-BD31-4B8C-83A1-F6EECF244321}">
                <p14:modId xmlns:p14="http://schemas.microsoft.com/office/powerpoint/2010/main" val="1486824214"/>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Recorded Sound">
            <a:hlinkClick r:id="" action="ppaction://media"/>
            <a:extLst>
              <a:ext uri="{FF2B5EF4-FFF2-40B4-BE49-F238E27FC236}">
                <a16:creationId xmlns:a16="http://schemas.microsoft.com/office/drawing/2014/main" id="{946E44DF-C5B3-4EAD-BE40-4457792FF3D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046153" y="1431084"/>
            <a:ext cx="487363" cy="487363"/>
          </a:xfrm>
          <a:prstGeom prst="rect">
            <a:avLst/>
          </a:prstGeom>
        </p:spPr>
      </p:pic>
    </p:spTree>
    <p:extLst>
      <p:ext uri="{BB962C8B-B14F-4D97-AF65-F5344CB8AC3E}">
        <p14:creationId xmlns:p14="http://schemas.microsoft.com/office/powerpoint/2010/main" val="126395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0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09CD5-9ECB-4A10-B5E1-38466437C063}"/>
              </a:ext>
            </a:extLst>
          </p:cNvPr>
          <p:cNvSpPr>
            <a:spLocks noGrp="1"/>
          </p:cNvSpPr>
          <p:nvPr>
            <p:ph type="title"/>
          </p:nvPr>
        </p:nvSpPr>
        <p:spPr/>
        <p:txBody>
          <a:bodyPr/>
          <a:lstStyle/>
          <a:p>
            <a:r>
              <a:rPr lang="en-US" b="1"/>
              <a:t>Method</a:t>
            </a:r>
            <a:endParaRPr lang="en-US" b="1" dirty="0"/>
          </a:p>
        </p:txBody>
      </p:sp>
      <p:sp>
        <p:nvSpPr>
          <p:cNvPr id="3" name="Content Placeholder 2">
            <a:extLst>
              <a:ext uri="{FF2B5EF4-FFF2-40B4-BE49-F238E27FC236}">
                <a16:creationId xmlns:a16="http://schemas.microsoft.com/office/drawing/2014/main" id="{06ECE6CB-4CB9-4466-80DF-1F01D6D2F872}"/>
              </a:ext>
            </a:extLst>
          </p:cNvPr>
          <p:cNvSpPr>
            <a:spLocks noGrp="1"/>
          </p:cNvSpPr>
          <p:nvPr>
            <p:ph idx="1"/>
          </p:nvPr>
        </p:nvSpPr>
        <p:spPr/>
        <p:txBody>
          <a:bodyPr>
            <a:normAutofit/>
          </a:bodyPr>
          <a:lstStyle/>
          <a:p>
            <a:r>
              <a:rPr lang="en-US" sz="2000" b="1"/>
              <a:t>Participants:</a:t>
            </a:r>
          </a:p>
          <a:p>
            <a:pPr lvl="1"/>
            <a:r>
              <a:rPr lang="en-US" sz="1800"/>
              <a:t>73 (Reduced to 71) participants recruited from Ball State University and various social media sites</a:t>
            </a:r>
          </a:p>
          <a:p>
            <a:pPr lvl="1"/>
            <a:r>
              <a:rPr lang="en-US" sz="1800" b="1"/>
              <a:t>Demographics:</a:t>
            </a:r>
          </a:p>
          <a:p>
            <a:pPr lvl="2"/>
            <a:r>
              <a:rPr lang="en-US" sz="1800"/>
              <a:t>Age: (N = 68) mean age of 34.5 (SD = 17.81)</a:t>
            </a:r>
          </a:p>
          <a:p>
            <a:pPr lvl="2"/>
            <a:r>
              <a:rPr lang="en-US" sz="1800"/>
              <a:t>Race: (N = 67); 82.1% White/Caucasian</a:t>
            </a:r>
          </a:p>
          <a:p>
            <a:pPr lvl="2"/>
            <a:r>
              <a:rPr lang="en-US" sz="1800"/>
              <a:t>Gender: (N = 67); 67.2% Female, 25.4% Male</a:t>
            </a:r>
          </a:p>
          <a:p>
            <a:pPr lvl="2"/>
            <a:r>
              <a:rPr lang="en-US" sz="1800"/>
              <a:t>Position: (N = 66); 53% Community Member, 36.4% Undergrad </a:t>
            </a:r>
            <a:endParaRPr lang="en-US" sz="1800" dirty="0"/>
          </a:p>
        </p:txBody>
      </p:sp>
      <p:pic>
        <p:nvPicPr>
          <p:cNvPr id="9" name="Recorded Sound">
            <a:hlinkClick r:id="" action="ppaction://media"/>
            <a:extLst>
              <a:ext uri="{FF2B5EF4-FFF2-40B4-BE49-F238E27FC236}">
                <a16:creationId xmlns:a16="http://schemas.microsoft.com/office/drawing/2014/main" id="{E767C577-3879-4048-940E-38CE4A749D7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68782" y="5202011"/>
            <a:ext cx="487363" cy="487363"/>
          </a:xfrm>
          <a:prstGeom prst="rect">
            <a:avLst/>
          </a:prstGeom>
        </p:spPr>
      </p:pic>
    </p:spTree>
    <p:extLst>
      <p:ext uri="{BB962C8B-B14F-4D97-AF65-F5344CB8AC3E}">
        <p14:creationId xmlns:p14="http://schemas.microsoft.com/office/powerpoint/2010/main" val="210541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5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TotalTime>
  <Words>547</Words>
  <Application>Microsoft Office PowerPoint</Application>
  <PresentationFormat>Widescreen</PresentationFormat>
  <Paragraphs>53</Paragraphs>
  <Slides>6</Slides>
  <Notes>5</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Century Gothic</vt:lpstr>
      <vt:lpstr>Savon</vt:lpstr>
      <vt:lpstr>Between a Rock and a Hard Place: How Transportation into Stories Representing Protagonist’s Criminal Behavior Affects Reader’s EmpathY</vt:lpstr>
      <vt:lpstr>Background Information</vt:lpstr>
      <vt:lpstr>Previous Research</vt:lpstr>
      <vt:lpstr>PowerPoint Presentation</vt:lpstr>
      <vt:lpstr>Hypotheses</vt:lpstr>
      <vt:lpstr>Method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Between a Rock and a Hard Place: How Transportation into Stories Representing Protagonist’s Criminal Behavior Affects Reader’s EmpathY</dc:title>
  <dc:creator>Cailon Nicoson</dc:creator>
  <cp:lastModifiedBy>Cailon Nicoson</cp:lastModifiedBy>
  <cp:revision>12</cp:revision>
  <dcterms:created xsi:type="dcterms:W3CDTF">2021-04-05T23:50:12Z</dcterms:created>
  <dcterms:modified xsi:type="dcterms:W3CDTF">2021-04-06T02:55:14Z</dcterms:modified>
</cp:coreProperties>
</file>