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6" r:id="rId2"/>
    <p:sldId id="267" r:id="rId3"/>
    <p:sldId id="266" r:id="rId4"/>
    <p:sldId id="270" r:id="rId5"/>
    <p:sldId id="257" r:id="rId6"/>
    <p:sldId id="263" r:id="rId7"/>
    <p:sldId id="258" r:id="rId8"/>
    <p:sldId id="264" r:id="rId9"/>
    <p:sldId id="262" r:id="rId10"/>
    <p:sldId id="265" r:id="rId11"/>
    <p:sldId id="259" r:id="rId12"/>
    <p:sldId id="269" r:id="rId13"/>
    <p:sldId id="260" r:id="rId14"/>
    <p:sldId id="261"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Holtgraves" initials="TH" lastIdx="4" clrIdx="0">
    <p:extLst>
      <p:ext uri="{19B8F6BF-5375-455C-9EA6-DF929625EA0E}">
        <p15:presenceInfo xmlns:p15="http://schemas.microsoft.com/office/powerpoint/2012/main" userId="Tom Holtgrav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48618" autoAdjust="0"/>
  </p:normalViewPr>
  <p:slideViewPr>
    <p:cSldViewPr snapToGrid="0">
      <p:cViewPr varScale="1">
        <p:scale>
          <a:sx n="41" d="100"/>
          <a:sy n="41" d="100"/>
        </p:scale>
        <p:origin x="2150" y="4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B0B25-5058-4640-8F12-058E04A567D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5CF18E-FD6F-4E01-99A1-9B48B6FC8A29}">
      <dgm:prSet/>
      <dgm:spPr/>
      <dgm:t>
        <a:bodyPr/>
        <a:lstStyle/>
        <a:p>
          <a:r>
            <a:rPr lang="en-US" dirty="0"/>
            <a:t>I hypothesized that emerging adults who had higher quality parental  communication during adolescence would be less likely to report participating in risky drinking and use of electronic cigarettes than their peers who did not have healthy parental communication during their adolescence.</a:t>
          </a:r>
        </a:p>
      </dgm:t>
    </dgm:pt>
    <dgm:pt modelId="{488A854D-ED9F-4DAA-A616-B9D698D118FC}" type="parTrans" cxnId="{506D10C8-D75A-4273-8117-D7177E53AF5C}">
      <dgm:prSet/>
      <dgm:spPr/>
      <dgm:t>
        <a:bodyPr/>
        <a:lstStyle/>
        <a:p>
          <a:endParaRPr lang="en-US"/>
        </a:p>
      </dgm:t>
    </dgm:pt>
    <dgm:pt modelId="{3B357999-EB59-4AB4-87A9-11FBC39E6F5A}" type="sibTrans" cxnId="{506D10C8-D75A-4273-8117-D7177E53AF5C}">
      <dgm:prSet/>
      <dgm:spPr/>
      <dgm:t>
        <a:bodyPr/>
        <a:lstStyle/>
        <a:p>
          <a:endParaRPr lang="en-US"/>
        </a:p>
      </dgm:t>
    </dgm:pt>
    <dgm:pt modelId="{C2687BD0-D010-4C64-82F9-D95DA4CEF18E}">
      <dgm:prSet/>
      <dgm:spPr/>
      <dgm:t>
        <a:bodyPr/>
        <a:lstStyle/>
        <a:p>
          <a:r>
            <a:rPr lang="en-US"/>
            <a:t>I predict the results of this study will show that parental communication and risky behaviors of vaping and alcohol use will have a negative relationship.</a:t>
          </a:r>
        </a:p>
      </dgm:t>
    </dgm:pt>
    <dgm:pt modelId="{2AF32BB1-E0DF-4609-A614-0954A379E850}" type="parTrans" cxnId="{C1EB2F72-F229-4A1B-A010-77124E4A018E}">
      <dgm:prSet/>
      <dgm:spPr/>
      <dgm:t>
        <a:bodyPr/>
        <a:lstStyle/>
        <a:p>
          <a:endParaRPr lang="en-US"/>
        </a:p>
      </dgm:t>
    </dgm:pt>
    <dgm:pt modelId="{1FCE53D5-6F4F-4AD6-B977-10D1728C3F6B}" type="sibTrans" cxnId="{C1EB2F72-F229-4A1B-A010-77124E4A018E}">
      <dgm:prSet/>
      <dgm:spPr/>
      <dgm:t>
        <a:bodyPr/>
        <a:lstStyle/>
        <a:p>
          <a:endParaRPr lang="en-US"/>
        </a:p>
      </dgm:t>
    </dgm:pt>
    <dgm:pt modelId="{6E0E3BE6-0A33-42B8-A1A0-82A7935DB3AE}">
      <dgm:prSet/>
      <dgm:spPr/>
      <dgm:t>
        <a:bodyPr/>
        <a:lstStyle/>
        <a:p>
          <a:r>
            <a:rPr lang="en-US" dirty="0"/>
            <a:t>Parent-adolescent communication(PACS) scores will be negatively correlated with drinking (AUDIT) scores</a:t>
          </a:r>
        </a:p>
      </dgm:t>
    </dgm:pt>
    <dgm:pt modelId="{FFAF9B96-4F9F-4F37-8D27-B022101695E4}" type="parTrans" cxnId="{8F502D2F-D1D7-4AD4-95B3-1F243021C375}">
      <dgm:prSet/>
      <dgm:spPr/>
      <dgm:t>
        <a:bodyPr/>
        <a:lstStyle/>
        <a:p>
          <a:endParaRPr lang="en-US"/>
        </a:p>
      </dgm:t>
    </dgm:pt>
    <dgm:pt modelId="{D12FB15A-DDCA-4D7A-91E9-ED4F77C1853C}" type="sibTrans" cxnId="{8F502D2F-D1D7-4AD4-95B3-1F243021C375}">
      <dgm:prSet/>
      <dgm:spPr/>
      <dgm:t>
        <a:bodyPr/>
        <a:lstStyle/>
        <a:p>
          <a:endParaRPr lang="en-US"/>
        </a:p>
      </dgm:t>
    </dgm:pt>
    <dgm:pt modelId="{8B00738C-1019-479B-A2ED-6A7262B2589A}">
      <dgm:prSet/>
      <dgm:spPr/>
      <dgm:t>
        <a:bodyPr/>
        <a:lstStyle/>
        <a:p>
          <a:r>
            <a:rPr lang="en-US"/>
            <a:t>Parent-adolescent communication(PACS)  scores will be negatively correlated with vaping (EDS) scores</a:t>
          </a:r>
        </a:p>
      </dgm:t>
    </dgm:pt>
    <dgm:pt modelId="{4FCDDF71-8506-40B0-ACE4-DFF5B4984CA4}" type="parTrans" cxnId="{3D588B52-2A55-4B00-BFD7-20D4B67ABAAB}">
      <dgm:prSet/>
      <dgm:spPr/>
      <dgm:t>
        <a:bodyPr/>
        <a:lstStyle/>
        <a:p>
          <a:endParaRPr lang="en-US"/>
        </a:p>
      </dgm:t>
    </dgm:pt>
    <dgm:pt modelId="{35828210-B006-47F9-98EE-46049001C0FC}" type="sibTrans" cxnId="{3D588B52-2A55-4B00-BFD7-20D4B67ABAAB}">
      <dgm:prSet/>
      <dgm:spPr/>
      <dgm:t>
        <a:bodyPr/>
        <a:lstStyle/>
        <a:p>
          <a:endParaRPr lang="en-US"/>
        </a:p>
      </dgm:t>
    </dgm:pt>
    <dgm:pt modelId="{1AE5B752-CC87-4869-9809-83FB1AA7C61F}" type="pres">
      <dgm:prSet presAssocID="{8F2B0B25-5058-4640-8F12-058E04A567D2}" presName="vert0" presStyleCnt="0">
        <dgm:presLayoutVars>
          <dgm:dir/>
          <dgm:animOne val="branch"/>
          <dgm:animLvl val="lvl"/>
        </dgm:presLayoutVars>
      </dgm:prSet>
      <dgm:spPr/>
    </dgm:pt>
    <dgm:pt modelId="{DA1653FC-40AE-4A80-9CF4-43EA9EDC3770}" type="pres">
      <dgm:prSet presAssocID="{6B5CF18E-FD6F-4E01-99A1-9B48B6FC8A29}" presName="thickLine" presStyleLbl="alignNode1" presStyleIdx="0" presStyleCnt="4"/>
      <dgm:spPr/>
    </dgm:pt>
    <dgm:pt modelId="{9EE519FF-F2AC-4BCE-A00D-EE62C331A7FC}" type="pres">
      <dgm:prSet presAssocID="{6B5CF18E-FD6F-4E01-99A1-9B48B6FC8A29}" presName="horz1" presStyleCnt="0"/>
      <dgm:spPr/>
    </dgm:pt>
    <dgm:pt modelId="{5E42AEDB-D15D-4AA4-96BC-22FFA1549194}" type="pres">
      <dgm:prSet presAssocID="{6B5CF18E-FD6F-4E01-99A1-9B48B6FC8A29}" presName="tx1" presStyleLbl="revTx" presStyleIdx="0" presStyleCnt="4"/>
      <dgm:spPr/>
    </dgm:pt>
    <dgm:pt modelId="{3B727CA8-9AD5-4F05-BCD5-2BBA7447655F}" type="pres">
      <dgm:prSet presAssocID="{6B5CF18E-FD6F-4E01-99A1-9B48B6FC8A29}" presName="vert1" presStyleCnt="0"/>
      <dgm:spPr/>
    </dgm:pt>
    <dgm:pt modelId="{4D88D8BB-AB56-4739-9533-B829F3D37EC5}" type="pres">
      <dgm:prSet presAssocID="{C2687BD0-D010-4C64-82F9-D95DA4CEF18E}" presName="thickLine" presStyleLbl="alignNode1" presStyleIdx="1" presStyleCnt="4"/>
      <dgm:spPr/>
    </dgm:pt>
    <dgm:pt modelId="{E998D556-143B-4A6F-B30B-6A1F95AC96C6}" type="pres">
      <dgm:prSet presAssocID="{C2687BD0-D010-4C64-82F9-D95DA4CEF18E}" presName="horz1" presStyleCnt="0"/>
      <dgm:spPr/>
    </dgm:pt>
    <dgm:pt modelId="{12217967-10A7-44D3-92B0-26A6CFC19481}" type="pres">
      <dgm:prSet presAssocID="{C2687BD0-D010-4C64-82F9-D95DA4CEF18E}" presName="tx1" presStyleLbl="revTx" presStyleIdx="1" presStyleCnt="4"/>
      <dgm:spPr/>
    </dgm:pt>
    <dgm:pt modelId="{95C58685-61B6-465A-885D-71077A27877A}" type="pres">
      <dgm:prSet presAssocID="{C2687BD0-D010-4C64-82F9-D95DA4CEF18E}" presName="vert1" presStyleCnt="0"/>
      <dgm:spPr/>
    </dgm:pt>
    <dgm:pt modelId="{B630B46A-1E8D-46FE-9987-8400BF115091}" type="pres">
      <dgm:prSet presAssocID="{6E0E3BE6-0A33-42B8-A1A0-82A7935DB3AE}" presName="thickLine" presStyleLbl="alignNode1" presStyleIdx="2" presStyleCnt="4"/>
      <dgm:spPr/>
    </dgm:pt>
    <dgm:pt modelId="{5A3B2BE7-071A-41DA-837A-82E44F6A2368}" type="pres">
      <dgm:prSet presAssocID="{6E0E3BE6-0A33-42B8-A1A0-82A7935DB3AE}" presName="horz1" presStyleCnt="0"/>
      <dgm:spPr/>
    </dgm:pt>
    <dgm:pt modelId="{6BABFBAD-6CE4-4B4A-963B-B568FA6CEA15}" type="pres">
      <dgm:prSet presAssocID="{6E0E3BE6-0A33-42B8-A1A0-82A7935DB3AE}" presName="tx1" presStyleLbl="revTx" presStyleIdx="2" presStyleCnt="4"/>
      <dgm:spPr/>
    </dgm:pt>
    <dgm:pt modelId="{16816E1F-8510-432A-ABB6-26143C2C4CCD}" type="pres">
      <dgm:prSet presAssocID="{6E0E3BE6-0A33-42B8-A1A0-82A7935DB3AE}" presName="vert1" presStyleCnt="0"/>
      <dgm:spPr/>
    </dgm:pt>
    <dgm:pt modelId="{28D748EB-01C6-43DD-A00F-2C5885E68261}" type="pres">
      <dgm:prSet presAssocID="{8B00738C-1019-479B-A2ED-6A7262B2589A}" presName="thickLine" presStyleLbl="alignNode1" presStyleIdx="3" presStyleCnt="4"/>
      <dgm:spPr/>
    </dgm:pt>
    <dgm:pt modelId="{CF5E05E0-D509-4D20-B231-9A959A2A56ED}" type="pres">
      <dgm:prSet presAssocID="{8B00738C-1019-479B-A2ED-6A7262B2589A}" presName="horz1" presStyleCnt="0"/>
      <dgm:spPr/>
    </dgm:pt>
    <dgm:pt modelId="{F80FAAEE-ED21-4B54-811A-4734B80F9B81}" type="pres">
      <dgm:prSet presAssocID="{8B00738C-1019-479B-A2ED-6A7262B2589A}" presName="tx1" presStyleLbl="revTx" presStyleIdx="3" presStyleCnt="4"/>
      <dgm:spPr/>
    </dgm:pt>
    <dgm:pt modelId="{F2280C6F-92A8-419E-91D1-0765BE79B8FA}" type="pres">
      <dgm:prSet presAssocID="{8B00738C-1019-479B-A2ED-6A7262B2589A}" presName="vert1" presStyleCnt="0"/>
      <dgm:spPr/>
    </dgm:pt>
  </dgm:ptLst>
  <dgm:cxnLst>
    <dgm:cxn modelId="{853F1828-C482-449F-BAC4-17CA6541124C}" type="presOf" srcId="{8F2B0B25-5058-4640-8F12-058E04A567D2}" destId="{1AE5B752-CC87-4869-9809-83FB1AA7C61F}" srcOrd="0" destOrd="0" presId="urn:microsoft.com/office/officeart/2008/layout/LinedList"/>
    <dgm:cxn modelId="{8F502D2F-D1D7-4AD4-95B3-1F243021C375}" srcId="{8F2B0B25-5058-4640-8F12-058E04A567D2}" destId="{6E0E3BE6-0A33-42B8-A1A0-82A7935DB3AE}" srcOrd="2" destOrd="0" parTransId="{FFAF9B96-4F9F-4F37-8D27-B022101695E4}" sibTransId="{D12FB15A-DDCA-4D7A-91E9-ED4F77C1853C}"/>
    <dgm:cxn modelId="{C1EB2F72-F229-4A1B-A010-77124E4A018E}" srcId="{8F2B0B25-5058-4640-8F12-058E04A567D2}" destId="{C2687BD0-D010-4C64-82F9-D95DA4CEF18E}" srcOrd="1" destOrd="0" parTransId="{2AF32BB1-E0DF-4609-A614-0954A379E850}" sibTransId="{1FCE53D5-6F4F-4AD6-B977-10D1728C3F6B}"/>
    <dgm:cxn modelId="{3D588B52-2A55-4B00-BFD7-20D4B67ABAAB}" srcId="{8F2B0B25-5058-4640-8F12-058E04A567D2}" destId="{8B00738C-1019-479B-A2ED-6A7262B2589A}" srcOrd="3" destOrd="0" parTransId="{4FCDDF71-8506-40B0-ACE4-DFF5B4984CA4}" sibTransId="{35828210-B006-47F9-98EE-46049001C0FC}"/>
    <dgm:cxn modelId="{831DE65A-AC5D-4DE3-86D2-B440D5308AB3}" type="presOf" srcId="{8B00738C-1019-479B-A2ED-6A7262B2589A}" destId="{F80FAAEE-ED21-4B54-811A-4734B80F9B81}" srcOrd="0" destOrd="0" presId="urn:microsoft.com/office/officeart/2008/layout/LinedList"/>
    <dgm:cxn modelId="{BB086F9F-FC0E-45B8-9CD3-070D07D4043D}" type="presOf" srcId="{6B5CF18E-FD6F-4E01-99A1-9B48B6FC8A29}" destId="{5E42AEDB-D15D-4AA4-96BC-22FFA1549194}" srcOrd="0" destOrd="0" presId="urn:microsoft.com/office/officeart/2008/layout/LinedList"/>
    <dgm:cxn modelId="{2A0337C6-3F8A-4111-A554-5906509852C1}" type="presOf" srcId="{C2687BD0-D010-4C64-82F9-D95DA4CEF18E}" destId="{12217967-10A7-44D3-92B0-26A6CFC19481}" srcOrd="0" destOrd="0" presId="urn:microsoft.com/office/officeart/2008/layout/LinedList"/>
    <dgm:cxn modelId="{506D10C8-D75A-4273-8117-D7177E53AF5C}" srcId="{8F2B0B25-5058-4640-8F12-058E04A567D2}" destId="{6B5CF18E-FD6F-4E01-99A1-9B48B6FC8A29}" srcOrd="0" destOrd="0" parTransId="{488A854D-ED9F-4DAA-A616-B9D698D118FC}" sibTransId="{3B357999-EB59-4AB4-87A9-11FBC39E6F5A}"/>
    <dgm:cxn modelId="{F686A7E0-BD9B-436A-847C-07009C94BB5F}" type="presOf" srcId="{6E0E3BE6-0A33-42B8-A1A0-82A7935DB3AE}" destId="{6BABFBAD-6CE4-4B4A-963B-B568FA6CEA15}" srcOrd="0" destOrd="0" presId="urn:microsoft.com/office/officeart/2008/layout/LinedList"/>
    <dgm:cxn modelId="{8B6A2086-3E73-4E7D-887D-77D96E4274D3}" type="presParOf" srcId="{1AE5B752-CC87-4869-9809-83FB1AA7C61F}" destId="{DA1653FC-40AE-4A80-9CF4-43EA9EDC3770}" srcOrd="0" destOrd="0" presId="urn:microsoft.com/office/officeart/2008/layout/LinedList"/>
    <dgm:cxn modelId="{695B28F5-F7A8-4E5C-AC47-A6FB7E4AD698}" type="presParOf" srcId="{1AE5B752-CC87-4869-9809-83FB1AA7C61F}" destId="{9EE519FF-F2AC-4BCE-A00D-EE62C331A7FC}" srcOrd="1" destOrd="0" presId="urn:microsoft.com/office/officeart/2008/layout/LinedList"/>
    <dgm:cxn modelId="{4D8D86E8-0033-4EF0-9279-ECB70ABAD5B9}" type="presParOf" srcId="{9EE519FF-F2AC-4BCE-A00D-EE62C331A7FC}" destId="{5E42AEDB-D15D-4AA4-96BC-22FFA1549194}" srcOrd="0" destOrd="0" presId="urn:microsoft.com/office/officeart/2008/layout/LinedList"/>
    <dgm:cxn modelId="{E555E760-5FC6-4578-AFEF-D486D34BAB46}" type="presParOf" srcId="{9EE519FF-F2AC-4BCE-A00D-EE62C331A7FC}" destId="{3B727CA8-9AD5-4F05-BCD5-2BBA7447655F}" srcOrd="1" destOrd="0" presId="urn:microsoft.com/office/officeart/2008/layout/LinedList"/>
    <dgm:cxn modelId="{EBAFD38C-BF72-4AF2-8EDC-CA99306505FB}" type="presParOf" srcId="{1AE5B752-CC87-4869-9809-83FB1AA7C61F}" destId="{4D88D8BB-AB56-4739-9533-B829F3D37EC5}" srcOrd="2" destOrd="0" presId="urn:microsoft.com/office/officeart/2008/layout/LinedList"/>
    <dgm:cxn modelId="{8C37B73C-A445-4386-B39E-37EB03EE062A}" type="presParOf" srcId="{1AE5B752-CC87-4869-9809-83FB1AA7C61F}" destId="{E998D556-143B-4A6F-B30B-6A1F95AC96C6}" srcOrd="3" destOrd="0" presId="urn:microsoft.com/office/officeart/2008/layout/LinedList"/>
    <dgm:cxn modelId="{3FAC32EA-8417-49CB-8970-2B561652AF1A}" type="presParOf" srcId="{E998D556-143B-4A6F-B30B-6A1F95AC96C6}" destId="{12217967-10A7-44D3-92B0-26A6CFC19481}" srcOrd="0" destOrd="0" presId="urn:microsoft.com/office/officeart/2008/layout/LinedList"/>
    <dgm:cxn modelId="{0106771F-3157-4C7C-88E1-7EF4692E652B}" type="presParOf" srcId="{E998D556-143B-4A6F-B30B-6A1F95AC96C6}" destId="{95C58685-61B6-465A-885D-71077A27877A}" srcOrd="1" destOrd="0" presId="urn:microsoft.com/office/officeart/2008/layout/LinedList"/>
    <dgm:cxn modelId="{A5687A4C-FDFD-4202-A774-A7459FDDCC7B}" type="presParOf" srcId="{1AE5B752-CC87-4869-9809-83FB1AA7C61F}" destId="{B630B46A-1E8D-46FE-9987-8400BF115091}" srcOrd="4" destOrd="0" presId="urn:microsoft.com/office/officeart/2008/layout/LinedList"/>
    <dgm:cxn modelId="{9B85C2BA-2E45-4D53-BFB5-D05D20EF1239}" type="presParOf" srcId="{1AE5B752-CC87-4869-9809-83FB1AA7C61F}" destId="{5A3B2BE7-071A-41DA-837A-82E44F6A2368}" srcOrd="5" destOrd="0" presId="urn:microsoft.com/office/officeart/2008/layout/LinedList"/>
    <dgm:cxn modelId="{2E6BC316-EFB6-483E-BB2E-3AA4719127C5}" type="presParOf" srcId="{5A3B2BE7-071A-41DA-837A-82E44F6A2368}" destId="{6BABFBAD-6CE4-4B4A-963B-B568FA6CEA15}" srcOrd="0" destOrd="0" presId="urn:microsoft.com/office/officeart/2008/layout/LinedList"/>
    <dgm:cxn modelId="{FF62E357-93E9-4544-9068-820B8C9459D8}" type="presParOf" srcId="{5A3B2BE7-071A-41DA-837A-82E44F6A2368}" destId="{16816E1F-8510-432A-ABB6-26143C2C4CCD}" srcOrd="1" destOrd="0" presId="urn:microsoft.com/office/officeart/2008/layout/LinedList"/>
    <dgm:cxn modelId="{30624D5A-83CD-4AB5-BFDC-879E35C53130}" type="presParOf" srcId="{1AE5B752-CC87-4869-9809-83FB1AA7C61F}" destId="{28D748EB-01C6-43DD-A00F-2C5885E68261}" srcOrd="6" destOrd="0" presId="urn:microsoft.com/office/officeart/2008/layout/LinedList"/>
    <dgm:cxn modelId="{56D7ABB7-B092-4986-894A-05577C12DA56}" type="presParOf" srcId="{1AE5B752-CC87-4869-9809-83FB1AA7C61F}" destId="{CF5E05E0-D509-4D20-B231-9A959A2A56ED}" srcOrd="7" destOrd="0" presId="urn:microsoft.com/office/officeart/2008/layout/LinedList"/>
    <dgm:cxn modelId="{0FA59FCD-E538-46BE-84BF-1E9C85D40B35}" type="presParOf" srcId="{CF5E05E0-D509-4D20-B231-9A959A2A56ED}" destId="{F80FAAEE-ED21-4B54-811A-4734B80F9B81}" srcOrd="0" destOrd="0" presId="urn:microsoft.com/office/officeart/2008/layout/LinedList"/>
    <dgm:cxn modelId="{6478E5DE-CDF7-4917-B860-6A630D8FB46E}" type="presParOf" srcId="{CF5E05E0-D509-4D20-B231-9A959A2A56ED}" destId="{F2280C6F-92A8-419E-91D1-0765BE79B8F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653FC-40AE-4A80-9CF4-43EA9EDC3770}">
      <dsp:nvSpPr>
        <dsp:cNvPr id="0" name=""/>
        <dsp:cNvSpPr/>
      </dsp:nvSpPr>
      <dsp:spPr>
        <a:xfrm>
          <a:off x="0" y="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2AEDB-D15D-4AA4-96BC-22FFA1549194}">
      <dsp:nvSpPr>
        <dsp:cNvPr id="0" name=""/>
        <dsp:cNvSpPr/>
      </dsp:nvSpPr>
      <dsp:spPr>
        <a:xfrm>
          <a:off x="0" y="0"/>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 hypothesized that emerging adults who had higher quality parental  communication during adolescence would be less likely to report participating in risky drinking and use of electronic cigarettes than their peers who did not have healthy parental communication during their adolescence.</a:t>
          </a:r>
        </a:p>
      </dsp:txBody>
      <dsp:txXfrm>
        <a:off x="0" y="0"/>
        <a:ext cx="7315200" cy="1280159"/>
      </dsp:txXfrm>
    </dsp:sp>
    <dsp:sp modelId="{4D88D8BB-AB56-4739-9533-B829F3D37EC5}">
      <dsp:nvSpPr>
        <dsp:cNvPr id="0" name=""/>
        <dsp:cNvSpPr/>
      </dsp:nvSpPr>
      <dsp:spPr>
        <a:xfrm>
          <a:off x="0" y="128016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17967-10A7-44D3-92B0-26A6CFC19481}">
      <dsp:nvSpPr>
        <dsp:cNvPr id="0" name=""/>
        <dsp:cNvSpPr/>
      </dsp:nvSpPr>
      <dsp:spPr>
        <a:xfrm>
          <a:off x="0" y="128015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 predict the results of this study will show that parental communication and risky behaviors of vaping and alcohol use will have a negative relationship.</a:t>
          </a:r>
        </a:p>
      </dsp:txBody>
      <dsp:txXfrm>
        <a:off x="0" y="1280159"/>
        <a:ext cx="7315200" cy="1280159"/>
      </dsp:txXfrm>
    </dsp:sp>
    <dsp:sp modelId="{B630B46A-1E8D-46FE-9987-8400BF115091}">
      <dsp:nvSpPr>
        <dsp:cNvPr id="0" name=""/>
        <dsp:cNvSpPr/>
      </dsp:nvSpPr>
      <dsp:spPr>
        <a:xfrm>
          <a:off x="0" y="256032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ABFBAD-6CE4-4B4A-963B-B568FA6CEA15}">
      <dsp:nvSpPr>
        <dsp:cNvPr id="0" name=""/>
        <dsp:cNvSpPr/>
      </dsp:nvSpPr>
      <dsp:spPr>
        <a:xfrm>
          <a:off x="0" y="256031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Parent-adolescent communication(PACS) scores will be negatively correlated with drinking (AUDIT) scores</a:t>
          </a:r>
        </a:p>
      </dsp:txBody>
      <dsp:txXfrm>
        <a:off x="0" y="2560319"/>
        <a:ext cx="7315200" cy="1280159"/>
      </dsp:txXfrm>
    </dsp:sp>
    <dsp:sp modelId="{28D748EB-01C6-43DD-A00F-2C5885E68261}">
      <dsp:nvSpPr>
        <dsp:cNvPr id="0" name=""/>
        <dsp:cNvSpPr/>
      </dsp:nvSpPr>
      <dsp:spPr>
        <a:xfrm>
          <a:off x="0" y="384048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FAAEE-ED21-4B54-811A-4734B80F9B81}">
      <dsp:nvSpPr>
        <dsp:cNvPr id="0" name=""/>
        <dsp:cNvSpPr/>
      </dsp:nvSpPr>
      <dsp:spPr>
        <a:xfrm>
          <a:off x="0" y="384047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Parent-adolescent communication(PACS)  scores will be negatively correlated with vaping (EDS) scores</a:t>
          </a:r>
        </a:p>
      </dsp:txBody>
      <dsp:txXfrm>
        <a:off x="0" y="3840479"/>
        <a:ext cx="7315200" cy="12801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0B9F2-6E7B-4A9A-ABCD-1BD868CDE1E9}" type="datetimeFigureOut">
              <a:rPr lang="en-US" smtClean="0"/>
              <a:t>4/5/2021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6682E-47B7-4D87-BB88-B35255B9F2D7}" type="slidenum">
              <a:rPr lang="en-US" smtClean="0"/>
              <a:t>‹#›</a:t>
            </a:fld>
            <a:endParaRPr lang="en-US"/>
          </a:p>
        </p:txBody>
      </p:sp>
    </p:spTree>
    <p:extLst>
      <p:ext uri="{BB962C8B-B14F-4D97-AF65-F5344CB8AC3E}">
        <p14:creationId xmlns:p14="http://schemas.microsoft.com/office/powerpoint/2010/main" val="5326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Risky drinking is a relevant and problematic issue facing many emerging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 study by the National Institute on Alcohol Abuse and Alcoholism (2007) two out of five college students reported binge drinking in the last two weeks, 1,825 18–25-year-olds die from alcohol related unintended injuries each year, and 690,000 report being assaulted by another who had been drinking.</a:t>
            </a:r>
          </a:p>
          <a:p>
            <a:endParaRPr lang="en-US" dirty="0"/>
          </a:p>
          <a:p>
            <a:endParaRPr lang="en-US" dirty="0"/>
          </a:p>
          <a:p>
            <a:r>
              <a:rPr lang="en-US" dirty="0"/>
              <a:t>Regarding vaping, Despite the facts that E-cigarettes can contain more nicotine than tobacco cigarettes, their high levels of carcinogens, and the number of health risk associated with use, much of the population remains unaware of the risk associated with vaping.  </a:t>
            </a:r>
          </a:p>
        </p:txBody>
      </p:sp>
      <p:sp>
        <p:nvSpPr>
          <p:cNvPr id="4" name="Slide Number Placeholder 3"/>
          <p:cNvSpPr>
            <a:spLocks noGrp="1"/>
          </p:cNvSpPr>
          <p:nvPr>
            <p:ph type="sldNum" sz="quarter" idx="5"/>
          </p:nvPr>
        </p:nvSpPr>
        <p:spPr/>
        <p:txBody>
          <a:bodyPr/>
          <a:lstStyle/>
          <a:p>
            <a:fld id="{6BC6682E-47B7-4D87-BB88-B35255B9F2D7}" type="slidenum">
              <a:rPr lang="en-US" smtClean="0"/>
              <a:t>3</a:t>
            </a:fld>
            <a:endParaRPr lang="en-US"/>
          </a:p>
        </p:txBody>
      </p:sp>
    </p:spTree>
    <p:extLst>
      <p:ext uri="{BB962C8B-B14F-4D97-AF65-F5344CB8AC3E}">
        <p14:creationId xmlns:p14="http://schemas.microsoft.com/office/powerpoint/2010/main" val="98216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prevalence and dangers of binge drinking, the hazards that come with vaping, and the misinformation that surrounds its health risks, it is important that researchers identify possible antecedents of such behaviors</a:t>
            </a:r>
          </a:p>
          <a:p>
            <a:endParaRPr lang="en-US" dirty="0"/>
          </a:p>
          <a:p>
            <a:r>
              <a:rPr lang="en-US" dirty="0"/>
              <a:t>Parent-adolescent communication could be one of these protective factors</a:t>
            </a:r>
          </a:p>
          <a:p>
            <a:endParaRPr lang="en-US" dirty="0"/>
          </a:p>
          <a:p>
            <a:r>
              <a:rPr lang="en-US" dirty="0"/>
              <a:t>Past studies have identified quality parental communication as a possible protective factor against many risk-taking behaviors that happen during adolescence such as risky sexual behaviors, alcohol use, and cigarette use. </a:t>
            </a:r>
          </a:p>
        </p:txBody>
      </p:sp>
      <p:sp>
        <p:nvSpPr>
          <p:cNvPr id="4" name="Slide Number Placeholder 3"/>
          <p:cNvSpPr>
            <a:spLocks noGrp="1"/>
          </p:cNvSpPr>
          <p:nvPr>
            <p:ph type="sldNum" sz="quarter" idx="5"/>
          </p:nvPr>
        </p:nvSpPr>
        <p:spPr/>
        <p:txBody>
          <a:bodyPr/>
          <a:lstStyle/>
          <a:p>
            <a:fld id="{6BC6682E-47B7-4D87-BB88-B35255B9F2D7}" type="slidenum">
              <a:rPr lang="en-US" smtClean="0"/>
              <a:t>4</a:t>
            </a:fld>
            <a:endParaRPr lang="en-US"/>
          </a:p>
        </p:txBody>
      </p:sp>
    </p:spTree>
    <p:extLst>
      <p:ext uri="{BB962C8B-B14F-4D97-AF65-F5344CB8AC3E}">
        <p14:creationId xmlns:p14="http://schemas.microsoft.com/office/powerpoint/2010/main" val="196647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past research on parental communication being negatively correlated with risk taking behaviors during adolescence, my study aimed to investigate whether the relationship between quality parental communication and risk-taking behaviors will continue to have a negative relationship after the adolescent had grown into emerging adulthood and moved out of the home. </a:t>
            </a:r>
          </a:p>
          <a:p>
            <a:endParaRPr lang="en-US" dirty="0"/>
          </a:p>
          <a:p>
            <a:r>
              <a:rPr lang="en-US" dirty="0"/>
              <a:t>Specifically, I investigated the behaviors of risky drinking and vaping and how levels of quality parental communication during adolescence related to the occurrence of these behaviors later in life.</a:t>
            </a:r>
          </a:p>
          <a:p>
            <a:endParaRPr lang="en-US" dirty="0"/>
          </a:p>
        </p:txBody>
      </p:sp>
      <p:sp>
        <p:nvSpPr>
          <p:cNvPr id="4" name="Slide Number Placeholder 3"/>
          <p:cNvSpPr>
            <a:spLocks noGrp="1"/>
          </p:cNvSpPr>
          <p:nvPr>
            <p:ph type="sldNum" sz="quarter" idx="5"/>
          </p:nvPr>
        </p:nvSpPr>
        <p:spPr/>
        <p:txBody>
          <a:bodyPr/>
          <a:lstStyle/>
          <a:p>
            <a:fld id="{6BC6682E-47B7-4D87-BB88-B35255B9F2D7}" type="slidenum">
              <a:rPr lang="en-US" smtClean="0"/>
              <a:t>5</a:t>
            </a:fld>
            <a:endParaRPr lang="en-US"/>
          </a:p>
        </p:txBody>
      </p:sp>
    </p:spTree>
    <p:extLst>
      <p:ext uri="{BB962C8B-B14F-4D97-AF65-F5344CB8AC3E}">
        <p14:creationId xmlns:p14="http://schemas.microsoft.com/office/powerpoint/2010/main" val="141663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was collected from 142 participants via online Qualtrics survey</a:t>
            </a:r>
          </a:p>
          <a:p>
            <a:endParaRPr lang="en-US" dirty="0"/>
          </a:p>
          <a:p>
            <a:r>
              <a:rPr lang="en-US" dirty="0"/>
              <a:t>44 participants were removed from the dataset for not meeting qualifications for the survey leaving 98 viable participants.</a:t>
            </a:r>
          </a:p>
          <a:p>
            <a:r>
              <a:rPr lang="en-US" dirty="0"/>
              <a:t>All participants were between the ages of 18-25 and currently living away from their parent(s)/guardian(s)</a:t>
            </a:r>
          </a:p>
          <a:p>
            <a:endParaRPr lang="en-US" dirty="0"/>
          </a:p>
          <a:p>
            <a:r>
              <a:rPr lang="en-US" dirty="0"/>
              <a:t>The sample primarily consisted of white females with a mean age of 21</a:t>
            </a:r>
          </a:p>
          <a:p>
            <a:endParaRPr lang="en-US" dirty="0"/>
          </a:p>
        </p:txBody>
      </p:sp>
      <p:sp>
        <p:nvSpPr>
          <p:cNvPr id="4" name="Slide Number Placeholder 3"/>
          <p:cNvSpPr>
            <a:spLocks noGrp="1"/>
          </p:cNvSpPr>
          <p:nvPr>
            <p:ph type="sldNum" sz="quarter" idx="5"/>
          </p:nvPr>
        </p:nvSpPr>
        <p:spPr/>
        <p:txBody>
          <a:bodyPr/>
          <a:lstStyle/>
          <a:p>
            <a:fld id="{6BC6682E-47B7-4D87-BB88-B35255B9F2D7}" type="slidenum">
              <a:rPr lang="en-US" smtClean="0"/>
              <a:t>8</a:t>
            </a:fld>
            <a:endParaRPr lang="en-US"/>
          </a:p>
        </p:txBody>
      </p:sp>
    </p:spTree>
    <p:extLst>
      <p:ext uri="{BB962C8B-B14F-4D97-AF65-F5344CB8AC3E}">
        <p14:creationId xmlns:p14="http://schemas.microsoft.com/office/powerpoint/2010/main" val="164423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used in this study were basic demographic questions and three different measures including </a:t>
            </a:r>
          </a:p>
          <a:p>
            <a:endParaRPr lang="en-US" dirty="0"/>
          </a:p>
          <a:p>
            <a:r>
              <a:rPr lang="en-US" dirty="0"/>
              <a:t>The parent-adolescent communication scale, or PACS, which consisted of two subscales, one measuring open family communications and the other measuring problems in family communication</a:t>
            </a:r>
          </a:p>
          <a:p>
            <a:endParaRPr lang="en-US" dirty="0"/>
          </a:p>
          <a:p>
            <a:r>
              <a:rPr lang="en-US" dirty="0"/>
              <a:t>The Alcohol Use Disorders Identification Test, also known as the AUDIT, was used to measure risky drinking habits</a:t>
            </a:r>
          </a:p>
          <a:p>
            <a:endParaRPr lang="en-US" dirty="0"/>
          </a:p>
          <a:p>
            <a:r>
              <a:rPr lang="en-US" dirty="0"/>
              <a:t>And the E-cigarette dependency scale, or EDS, which measured vaping habits  </a:t>
            </a:r>
          </a:p>
          <a:p>
            <a:endParaRPr lang="en-US" dirty="0"/>
          </a:p>
          <a:p>
            <a:r>
              <a:rPr lang="en-US" dirty="0"/>
              <a:t>As you can see from the Cronbach alphas reported on the slide, all measures were reliable</a:t>
            </a:r>
          </a:p>
        </p:txBody>
      </p:sp>
      <p:sp>
        <p:nvSpPr>
          <p:cNvPr id="4" name="Slide Number Placeholder 3"/>
          <p:cNvSpPr>
            <a:spLocks noGrp="1"/>
          </p:cNvSpPr>
          <p:nvPr>
            <p:ph type="sldNum" sz="quarter" idx="5"/>
          </p:nvPr>
        </p:nvSpPr>
        <p:spPr/>
        <p:txBody>
          <a:bodyPr/>
          <a:lstStyle/>
          <a:p>
            <a:fld id="{6BC6682E-47B7-4D87-BB88-B35255B9F2D7}" type="slidenum">
              <a:rPr lang="en-US" smtClean="0"/>
              <a:t>9</a:t>
            </a:fld>
            <a:endParaRPr lang="en-US"/>
          </a:p>
        </p:txBody>
      </p:sp>
    </p:spTree>
    <p:extLst>
      <p:ext uri="{BB962C8B-B14F-4D97-AF65-F5344CB8AC3E}">
        <p14:creationId xmlns:p14="http://schemas.microsoft.com/office/powerpoint/2010/main" val="353853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answering questions on demographics, Participants were asked to think back to when they were their 13–17-year-old self living with their primary parent(s)/guardian(s) and answer the next questions accordingly. </a:t>
            </a:r>
          </a:p>
          <a:p>
            <a:endParaRPr lang="en-US" dirty="0"/>
          </a:p>
          <a:p>
            <a:r>
              <a:rPr lang="en-US" dirty="0"/>
              <a:t>The PACS was then administered and after completion, participants were asked to complete The AUDIT followed by the EDS</a:t>
            </a:r>
          </a:p>
        </p:txBody>
      </p:sp>
      <p:sp>
        <p:nvSpPr>
          <p:cNvPr id="4" name="Slide Number Placeholder 3"/>
          <p:cNvSpPr>
            <a:spLocks noGrp="1"/>
          </p:cNvSpPr>
          <p:nvPr>
            <p:ph type="sldNum" sz="quarter" idx="5"/>
          </p:nvPr>
        </p:nvSpPr>
        <p:spPr/>
        <p:txBody>
          <a:bodyPr/>
          <a:lstStyle/>
          <a:p>
            <a:fld id="{6BC6682E-47B7-4D87-BB88-B35255B9F2D7}" type="slidenum">
              <a:rPr lang="en-US" smtClean="0"/>
              <a:t>10</a:t>
            </a:fld>
            <a:endParaRPr lang="en-US"/>
          </a:p>
        </p:txBody>
      </p:sp>
    </p:spTree>
    <p:extLst>
      <p:ext uri="{BB962C8B-B14F-4D97-AF65-F5344CB8AC3E}">
        <p14:creationId xmlns:p14="http://schemas.microsoft.com/office/powerpoint/2010/main" val="409979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hypothesized that PACS would be negatively correlated with both EDS and AUDIT scores</a:t>
            </a:r>
          </a:p>
          <a:p>
            <a:endParaRPr lang="en-US" dirty="0"/>
          </a:p>
          <a:p>
            <a:r>
              <a:rPr lang="en-US" dirty="0"/>
              <a:t>After running a Pearson's r, the PACS scores had a significant negative correlation with AUDIT scores but no correlation with EDS scores. </a:t>
            </a:r>
          </a:p>
          <a:p>
            <a:endParaRPr lang="en-US" dirty="0"/>
          </a:p>
        </p:txBody>
      </p:sp>
      <p:sp>
        <p:nvSpPr>
          <p:cNvPr id="4" name="Slide Number Placeholder 3"/>
          <p:cNvSpPr>
            <a:spLocks noGrp="1"/>
          </p:cNvSpPr>
          <p:nvPr>
            <p:ph type="sldNum" sz="quarter" idx="5"/>
          </p:nvPr>
        </p:nvSpPr>
        <p:spPr/>
        <p:txBody>
          <a:bodyPr/>
          <a:lstStyle/>
          <a:p>
            <a:fld id="{6BC6682E-47B7-4D87-BB88-B35255B9F2D7}" type="slidenum">
              <a:rPr lang="en-US" smtClean="0"/>
              <a:t>12</a:t>
            </a:fld>
            <a:endParaRPr lang="en-US"/>
          </a:p>
        </p:txBody>
      </p:sp>
    </p:spTree>
    <p:extLst>
      <p:ext uri="{BB962C8B-B14F-4D97-AF65-F5344CB8AC3E}">
        <p14:creationId xmlns:p14="http://schemas.microsoft.com/office/powerpoint/2010/main" val="260920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limitations to the study include the rather small sample size and disproportionate number of women compared to other genders. Our sample size was also predominately white so results may not generalize to other populations with different characteristics. </a:t>
            </a:r>
          </a:p>
          <a:p>
            <a:endParaRPr lang="en-US" dirty="0"/>
          </a:p>
          <a:p>
            <a:r>
              <a:rPr lang="en-US" dirty="0"/>
              <a:t>The majority of this sample did not report any electronic cigarette vaping use so that could be one reason no correlation was found between the PACS and EDS</a:t>
            </a:r>
          </a:p>
          <a:p>
            <a:endParaRPr lang="en-US" dirty="0"/>
          </a:p>
          <a:p>
            <a:r>
              <a:rPr lang="en-US" dirty="0"/>
              <a:t>Asking participants to think back to their adolescence and answer questions about their communication with their parent at that time could be a limitation to this study because overtime, their memory of the communication could have changed. </a:t>
            </a:r>
          </a:p>
          <a:p>
            <a:r>
              <a:rPr lang="en-US" dirty="0"/>
              <a:t>Future studies may want to correct for this limitation by using a longitudinal study that delivers the PACS to adolescents and then years later, measures their risk-taking behaviors</a:t>
            </a:r>
          </a:p>
          <a:p>
            <a:endParaRPr lang="en-US" dirty="0"/>
          </a:p>
          <a:p>
            <a:r>
              <a:rPr lang="en-US" dirty="0"/>
              <a:t>Future studies may consider a different measure of parent-adolescent communication as the PACS only measures the general quality of communication instead of communication surrounding specific topics such as drinking, vaping, or other risk-taking behaviors.</a:t>
            </a:r>
          </a:p>
          <a:p>
            <a:r>
              <a:rPr lang="en-US" dirty="0"/>
              <a:t> </a:t>
            </a:r>
          </a:p>
          <a:p>
            <a:r>
              <a:rPr lang="en-US" dirty="0"/>
              <a:t>Future researchers may also want to use a larger more diverse sample to account for differences in culture and background. </a:t>
            </a:r>
          </a:p>
        </p:txBody>
      </p:sp>
      <p:sp>
        <p:nvSpPr>
          <p:cNvPr id="4" name="Slide Number Placeholder 3"/>
          <p:cNvSpPr>
            <a:spLocks noGrp="1"/>
          </p:cNvSpPr>
          <p:nvPr>
            <p:ph type="sldNum" sz="quarter" idx="5"/>
          </p:nvPr>
        </p:nvSpPr>
        <p:spPr/>
        <p:txBody>
          <a:bodyPr/>
          <a:lstStyle/>
          <a:p>
            <a:fld id="{6BC6682E-47B7-4D87-BB88-B35255B9F2D7}" type="slidenum">
              <a:rPr lang="en-US" smtClean="0"/>
              <a:t>13</a:t>
            </a:fld>
            <a:endParaRPr lang="en-US"/>
          </a:p>
        </p:txBody>
      </p:sp>
    </p:spTree>
    <p:extLst>
      <p:ext uri="{BB962C8B-B14F-4D97-AF65-F5344CB8AC3E}">
        <p14:creationId xmlns:p14="http://schemas.microsoft.com/office/powerpoint/2010/main" val="30861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4/5/2021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E9C9-8CDA-4452-ABC9-DAF71EC4E15F}"/>
              </a:ext>
            </a:extLst>
          </p:cNvPr>
          <p:cNvSpPr>
            <a:spLocks noGrp="1"/>
          </p:cNvSpPr>
          <p:nvPr>
            <p:ph type="ctrTitle"/>
          </p:nvPr>
        </p:nvSpPr>
        <p:spPr/>
        <p:txBody>
          <a:bodyPr>
            <a:normAutofit/>
          </a:bodyPr>
          <a:lstStyle/>
          <a:p>
            <a:r>
              <a:rPr lang="en-US" sz="4400" dirty="0"/>
              <a:t>The Relationship of Parental Communication and Emerging Adulthood Risky Behaviors of Binge Drinking and Vaping</a:t>
            </a:r>
          </a:p>
        </p:txBody>
      </p:sp>
      <p:sp>
        <p:nvSpPr>
          <p:cNvPr id="3" name="Subtitle 2">
            <a:extLst>
              <a:ext uri="{FF2B5EF4-FFF2-40B4-BE49-F238E27FC236}">
                <a16:creationId xmlns:a16="http://schemas.microsoft.com/office/drawing/2014/main" id="{0CF38071-3066-467E-82BB-0C4BB87D2240}"/>
              </a:ext>
            </a:extLst>
          </p:cNvPr>
          <p:cNvSpPr>
            <a:spLocks noGrp="1"/>
          </p:cNvSpPr>
          <p:nvPr>
            <p:ph type="subTitle" idx="1"/>
          </p:nvPr>
        </p:nvSpPr>
        <p:spPr/>
        <p:txBody>
          <a:bodyPr/>
          <a:lstStyle/>
          <a:p>
            <a:r>
              <a:rPr lang="en-US" dirty="0"/>
              <a:t>PI: Audrey Hasser</a:t>
            </a:r>
          </a:p>
          <a:p>
            <a:r>
              <a:rPr lang="en-US" dirty="0"/>
              <a:t>Thesis Advisor: </a:t>
            </a:r>
            <a:r>
              <a:rPr lang="en-US" dirty="0" err="1"/>
              <a:t>Anjolii</a:t>
            </a:r>
            <a:r>
              <a:rPr lang="en-US" dirty="0"/>
              <a:t> Diaz</a:t>
            </a:r>
          </a:p>
        </p:txBody>
      </p:sp>
      <p:pic>
        <p:nvPicPr>
          <p:cNvPr id="11" name="Audio 10">
            <a:hlinkClick r:id="" action="ppaction://media"/>
            <a:extLst>
              <a:ext uri="{FF2B5EF4-FFF2-40B4-BE49-F238E27FC236}">
                <a16:creationId xmlns:a16="http://schemas.microsoft.com/office/drawing/2014/main" id="{3F044172-D888-4A8F-AF2E-E2FF4C2504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72159814"/>
      </p:ext>
    </p:extLst>
  </p:cSld>
  <p:clrMapOvr>
    <a:masterClrMapping/>
  </p:clrMapOvr>
  <mc:AlternateContent xmlns:mc="http://schemas.openxmlformats.org/markup-compatibility/2006">
    <mc:Choice xmlns:p14="http://schemas.microsoft.com/office/powerpoint/2010/main" Requires="p14">
      <p:transition spd="slow" p14:dur="2000" advTm="9785"/>
    </mc:Choice>
    <mc:Fallback>
      <p:transition spd="slow" advTm="97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58E1-3D73-4907-B585-4BB947A41D14}"/>
              </a:ext>
            </a:extLst>
          </p:cNvPr>
          <p:cNvSpPr>
            <a:spLocks noGrp="1"/>
          </p:cNvSpPr>
          <p:nvPr>
            <p:ph type="title"/>
          </p:nvPr>
        </p:nvSpPr>
        <p:spPr/>
        <p:txBody>
          <a:bodyPr/>
          <a:lstStyle/>
          <a:p>
            <a:r>
              <a:rPr lang="en-US" dirty="0"/>
              <a:t>Procedures</a:t>
            </a:r>
          </a:p>
        </p:txBody>
      </p:sp>
      <p:sp>
        <p:nvSpPr>
          <p:cNvPr id="3" name="Content Placeholder 2">
            <a:extLst>
              <a:ext uri="{FF2B5EF4-FFF2-40B4-BE49-F238E27FC236}">
                <a16:creationId xmlns:a16="http://schemas.microsoft.com/office/drawing/2014/main" id="{44E08FD9-DFAA-4901-A8FE-CEE4A582EB12}"/>
              </a:ext>
            </a:extLst>
          </p:cNvPr>
          <p:cNvSpPr>
            <a:spLocks noGrp="1"/>
          </p:cNvSpPr>
          <p:nvPr>
            <p:ph idx="1"/>
          </p:nvPr>
        </p:nvSpPr>
        <p:spPr/>
        <p:txBody>
          <a:bodyPr/>
          <a:lstStyle/>
          <a:p>
            <a:pPr>
              <a:lnSpc>
                <a:spcPct val="150000"/>
              </a:lnSpc>
            </a:pPr>
            <a:r>
              <a:rPr lang="en-US" dirty="0"/>
              <a:t>Participants were asked to think back to when they were their 13–17-year-old self living with their primary parent(s)/guardian(s) and answer the next questions accordingly. </a:t>
            </a:r>
          </a:p>
          <a:p>
            <a:pPr>
              <a:lnSpc>
                <a:spcPct val="150000"/>
              </a:lnSpc>
            </a:pPr>
            <a:r>
              <a:rPr lang="en-US" dirty="0"/>
              <a:t>The PACS was then administered followed by questions regarding whether or not their parent/guardian had ever talked to them about the dangers of binge drinking or vaping. </a:t>
            </a:r>
          </a:p>
          <a:p>
            <a:pPr>
              <a:lnSpc>
                <a:spcPct val="150000"/>
              </a:lnSpc>
            </a:pPr>
            <a:r>
              <a:rPr lang="en-US" dirty="0"/>
              <a:t>The AUDIT was delivered followed by the EDS and a question asking how many days in the last two weeks the participant has vaped/used an e-cigarette. </a:t>
            </a:r>
          </a:p>
        </p:txBody>
      </p:sp>
      <p:pic>
        <p:nvPicPr>
          <p:cNvPr id="6" name="Audio 5">
            <a:hlinkClick r:id="" action="ppaction://media"/>
            <a:extLst>
              <a:ext uri="{FF2B5EF4-FFF2-40B4-BE49-F238E27FC236}">
                <a16:creationId xmlns:a16="http://schemas.microsoft.com/office/drawing/2014/main" id="{6D5DF171-B05E-4D3E-B553-EEC67AD96B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60976509"/>
      </p:ext>
    </p:extLst>
  </p:cSld>
  <p:clrMapOvr>
    <a:masterClrMapping/>
  </p:clrMapOvr>
  <mc:AlternateContent xmlns:mc="http://schemas.openxmlformats.org/markup-compatibility/2006">
    <mc:Choice xmlns:p14="http://schemas.microsoft.com/office/powerpoint/2010/main" Requires="p14">
      <p:transition spd="slow" p14:dur="2000" advTm="19587"/>
    </mc:Choice>
    <mc:Fallback>
      <p:transition spd="slow" advTm="19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03261C-6EA9-441A-9ADC-8563260EE9AC}"/>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sz="5900" spc="-100" dirty="0">
                <a:solidFill>
                  <a:schemeClr val="accent1"/>
                </a:solidFill>
              </a:rPr>
              <a:t>Findings</a:t>
            </a:r>
          </a:p>
        </p:txBody>
      </p:sp>
      <p:pic>
        <p:nvPicPr>
          <p:cNvPr id="5" name="Audio 4">
            <a:hlinkClick r:id="" action="ppaction://media"/>
            <a:extLst>
              <a:ext uri="{FF2B5EF4-FFF2-40B4-BE49-F238E27FC236}">
                <a16:creationId xmlns:a16="http://schemas.microsoft.com/office/drawing/2014/main" id="{A3A22A8E-D618-476B-A41F-E9D97B70A5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843585993"/>
      </p:ext>
    </p:extLst>
  </p:cSld>
  <p:clrMapOvr>
    <a:masterClrMapping/>
  </p:clrMapOvr>
  <mc:AlternateContent xmlns:mc="http://schemas.openxmlformats.org/markup-compatibility/2006">
    <mc:Choice xmlns:p14="http://schemas.microsoft.com/office/powerpoint/2010/main" Requires="p14">
      <p:transition spd="slow" p14:dur="2000" advTm="1407"/>
    </mc:Choice>
    <mc:Fallback>
      <p:transition spd="slow" advTm="1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6759C5-9576-4633-B420-BD7B5922EDB9}"/>
              </a:ext>
            </a:extLst>
          </p:cNvPr>
          <p:cNvSpPr>
            <a:spLocks noGrp="1"/>
          </p:cNvSpPr>
          <p:nvPr>
            <p:ph type="title"/>
          </p:nvPr>
        </p:nvSpPr>
        <p:spPr>
          <a:xfrm>
            <a:off x="252919" y="1123837"/>
            <a:ext cx="2947482" cy="4601183"/>
          </a:xfrm>
        </p:spPr>
        <p:txBody>
          <a:bodyPr>
            <a:normAutofit/>
          </a:bodyPr>
          <a:lstStyle/>
          <a:p>
            <a:r>
              <a:rPr lang="en-US" dirty="0"/>
              <a:t>Results</a:t>
            </a:r>
          </a:p>
        </p:txBody>
      </p:sp>
      <p:sp>
        <p:nvSpPr>
          <p:cNvPr id="3" name="Content Placeholder 2">
            <a:extLst>
              <a:ext uri="{FF2B5EF4-FFF2-40B4-BE49-F238E27FC236}">
                <a16:creationId xmlns:a16="http://schemas.microsoft.com/office/drawing/2014/main" id="{874E3614-919C-4389-AA74-2DF3D523E85A}"/>
              </a:ext>
            </a:extLst>
          </p:cNvPr>
          <p:cNvSpPr>
            <a:spLocks noGrp="1"/>
          </p:cNvSpPr>
          <p:nvPr>
            <p:ph idx="1"/>
          </p:nvPr>
        </p:nvSpPr>
        <p:spPr>
          <a:xfrm>
            <a:off x="3869268" y="864108"/>
            <a:ext cx="7315200" cy="5120640"/>
          </a:xfrm>
        </p:spPr>
        <p:txBody>
          <a:bodyPr>
            <a:normAutofit/>
          </a:bodyPr>
          <a:lstStyle/>
          <a:p>
            <a:r>
              <a:rPr lang="en-US" dirty="0">
                <a:latin typeface="Times New Roman" panose="02020603050405020304" pitchFamily="18" charset="0"/>
                <a:cs typeface="Times New Roman" panose="02020603050405020304" pitchFamily="18" charset="0"/>
              </a:rPr>
              <a:t>It was hypothesized that Parent-Adolescent Communication(PACS) scores would be negatively correlated with both the E-Cigarette Dependency Scale(EDS) and Alcohol Use Disorder Identification Test (AUDIT) scores.</a:t>
            </a:r>
          </a:p>
          <a:p>
            <a:pPr lvl="1"/>
            <a:r>
              <a:rPr lang="en-US" dirty="0">
                <a:latin typeface="Times New Roman" panose="02020603050405020304" pitchFamily="18" charset="0"/>
                <a:cs typeface="Times New Roman" panose="02020603050405020304" pitchFamily="18" charset="0"/>
              </a:rPr>
              <a:t>PACS and AUDIT scores had a significant negative correlation.</a:t>
            </a:r>
          </a:p>
          <a:p>
            <a:pPr lvl="1"/>
            <a:r>
              <a:rPr lang="en-US" dirty="0">
                <a:latin typeface="Times New Roman" panose="02020603050405020304" pitchFamily="18" charset="0"/>
                <a:cs typeface="Times New Roman" panose="02020603050405020304" pitchFamily="18" charset="0"/>
              </a:rPr>
              <a:t>PACS and EDS scores had no significant correlation. </a:t>
            </a:r>
          </a:p>
          <a:p>
            <a:r>
              <a:rPr lang="en-US" dirty="0">
                <a:latin typeface="Times New Roman" panose="02020603050405020304" pitchFamily="18" charset="0"/>
                <a:cs typeface="Times New Roman" panose="02020603050405020304" pitchFamily="18" charset="0"/>
              </a:rPr>
              <a:t>Correlations</a:t>
            </a:r>
          </a:p>
          <a:p>
            <a:pPr lvl="1"/>
            <a:r>
              <a:rPr lang="en-US" dirty="0">
                <a:latin typeface="Times New Roman" panose="02020603050405020304" pitchFamily="18" charset="0"/>
                <a:cs typeface="Times New Roman" panose="02020603050405020304" pitchFamily="18" charset="0"/>
              </a:rPr>
              <a:t>PACS and EDS r(96) = -.13, p = .229</a:t>
            </a:r>
          </a:p>
          <a:p>
            <a:pPr lvl="1"/>
            <a:r>
              <a:rPr lang="en-US" dirty="0">
                <a:latin typeface="Times New Roman" panose="02020603050405020304" pitchFamily="18" charset="0"/>
                <a:cs typeface="Times New Roman" panose="02020603050405020304" pitchFamily="18" charset="0"/>
              </a:rPr>
              <a:t>PACS and AUDIT r(96) = -.21, p = .043</a:t>
            </a:r>
          </a:p>
          <a:p>
            <a:endParaRPr lang="en-US"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Audio 7">
            <a:hlinkClick r:id="" action="ppaction://media"/>
            <a:extLst>
              <a:ext uri="{FF2B5EF4-FFF2-40B4-BE49-F238E27FC236}">
                <a16:creationId xmlns:a16="http://schemas.microsoft.com/office/drawing/2014/main" id="{F21654A6-3EEF-4CD4-81EE-EAAB41DCD0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96991015"/>
      </p:ext>
    </p:extLst>
  </p:cSld>
  <p:clrMapOvr>
    <a:masterClrMapping/>
  </p:clrMapOvr>
  <mc:AlternateContent xmlns:mc="http://schemas.openxmlformats.org/markup-compatibility/2006">
    <mc:Choice xmlns:p14="http://schemas.microsoft.com/office/powerpoint/2010/main" Requires="p14">
      <p:transition spd="slow" p14:dur="2000" advTm="16519"/>
    </mc:Choice>
    <mc:Fallback>
      <p:transition spd="slow" advTm="16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F491-EA0F-45C8-835B-27DA824D9D7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ACE6362-41E9-4BFA-9DB1-730EDAD743F0}"/>
              </a:ext>
            </a:extLst>
          </p:cNvPr>
          <p:cNvSpPr>
            <a:spLocks noGrp="1"/>
          </p:cNvSpPr>
          <p:nvPr>
            <p:ph idx="1"/>
          </p:nvPr>
        </p:nvSpPr>
        <p:spPr/>
        <p:txBody>
          <a:bodyPr>
            <a:normAutofit/>
          </a:bodyPr>
          <a:lstStyle/>
          <a:p>
            <a:r>
              <a:rPr lang="en-US" sz="1600" dirty="0"/>
              <a:t>Limitations</a:t>
            </a:r>
          </a:p>
          <a:p>
            <a:pPr lvl="1"/>
            <a:r>
              <a:rPr lang="en-US" sz="1600" dirty="0"/>
              <a:t>Small sample size </a:t>
            </a:r>
          </a:p>
          <a:p>
            <a:pPr lvl="1"/>
            <a:r>
              <a:rPr lang="en-US" sz="1600" dirty="0"/>
              <a:t>Small group size of men and other genders(24) compared to women (74)</a:t>
            </a:r>
          </a:p>
          <a:p>
            <a:pPr lvl="1"/>
            <a:r>
              <a:rPr lang="en-US" sz="1600" dirty="0"/>
              <a:t>Sample was predominately white (69%)</a:t>
            </a:r>
          </a:p>
          <a:p>
            <a:pPr lvl="1"/>
            <a:r>
              <a:rPr lang="en-US" sz="1600" dirty="0"/>
              <a:t>Low number of people who reported e-cigarette use</a:t>
            </a:r>
          </a:p>
          <a:p>
            <a:pPr lvl="1"/>
            <a:r>
              <a:rPr lang="en-US" sz="1600" dirty="0"/>
              <a:t>Asked to think back to adolescence</a:t>
            </a:r>
          </a:p>
          <a:p>
            <a:pPr lvl="1"/>
            <a:endParaRPr lang="en-US" sz="1600" dirty="0"/>
          </a:p>
          <a:p>
            <a:r>
              <a:rPr lang="en-US" sz="1600" dirty="0"/>
              <a:t>Future Studies</a:t>
            </a:r>
          </a:p>
          <a:p>
            <a:pPr lvl="1"/>
            <a:r>
              <a:rPr lang="en-US" sz="1600" dirty="0"/>
              <a:t>Longitudinal study from adolescence to emerging adulthood</a:t>
            </a:r>
          </a:p>
          <a:p>
            <a:pPr lvl="1"/>
            <a:r>
              <a:rPr lang="en-US" sz="1600" dirty="0"/>
              <a:t>Different measure of parent-adolescent communication</a:t>
            </a:r>
          </a:p>
          <a:p>
            <a:pPr lvl="1"/>
            <a:r>
              <a:rPr lang="en-US" sz="1600" dirty="0"/>
              <a:t>Larger, more diverse sample</a:t>
            </a:r>
          </a:p>
        </p:txBody>
      </p:sp>
      <p:pic>
        <p:nvPicPr>
          <p:cNvPr id="8" name="Audio 7">
            <a:hlinkClick r:id="" action="ppaction://media"/>
            <a:extLst>
              <a:ext uri="{FF2B5EF4-FFF2-40B4-BE49-F238E27FC236}">
                <a16:creationId xmlns:a16="http://schemas.microsoft.com/office/drawing/2014/main" id="{7DEC386C-AA18-4864-AA98-1740D3E496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349708914"/>
      </p:ext>
    </p:extLst>
  </p:cSld>
  <p:clrMapOvr>
    <a:masterClrMapping/>
  </p:clrMapOvr>
  <mc:AlternateContent xmlns:mc="http://schemas.openxmlformats.org/markup-compatibility/2006">
    <mc:Choice xmlns:p14="http://schemas.microsoft.com/office/powerpoint/2010/main" Requires="p14">
      <p:transition spd="slow" p14:dur="2000" advTm="70203"/>
    </mc:Choice>
    <mc:Fallback>
      <p:transition spd="slow" advTm="70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5854"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FC29-77DE-47A1-B91C-71002EE12F6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A22F993-5BA8-4737-84AC-4F5CBCFF39B9}"/>
              </a:ext>
            </a:extLst>
          </p:cNvPr>
          <p:cNvSpPr>
            <a:spLocks noGrp="1"/>
          </p:cNvSpPr>
          <p:nvPr>
            <p:ph idx="1"/>
          </p:nvPr>
        </p:nvSpPr>
        <p:spPr/>
        <p:txBody>
          <a:bodyPr>
            <a:normAutofit/>
          </a:bodyPr>
          <a:lstStyle/>
          <a:p>
            <a:pPr marL="0" indent="-457200">
              <a:buNone/>
            </a:pPr>
            <a:r>
              <a:rPr lang="en-US" sz="1600" dirty="0"/>
              <a:t>Cho, J., Paik, S., (2016). Association between electronic cigarette use and asthma among high school students in south </a:t>
            </a:r>
            <a:r>
              <a:rPr lang="en-US" sz="1600" dirty="0" err="1"/>
              <a:t>korea</a:t>
            </a:r>
            <a:r>
              <a:rPr lang="en-US" sz="1600" dirty="0"/>
              <a:t>. </a:t>
            </a:r>
            <a:r>
              <a:rPr lang="en-US" sz="1600" dirty="0" err="1"/>
              <a:t>PLoS</a:t>
            </a:r>
            <a:r>
              <a:rPr lang="en-US" sz="1600" dirty="0"/>
              <a:t> One 11, 0151022.</a:t>
            </a:r>
          </a:p>
          <a:p>
            <a:pPr marL="0" indent="-457200">
              <a:buNone/>
            </a:pPr>
            <a:r>
              <a:rPr lang="en-US" sz="1600" dirty="0"/>
              <a:t>Clawson, C. L., &amp; Reese-Weber, M. (2003). The amount and timing of parent-adolescent sexual communication as predictors of late adolescent sexual risk-taking behaviors. Journal of Sex Research, 40(3), 256–265</a:t>
            </a:r>
          </a:p>
          <a:p>
            <a:pPr marL="0" indent="-457200">
              <a:buNone/>
            </a:pPr>
            <a:r>
              <a:rPr lang="en-US" sz="1600" dirty="0" err="1"/>
              <a:t>Fadus</a:t>
            </a:r>
            <a:r>
              <a:rPr lang="en-US" sz="1600" dirty="0"/>
              <a:t>, M. C., Smith, T. T., &amp; </a:t>
            </a:r>
            <a:r>
              <a:rPr lang="en-US" sz="1600" dirty="0" err="1"/>
              <a:t>Squeglia</a:t>
            </a:r>
            <a:r>
              <a:rPr lang="en-US" sz="1600" dirty="0"/>
              <a:t>, L. M. (2019). The rise of e-cigarettes, pod mod devices, and JUUL among youth: Factors influencing use, health implications, and downstream effects. Drug and alcohol dependence, 201, 85–93.</a:t>
            </a:r>
          </a:p>
          <a:p>
            <a:pPr marL="0" indent="-457200">
              <a:buNone/>
            </a:pPr>
            <a:r>
              <a:rPr lang="en-US" sz="1600" dirty="0" err="1"/>
              <a:t>Guilamo</a:t>
            </a:r>
            <a:r>
              <a:rPr lang="en-US" sz="1600" dirty="0"/>
              <a:t>-Ramos, V., Jaccard, J., </a:t>
            </a:r>
            <a:r>
              <a:rPr lang="en-US" sz="1600" dirty="0" err="1"/>
              <a:t>Dittus</a:t>
            </a:r>
            <a:r>
              <a:rPr lang="en-US" sz="1600" dirty="0"/>
              <a:t>, P., &amp; </a:t>
            </a:r>
            <a:r>
              <a:rPr lang="en-US" sz="1600" dirty="0" err="1"/>
              <a:t>Bouris</a:t>
            </a:r>
            <a:r>
              <a:rPr lang="en-US" sz="1600" dirty="0"/>
              <a:t>, A. M. (2006). Parental Expertise, Trustworthiness, and Accessibility: Parent-Adolescent Communication and Adolescent Risk Behavior. Journal of Marriage and Family, 68(5), 1229–1246.</a:t>
            </a:r>
          </a:p>
          <a:p>
            <a:pPr marL="0" indent="-457200">
              <a:buNone/>
            </a:pPr>
            <a:r>
              <a:rPr lang="en-US" sz="1600" dirty="0"/>
              <a:t>Hwang, J.H., </a:t>
            </a:r>
            <a:r>
              <a:rPr lang="en-US" sz="1600" dirty="0" err="1"/>
              <a:t>Lyes</a:t>
            </a:r>
            <a:r>
              <a:rPr lang="en-US" sz="1600" dirty="0"/>
              <a:t>, M., </a:t>
            </a:r>
            <a:r>
              <a:rPr lang="en-US" sz="1600" dirty="0" err="1"/>
              <a:t>Sladewski</a:t>
            </a:r>
            <a:r>
              <a:rPr lang="en-US" sz="1600" dirty="0"/>
              <a:t>, K., </a:t>
            </a:r>
            <a:r>
              <a:rPr lang="en-US" sz="1600" dirty="0" err="1"/>
              <a:t>Enany</a:t>
            </a:r>
            <a:r>
              <a:rPr lang="en-US" sz="1600" dirty="0"/>
              <a:t>, S., McEachern, E., Mathew, D.P., Das, S., </a:t>
            </a:r>
            <a:r>
              <a:rPr lang="en-US" sz="1600" dirty="0" err="1"/>
              <a:t>Moshensky</a:t>
            </a:r>
            <a:r>
              <a:rPr lang="en-US" sz="1600" dirty="0"/>
              <a:t>, A., Bapat, S., Pride, D.T., </a:t>
            </a:r>
            <a:r>
              <a:rPr lang="en-US" sz="1600" dirty="0" err="1"/>
              <a:t>Ongkeko</a:t>
            </a:r>
            <a:r>
              <a:rPr lang="en-US" sz="1600" dirty="0"/>
              <a:t>, W.M., Crotty Alexander, L.E., (2016). Electronic cigarette inhalation alters innate immunity and airway cytokines while increasing the virulence of colonizing bacteria. J. Mol. Med. 94, 667–679. </a:t>
            </a:r>
          </a:p>
          <a:p>
            <a:pPr marL="0" indent="0">
              <a:buNone/>
            </a:pPr>
            <a:endParaRPr lang="en-US" dirty="0"/>
          </a:p>
        </p:txBody>
      </p:sp>
      <p:pic>
        <p:nvPicPr>
          <p:cNvPr id="6" name="Audio 5">
            <a:hlinkClick r:id="" action="ppaction://media"/>
            <a:extLst>
              <a:ext uri="{FF2B5EF4-FFF2-40B4-BE49-F238E27FC236}">
                <a16:creationId xmlns:a16="http://schemas.microsoft.com/office/drawing/2014/main" id="{6DC2B03D-7994-4A0C-859C-581FF5B6FD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235834077"/>
      </p:ext>
    </p:extLst>
  </p:cSld>
  <p:clrMapOvr>
    <a:masterClrMapping/>
  </p:clrMapOvr>
  <mc:AlternateContent xmlns:mc="http://schemas.openxmlformats.org/markup-compatibility/2006">
    <mc:Choice xmlns:p14="http://schemas.microsoft.com/office/powerpoint/2010/main" Requires="p14">
      <p:transition spd="slow" p14:dur="2000" advTm="3539"/>
    </mc:Choice>
    <mc:Fallback>
      <p:transition spd="slow" advTm="3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C50C-6DB8-4312-9E8E-2D5E56E00E3E}"/>
              </a:ext>
            </a:extLst>
          </p:cNvPr>
          <p:cNvSpPr>
            <a:spLocks noGrp="1"/>
          </p:cNvSpPr>
          <p:nvPr>
            <p:ph type="title"/>
          </p:nvPr>
        </p:nvSpPr>
        <p:spPr/>
        <p:txBody>
          <a:bodyPr/>
          <a:lstStyle/>
          <a:p>
            <a:r>
              <a:rPr lang="en-US" dirty="0"/>
              <a:t>References Continued</a:t>
            </a:r>
          </a:p>
        </p:txBody>
      </p:sp>
      <p:sp>
        <p:nvSpPr>
          <p:cNvPr id="3" name="Content Placeholder 2">
            <a:extLst>
              <a:ext uri="{FF2B5EF4-FFF2-40B4-BE49-F238E27FC236}">
                <a16:creationId xmlns:a16="http://schemas.microsoft.com/office/drawing/2014/main" id="{F8E54DE3-EB99-4E5E-B876-82042F73028E}"/>
              </a:ext>
            </a:extLst>
          </p:cNvPr>
          <p:cNvSpPr>
            <a:spLocks noGrp="1"/>
          </p:cNvSpPr>
          <p:nvPr>
            <p:ph idx="1"/>
          </p:nvPr>
        </p:nvSpPr>
        <p:spPr/>
        <p:txBody>
          <a:bodyPr/>
          <a:lstStyle/>
          <a:p>
            <a:pPr marL="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Jennison K. M. (2004). The short-term effects and unintended long-term consequences of binge drinking in college: a 10-year follow-up study. The American journal of drug and alcohol abuse, 30(3), 659–684.</a:t>
            </a:r>
          </a:p>
          <a:p>
            <a:pPr marL="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National Academies of Sciences, Engineering, and Medicine, (2018). Public Health Consequences of e-cigarettes. National Academies Press, Washington, DC.</a:t>
            </a:r>
          </a:p>
          <a:p>
            <a:pPr marL="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NIAAA. (2007). What Colleges Need to Know Now: An Update on College Drinking Research. Bethesda, MD: National Institutes of Health, DHHS, (NIH publication no. 07–5010).</a:t>
            </a:r>
          </a:p>
          <a:p>
            <a:pPr marL="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Sanders-Jackson A, Tan AS, </a:t>
            </a:r>
            <a:r>
              <a:rPr kumimoji="0" lang="en-US" sz="1600" b="0" i="0" u="none" strike="noStrike" kern="1200" cap="none" spc="0" normalizeH="0" baseline="0" noProof="0" dirty="0" err="1">
                <a:ln>
                  <a:noFill/>
                </a:ln>
                <a:solidFill>
                  <a:srgbClr val="000000">
                    <a:lumMod val="65000"/>
                    <a:lumOff val="35000"/>
                  </a:srgbClr>
                </a:solidFill>
                <a:effectLst/>
                <a:uLnTx/>
                <a:uFillTx/>
                <a:latin typeface="Corbel" panose="020B0503020204020204"/>
                <a:ea typeface="+mn-ea"/>
                <a:cs typeface="+mn-cs"/>
              </a:rPr>
              <a:t>Bigman</a:t>
            </a: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CA, Henriksen L. (2015) Knowledge about e-cigarette constituents and regulation: results from a national survey of US young adults. Nicotine </a:t>
            </a:r>
            <a:r>
              <a:rPr kumimoji="0" lang="en-US" sz="1600" b="0" i="0" u="none" strike="noStrike" kern="1200" cap="none" spc="0" normalizeH="0" baseline="0" noProof="0" dirty="0" err="1">
                <a:ln>
                  <a:noFill/>
                </a:ln>
                <a:solidFill>
                  <a:srgbClr val="000000">
                    <a:lumMod val="65000"/>
                    <a:lumOff val="35000"/>
                  </a:srgbClr>
                </a:solidFill>
                <a:effectLst/>
                <a:uLnTx/>
                <a:uFillTx/>
                <a:latin typeface="Corbel" panose="020B0503020204020204"/>
                <a:ea typeface="+mn-ea"/>
                <a:cs typeface="+mn-cs"/>
              </a:rPr>
              <a:t>Tob</a:t>
            </a: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Res. 17, 1247–1254.</a:t>
            </a:r>
          </a:p>
          <a:p>
            <a:pPr marL="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Yang, H., Stanton, B., Li, X., </a:t>
            </a:r>
            <a:r>
              <a:rPr kumimoji="0" lang="en-US" sz="1600" b="0" i="0" u="none" strike="noStrike" kern="1200" cap="none" spc="0" normalizeH="0" baseline="0" noProof="0" dirty="0" err="1">
                <a:ln>
                  <a:noFill/>
                </a:ln>
                <a:solidFill>
                  <a:srgbClr val="000000">
                    <a:lumMod val="65000"/>
                    <a:lumOff val="35000"/>
                  </a:srgbClr>
                </a:solidFill>
                <a:effectLst/>
                <a:uLnTx/>
                <a:uFillTx/>
                <a:latin typeface="Corbel" panose="020B0503020204020204"/>
                <a:ea typeface="+mn-ea"/>
                <a:cs typeface="+mn-cs"/>
              </a:rPr>
              <a:t>Cottrel</a:t>
            </a: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L., Galbraith, J., &amp; </a:t>
            </a:r>
            <a:r>
              <a:rPr kumimoji="0" lang="en-US" sz="1600" b="0" i="0" u="none" strike="noStrike" kern="1200" cap="none" spc="0" normalizeH="0" baseline="0" noProof="0" dirty="0" err="1">
                <a:ln>
                  <a:noFill/>
                </a:ln>
                <a:solidFill>
                  <a:srgbClr val="000000">
                    <a:lumMod val="65000"/>
                    <a:lumOff val="35000"/>
                  </a:srgbClr>
                </a:solidFill>
                <a:effectLst/>
                <a:uLnTx/>
                <a:uFillTx/>
                <a:latin typeface="Corbel" panose="020B0503020204020204"/>
                <a:ea typeface="+mn-ea"/>
                <a:cs typeface="+mn-cs"/>
              </a:rPr>
              <a:t>Kaljee</a:t>
            </a: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L. (2007). Dynamic association between parental monitoring and communication and adolescent risk involvement among </a:t>
            </a:r>
          </a:p>
          <a:p>
            <a:pPr marL="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Yuan, M., Cross, S., Loughlin, S., Leslie, F., 2015. Nicotine and the adolescent brain. J. Physiol. (Paris) 593, 3397–3412.</a:t>
            </a:r>
          </a:p>
          <a:p>
            <a:endParaRPr lang="en-US" dirty="0"/>
          </a:p>
        </p:txBody>
      </p:sp>
      <p:pic>
        <p:nvPicPr>
          <p:cNvPr id="6" name="Audio 5">
            <a:hlinkClick r:id="" action="ppaction://media"/>
            <a:extLst>
              <a:ext uri="{FF2B5EF4-FFF2-40B4-BE49-F238E27FC236}">
                <a16:creationId xmlns:a16="http://schemas.microsoft.com/office/drawing/2014/main" id="{FDAB1480-6B7D-4D0B-B2A2-D3BC69F915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603515020"/>
      </p:ext>
    </p:extLst>
  </p:cSld>
  <p:clrMapOvr>
    <a:masterClrMapping/>
  </p:clrMapOvr>
  <mc:AlternateContent xmlns:mc="http://schemas.openxmlformats.org/markup-compatibility/2006">
    <mc:Choice xmlns:p14="http://schemas.microsoft.com/office/powerpoint/2010/main" Requires="p14">
      <p:transition spd="slow" p14:dur="2000" advTm="1681"/>
    </mc:Choice>
    <mc:Fallback>
      <p:transition spd="slow" advTm="16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Shape 14">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B6B14B-1914-4349-A99E-1367625BFD0B}"/>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sz="5900" spc="-100" dirty="0">
                <a:solidFill>
                  <a:schemeClr val="accent1"/>
                </a:solidFill>
              </a:rPr>
              <a:t>Introduction</a:t>
            </a:r>
          </a:p>
        </p:txBody>
      </p:sp>
      <p:pic>
        <p:nvPicPr>
          <p:cNvPr id="12" name="Audio 11">
            <a:hlinkClick r:id="" action="ppaction://media"/>
            <a:extLst>
              <a:ext uri="{FF2B5EF4-FFF2-40B4-BE49-F238E27FC236}">
                <a16:creationId xmlns:a16="http://schemas.microsoft.com/office/drawing/2014/main" id="{8314EE9E-1809-40F2-BEEB-9444B2CCB0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57064052"/>
      </p:ext>
    </p:extLst>
  </p:cSld>
  <p:clrMapOvr>
    <a:masterClrMapping/>
  </p:clrMapOvr>
  <mc:AlternateContent xmlns:mc="http://schemas.openxmlformats.org/markup-compatibility/2006">
    <mc:Choice xmlns:p14="http://schemas.microsoft.com/office/powerpoint/2010/main" Requires="p14">
      <p:transition spd="slow" p14:dur="2000" advTm="520"/>
    </mc:Choice>
    <mc:Fallback>
      <p:transition spd="slow" advTm="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7B62-4A10-49AE-BC3B-5C67E97E8BC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0F2D914-A52B-4D5B-BE47-709831D231EE}"/>
              </a:ext>
            </a:extLst>
          </p:cNvPr>
          <p:cNvSpPr>
            <a:spLocks noGrp="1"/>
          </p:cNvSpPr>
          <p:nvPr>
            <p:ph idx="1"/>
          </p:nvPr>
        </p:nvSpPr>
        <p:spPr/>
        <p:txBody>
          <a:bodyPr>
            <a:normAutofit fontScale="92500" lnSpcReduction="10000"/>
          </a:bodyPr>
          <a:lstStyle/>
          <a:p>
            <a:endParaRPr lang="en-US" dirty="0"/>
          </a:p>
          <a:p>
            <a:r>
              <a:rPr lang="en-US" dirty="0"/>
              <a:t>Risky drinking is relevant and problematic</a:t>
            </a:r>
          </a:p>
          <a:p>
            <a:pPr lvl="1"/>
            <a:r>
              <a:rPr lang="en-US" dirty="0"/>
              <a:t>2 out of every 5 college students report binge drinking in the last two weeks</a:t>
            </a:r>
          </a:p>
          <a:p>
            <a:pPr lvl="1"/>
            <a:r>
              <a:rPr lang="en-US" dirty="0"/>
              <a:t>Many deaths and injuries are reported each year due to heavy drinking</a:t>
            </a:r>
          </a:p>
          <a:p>
            <a:r>
              <a:rPr lang="en-US" dirty="0"/>
              <a:t>There are long term consequences to binge drinking during emerging adulthood</a:t>
            </a:r>
          </a:p>
          <a:p>
            <a:pPr lvl="1"/>
            <a:r>
              <a:rPr lang="en-US" dirty="0"/>
              <a:t>Those who binge drink in college are more likely to meet the criteria for alcohol dependence or abuse after leaving college </a:t>
            </a:r>
          </a:p>
          <a:p>
            <a:r>
              <a:rPr lang="en-US" dirty="0"/>
              <a:t>Many are unaware of the dangers of vaping</a:t>
            </a:r>
          </a:p>
          <a:p>
            <a:pPr lvl="1"/>
            <a:r>
              <a:rPr lang="en-US" dirty="0"/>
              <a:t>Sanders-Jackson and colleagues (2015) found 37% young adults don’t know whether e-cigarettes contain nicotine, and 48% don’t  know whether e-cigarettes contain any harmful chemicals. </a:t>
            </a:r>
          </a:p>
          <a:p>
            <a:r>
              <a:rPr lang="en-US" dirty="0"/>
              <a:t>E-cigarettes may contain more nicotine than tobacco cigarettes, contain high levels of carcinogens, and have a number of health risks including respiratory problems, pulmonary immune disfunction, and cognitive deficits.</a:t>
            </a:r>
          </a:p>
          <a:p>
            <a:endParaRPr lang="en-US" dirty="0"/>
          </a:p>
        </p:txBody>
      </p:sp>
      <p:sp>
        <p:nvSpPr>
          <p:cNvPr id="4" name="TextBox 3">
            <a:extLst>
              <a:ext uri="{FF2B5EF4-FFF2-40B4-BE49-F238E27FC236}">
                <a16:creationId xmlns:a16="http://schemas.microsoft.com/office/drawing/2014/main" id="{A6C6B47A-EB75-4C50-B72A-DA673B701CA7}"/>
              </a:ext>
            </a:extLst>
          </p:cNvPr>
          <p:cNvSpPr txBox="1"/>
          <p:nvPr/>
        </p:nvSpPr>
        <p:spPr>
          <a:xfrm>
            <a:off x="252919" y="6532775"/>
            <a:ext cx="11939081" cy="215444"/>
          </a:xfrm>
          <a:prstGeom prst="rect">
            <a:avLst/>
          </a:prstGeom>
          <a:noFill/>
        </p:spPr>
        <p:txBody>
          <a:bodyPr wrap="square" rtlCol="0">
            <a:spAutoFit/>
          </a:bodyPr>
          <a:lstStyle/>
          <a:p>
            <a:r>
              <a:rPr lang="en-US" sz="800" dirty="0"/>
              <a:t>(NIAAA, 2007;Jennison, 2004; Sanders –Jackson et al., 2015; </a:t>
            </a:r>
            <a:r>
              <a:rPr lang="en-US" sz="800" dirty="0" err="1"/>
              <a:t>Fadus</a:t>
            </a:r>
            <a:r>
              <a:rPr lang="en-US" sz="800" dirty="0"/>
              <a:t> et al., 2019; Hwang et al., 2016;Cho &amp; </a:t>
            </a:r>
            <a:r>
              <a:rPr lang="en-US" sz="800" dirty="0" err="1"/>
              <a:t>Palik</a:t>
            </a:r>
            <a:r>
              <a:rPr lang="en-US" sz="800" dirty="0"/>
              <a:t>, 2016; </a:t>
            </a:r>
            <a:r>
              <a:rPr kumimoji="0" lang="en-US" sz="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Yuan et al., 2015; National Academies of Sciences, Engineering, and Medicine, 2018).</a:t>
            </a:r>
            <a:endParaRPr lang="en-US" sz="800" dirty="0"/>
          </a:p>
        </p:txBody>
      </p:sp>
      <p:pic>
        <p:nvPicPr>
          <p:cNvPr id="10" name="Audio 9">
            <a:hlinkClick r:id="" action="ppaction://media"/>
            <a:extLst>
              <a:ext uri="{FF2B5EF4-FFF2-40B4-BE49-F238E27FC236}">
                <a16:creationId xmlns:a16="http://schemas.microsoft.com/office/drawing/2014/main" id="{A8916141-3423-48A0-883E-076CC23F8E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519241167"/>
      </p:ext>
    </p:extLst>
  </p:cSld>
  <p:clrMapOvr>
    <a:masterClrMapping/>
  </p:clrMapOvr>
  <mc:AlternateContent xmlns:mc="http://schemas.openxmlformats.org/markup-compatibility/2006">
    <mc:Choice xmlns:p14="http://schemas.microsoft.com/office/powerpoint/2010/main" Requires="p14">
      <p:transition spd="slow" p14:dur="2000" advTm="45288"/>
    </mc:Choice>
    <mc:Fallback>
      <p:transition spd="slow" advTm="45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A016-D42B-4FC0-A065-A9743049D4BC}"/>
              </a:ext>
            </a:extLst>
          </p:cNvPr>
          <p:cNvSpPr>
            <a:spLocks noGrp="1"/>
          </p:cNvSpPr>
          <p:nvPr>
            <p:ph type="title"/>
          </p:nvPr>
        </p:nvSpPr>
        <p:spPr/>
        <p:txBody>
          <a:bodyPr/>
          <a:lstStyle/>
          <a:p>
            <a:r>
              <a:rPr lang="en-US" dirty="0"/>
              <a:t>Background cont.</a:t>
            </a:r>
          </a:p>
        </p:txBody>
      </p:sp>
      <p:sp>
        <p:nvSpPr>
          <p:cNvPr id="3" name="Content Placeholder 2">
            <a:extLst>
              <a:ext uri="{FF2B5EF4-FFF2-40B4-BE49-F238E27FC236}">
                <a16:creationId xmlns:a16="http://schemas.microsoft.com/office/drawing/2014/main" id="{79739FED-DBB4-4EB8-8F8B-27E51ABAED00}"/>
              </a:ext>
            </a:extLst>
          </p:cNvPr>
          <p:cNvSpPr>
            <a:spLocks noGrp="1"/>
          </p:cNvSpPr>
          <p:nvPr>
            <p:ph idx="1"/>
          </p:nvPr>
        </p:nvSpPr>
        <p:spPr/>
        <p:txBody>
          <a:body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Because of the prevalence and dangers of binge drinking, the hazards that come with vaping, and the misinformation that surrounds its health risks, it is important that researchers identify possible antecedents of such behaviors. </a:t>
            </a:r>
          </a:p>
          <a:p>
            <a:pPr lvl="1">
              <a:spcBef>
                <a:spcPts val="1200"/>
              </a:spcBef>
              <a:spcAft>
                <a:spcPts val="0"/>
              </a:spcAft>
              <a:buClr>
                <a:srgbClr val="40BAD2"/>
              </a:buClr>
              <a:defRPr/>
            </a:pPr>
            <a:r>
              <a:rPr lang="en-US" dirty="0">
                <a:solidFill>
                  <a:srgbClr val="000000">
                    <a:lumMod val="65000"/>
                    <a:lumOff val="35000"/>
                  </a:srgbClr>
                </a:solidFill>
                <a:latin typeface="Corbel" panose="020B0503020204020204"/>
              </a:rPr>
              <a:t>Parental Communication</a:t>
            </a:r>
            <a:endParaRPr kumimoji="0" lang="en-US"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a:p>
            <a:pPr lvl="2">
              <a:spcBef>
                <a:spcPts val="1200"/>
              </a:spcBef>
              <a:spcAft>
                <a:spcPts val="0"/>
              </a:spcAft>
              <a:buClr>
                <a:srgbClr val="40BAD2"/>
              </a:buClr>
              <a:defRPr/>
            </a:pPr>
            <a:r>
              <a:rPr kumimoji="0" lang="en-US" sz="1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High quantity and quality of parental communication during adolescence has been identified as a protective factor against adolescent risk behaviors of alcohol use, sexual behaviors, and cigarette use.</a:t>
            </a:r>
          </a:p>
          <a:p>
            <a:endParaRPr lang="en-US" dirty="0"/>
          </a:p>
        </p:txBody>
      </p:sp>
      <p:sp>
        <p:nvSpPr>
          <p:cNvPr id="4" name="TextBox 3">
            <a:extLst>
              <a:ext uri="{FF2B5EF4-FFF2-40B4-BE49-F238E27FC236}">
                <a16:creationId xmlns:a16="http://schemas.microsoft.com/office/drawing/2014/main" id="{6BBDF17D-4F72-4B65-9A4A-C884F7A817C5}"/>
              </a:ext>
            </a:extLst>
          </p:cNvPr>
          <p:cNvSpPr txBox="1"/>
          <p:nvPr/>
        </p:nvSpPr>
        <p:spPr>
          <a:xfrm>
            <a:off x="8681884" y="6469626"/>
            <a:ext cx="4277031" cy="215444"/>
          </a:xfrm>
          <a:prstGeom prst="rect">
            <a:avLst/>
          </a:prstGeom>
          <a:noFill/>
        </p:spPr>
        <p:txBody>
          <a:bodyPr wrap="square" rtlCol="0">
            <a:spAutoFit/>
          </a:bodyPr>
          <a:lstStyle/>
          <a:p>
            <a:r>
              <a:rPr lang="en-US" sz="800" dirty="0">
                <a:solidFill>
                  <a:srgbClr val="000000">
                    <a:lumMod val="65000"/>
                    <a:lumOff val="35000"/>
                  </a:srgbClr>
                </a:solidFill>
                <a:latin typeface="Corbel" panose="020B0503020204020204"/>
              </a:rPr>
              <a:t>(</a:t>
            </a:r>
            <a:r>
              <a:rPr kumimoji="0" lang="en-US" sz="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Clawson and Reece-Webber, 2003; </a:t>
            </a:r>
            <a:r>
              <a:rPr kumimoji="0" lang="en-US" sz="800" b="0" i="0" u="none" strike="noStrike" kern="1200" cap="none" spc="0" normalizeH="0" baseline="0" noProof="0" dirty="0" err="1">
                <a:ln>
                  <a:noFill/>
                </a:ln>
                <a:solidFill>
                  <a:srgbClr val="000000">
                    <a:lumMod val="65000"/>
                    <a:lumOff val="35000"/>
                  </a:srgbClr>
                </a:solidFill>
                <a:effectLst/>
                <a:uLnTx/>
                <a:uFillTx/>
                <a:latin typeface="Corbel" panose="020B0503020204020204"/>
                <a:ea typeface="+mn-ea"/>
                <a:cs typeface="+mn-cs"/>
              </a:rPr>
              <a:t>Guilamo</a:t>
            </a:r>
            <a:r>
              <a:rPr kumimoji="0" lang="en-US" sz="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-Ramos et al., 2006; Yang, 2007)</a:t>
            </a:r>
            <a:endParaRPr lang="en-US" dirty="0"/>
          </a:p>
        </p:txBody>
      </p:sp>
      <p:pic>
        <p:nvPicPr>
          <p:cNvPr id="7" name="Audio 6">
            <a:hlinkClick r:id="" action="ppaction://media"/>
            <a:extLst>
              <a:ext uri="{FF2B5EF4-FFF2-40B4-BE49-F238E27FC236}">
                <a16:creationId xmlns:a16="http://schemas.microsoft.com/office/drawing/2014/main" id="{167AC507-E104-4158-BD82-287889E806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45083787"/>
      </p:ext>
    </p:extLst>
  </p:cSld>
  <p:clrMapOvr>
    <a:masterClrMapping/>
  </p:clrMapOvr>
  <mc:AlternateContent xmlns:mc="http://schemas.openxmlformats.org/markup-compatibility/2006">
    <mc:Choice xmlns:p14="http://schemas.microsoft.com/office/powerpoint/2010/main" Requires="p14">
      <p:transition spd="slow" p14:dur="2000" advTm="29150"/>
    </mc:Choice>
    <mc:Fallback>
      <p:transition spd="slow" advTm="29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A83F-99AA-423A-BBA6-1DF3CB423F42}"/>
              </a:ext>
            </a:extLst>
          </p:cNvPr>
          <p:cNvSpPr>
            <a:spLocks noGrp="1"/>
          </p:cNvSpPr>
          <p:nvPr>
            <p:ph type="title"/>
          </p:nvPr>
        </p:nvSpPr>
        <p:spPr/>
        <p:txBody>
          <a:bodyPr/>
          <a:lstStyle/>
          <a:p>
            <a:r>
              <a:rPr lang="en-US" dirty="0"/>
              <a:t>Current Research</a:t>
            </a:r>
          </a:p>
        </p:txBody>
      </p:sp>
      <p:sp>
        <p:nvSpPr>
          <p:cNvPr id="3" name="Content Placeholder 2">
            <a:extLst>
              <a:ext uri="{FF2B5EF4-FFF2-40B4-BE49-F238E27FC236}">
                <a16:creationId xmlns:a16="http://schemas.microsoft.com/office/drawing/2014/main" id="{8F68BE66-4F19-45EE-904A-A3E48AA753B6}"/>
              </a:ext>
            </a:extLst>
          </p:cNvPr>
          <p:cNvSpPr>
            <a:spLocks noGrp="1"/>
          </p:cNvSpPr>
          <p:nvPr>
            <p:ph idx="1"/>
          </p:nvPr>
        </p:nvSpPr>
        <p:spPr/>
        <p:txBody>
          <a:bodyPr>
            <a:noAutofit/>
          </a:bodyPr>
          <a:lstStyle/>
          <a:p>
            <a:pPr marL="0" indent="0">
              <a:lnSpc>
                <a:spcPct val="100000"/>
              </a:lnSpc>
              <a:buNone/>
            </a:pPr>
            <a:r>
              <a:rPr lang="en-US" sz="2400" dirty="0"/>
              <a:t>The present research investigates whether the relationship between the quality of parental communication and risk-taking behavior will continue to have a negative relationship after the child has grown into emerging adulthood and has moved out of the home.</a:t>
            </a:r>
          </a:p>
          <a:p>
            <a:pPr marL="0" indent="0">
              <a:lnSpc>
                <a:spcPct val="100000"/>
              </a:lnSpc>
              <a:buNone/>
            </a:pPr>
            <a:r>
              <a:rPr lang="en-US" sz="2400" dirty="0"/>
              <a:t>Specifically, I investigated the behaviors of risky drinking and vaping and how levels of quality parental communication during adolescence related to the occurrence of these behaviors later in life.</a:t>
            </a:r>
          </a:p>
        </p:txBody>
      </p:sp>
      <p:pic>
        <p:nvPicPr>
          <p:cNvPr id="6" name="Audio 5">
            <a:hlinkClick r:id="" action="ppaction://media"/>
            <a:extLst>
              <a:ext uri="{FF2B5EF4-FFF2-40B4-BE49-F238E27FC236}">
                <a16:creationId xmlns:a16="http://schemas.microsoft.com/office/drawing/2014/main" id="{05C64B16-0974-43A1-99FF-07A492D154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36532566"/>
      </p:ext>
    </p:extLst>
  </p:cSld>
  <p:clrMapOvr>
    <a:masterClrMapping/>
  </p:clrMapOvr>
  <mc:AlternateContent xmlns:mc="http://schemas.openxmlformats.org/markup-compatibility/2006">
    <mc:Choice xmlns:p14="http://schemas.microsoft.com/office/powerpoint/2010/main" Requires="p14">
      <p:transition spd="slow" p14:dur="2000" advTm="31333"/>
    </mc:Choice>
    <mc:Fallback>
      <p:transition spd="slow" advTm="31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90244"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AE57-7008-4962-B7C7-D8E62E355CD3}"/>
              </a:ext>
            </a:extLst>
          </p:cNvPr>
          <p:cNvSpPr>
            <a:spLocks noGrp="1"/>
          </p:cNvSpPr>
          <p:nvPr>
            <p:ph type="title"/>
          </p:nvPr>
        </p:nvSpPr>
        <p:spPr/>
        <p:txBody>
          <a:bodyPr/>
          <a:lstStyle/>
          <a:p>
            <a:r>
              <a:rPr lang="en-US" dirty="0"/>
              <a:t>Hypothesis</a:t>
            </a:r>
          </a:p>
        </p:txBody>
      </p:sp>
      <p:graphicFrame>
        <p:nvGraphicFramePr>
          <p:cNvPr id="7" name="Content Placeholder 2">
            <a:extLst>
              <a:ext uri="{FF2B5EF4-FFF2-40B4-BE49-F238E27FC236}">
                <a16:creationId xmlns:a16="http://schemas.microsoft.com/office/drawing/2014/main" id="{BA84A350-B1DC-4B9C-9C95-2EC2EED25F8B}"/>
              </a:ext>
            </a:extLst>
          </p:cNvPr>
          <p:cNvGraphicFramePr>
            <a:graphicFrameLocks noGrp="1"/>
          </p:cNvGraphicFramePr>
          <p:nvPr>
            <p:ph idx="1"/>
            <p:extLst>
              <p:ext uri="{D42A27DB-BD31-4B8C-83A1-F6EECF244321}">
                <p14:modId xmlns:p14="http://schemas.microsoft.com/office/powerpoint/2010/main" val="745966310"/>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hlinkClick r:id="" action="ppaction://media"/>
            <a:extLst>
              <a:ext uri="{FF2B5EF4-FFF2-40B4-BE49-F238E27FC236}">
                <a16:creationId xmlns:a16="http://schemas.microsoft.com/office/drawing/2014/main" id="{6B3D1A61-2F14-4CBD-BA1B-C09452237B9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0432748"/>
      </p:ext>
    </p:extLst>
  </p:cSld>
  <p:clrMapOvr>
    <a:masterClrMapping/>
  </p:clrMapOvr>
  <mc:AlternateContent xmlns:mc="http://schemas.openxmlformats.org/markup-compatibility/2006">
    <mc:Choice xmlns:p14="http://schemas.microsoft.com/office/powerpoint/2010/main" Requires="p14">
      <p:transition spd="slow" p14:dur="2000" advTm="14522"/>
    </mc:Choice>
    <mc:Fallback>
      <p:transition spd="slow" advTm="14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Shape 27">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702D28-DFA8-44C3-B2A4-697382C4F041}"/>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sz="5900" spc="-100" dirty="0">
                <a:solidFill>
                  <a:schemeClr val="accent1"/>
                </a:solidFill>
              </a:rPr>
              <a:t>Methods</a:t>
            </a:r>
          </a:p>
        </p:txBody>
      </p:sp>
      <p:pic>
        <p:nvPicPr>
          <p:cNvPr id="5" name="Audio 4">
            <a:hlinkClick r:id="" action="ppaction://media"/>
            <a:extLst>
              <a:ext uri="{FF2B5EF4-FFF2-40B4-BE49-F238E27FC236}">
                <a16:creationId xmlns:a16="http://schemas.microsoft.com/office/drawing/2014/main" id="{97CDE495-FB51-43E4-9659-30DCC2A0DE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69754996"/>
      </p:ext>
    </p:extLst>
  </p:cSld>
  <p:clrMapOvr>
    <a:masterClrMapping/>
  </p:clrMapOvr>
  <mc:AlternateContent xmlns:mc="http://schemas.openxmlformats.org/markup-compatibility/2006">
    <mc:Choice xmlns:p14="http://schemas.microsoft.com/office/powerpoint/2010/main" Requires="p14">
      <p:transition spd="slow" p14:dur="2000" advTm="845"/>
    </mc:Choice>
    <mc:Fallback>
      <p:transition spd="slow" advTm="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98C082-EEB0-43CE-884F-9E69586AE6AC}"/>
              </a:ext>
            </a:extLst>
          </p:cNvPr>
          <p:cNvSpPr>
            <a:spLocks noGrp="1"/>
          </p:cNvSpPr>
          <p:nvPr>
            <p:ph type="title"/>
          </p:nvPr>
        </p:nvSpPr>
        <p:spPr>
          <a:xfrm>
            <a:off x="289248" y="1123837"/>
            <a:ext cx="6451110" cy="1255469"/>
          </a:xfrm>
        </p:spPr>
        <p:txBody>
          <a:bodyPr>
            <a:normAutofit/>
          </a:bodyPr>
          <a:lstStyle/>
          <a:p>
            <a:r>
              <a:rPr lang="en-US" dirty="0"/>
              <a:t>Participants</a:t>
            </a:r>
          </a:p>
        </p:txBody>
      </p:sp>
      <p:sp>
        <p:nvSpPr>
          <p:cNvPr id="3" name="Content Placeholder 2">
            <a:extLst>
              <a:ext uri="{FF2B5EF4-FFF2-40B4-BE49-F238E27FC236}">
                <a16:creationId xmlns:a16="http://schemas.microsoft.com/office/drawing/2014/main" id="{687350B2-2207-4C01-893F-C16D2496B158}"/>
              </a:ext>
            </a:extLst>
          </p:cNvPr>
          <p:cNvSpPr>
            <a:spLocks noGrp="1"/>
          </p:cNvSpPr>
          <p:nvPr>
            <p:ph idx="1"/>
          </p:nvPr>
        </p:nvSpPr>
        <p:spPr>
          <a:xfrm>
            <a:off x="289248" y="2510395"/>
            <a:ext cx="6451109" cy="3274586"/>
          </a:xfrm>
        </p:spPr>
        <p:txBody>
          <a:bodyPr anchor="t">
            <a:normAutofit/>
          </a:bodyPr>
          <a:lstStyle/>
          <a:p>
            <a:r>
              <a:rPr lang="en-US" sz="1700" dirty="0">
                <a:solidFill>
                  <a:srgbClr val="FFFFFF"/>
                </a:solidFill>
              </a:rPr>
              <a:t>Data was collected from 142 participants via Qualtrics survey posted on social media pages such as Facebook and Reddit</a:t>
            </a:r>
          </a:p>
          <a:p>
            <a:r>
              <a:rPr lang="en-US" sz="1700" dirty="0">
                <a:solidFill>
                  <a:srgbClr val="FFFFFF"/>
                </a:solidFill>
              </a:rPr>
              <a:t>44 were removed for not meeting qualifications for the survey leaving 98 viable participants.</a:t>
            </a:r>
          </a:p>
          <a:p>
            <a:r>
              <a:rPr lang="en-US" sz="1700" dirty="0">
                <a:solidFill>
                  <a:srgbClr val="FFFFFF"/>
                </a:solidFill>
              </a:rPr>
              <a:t>All participants were between the ages of 18-25 and currently living away from their parent(s)/guardian(s)</a:t>
            </a:r>
          </a:p>
          <a:p>
            <a:r>
              <a:rPr lang="en-US" sz="1700" dirty="0">
                <a:solidFill>
                  <a:srgbClr val="FFFFFF"/>
                </a:solidFill>
              </a:rPr>
              <a:t>21% male 75%  female 1% transgender female 2% other</a:t>
            </a:r>
          </a:p>
          <a:p>
            <a:r>
              <a:rPr lang="en-US" sz="1700" dirty="0">
                <a:solidFill>
                  <a:srgbClr val="FFFFFF"/>
                </a:solidFill>
              </a:rPr>
              <a:t>Primarily white, 69%, and Asian 20%</a:t>
            </a:r>
          </a:p>
          <a:p>
            <a:r>
              <a:rPr lang="en-US" sz="1700" dirty="0">
                <a:solidFill>
                  <a:srgbClr val="FFFFFF"/>
                </a:solidFill>
              </a:rPr>
              <a:t>Age ranged from 18-25 with mean age being 21.6 </a:t>
            </a:r>
          </a:p>
          <a:p>
            <a:endParaRPr lang="en-US" sz="1700" dirty="0">
              <a:solidFill>
                <a:srgbClr val="FFFFFF"/>
              </a:solidFill>
            </a:endParaRPr>
          </a:p>
        </p:txBody>
      </p:sp>
      <p:pic>
        <p:nvPicPr>
          <p:cNvPr id="7" name="Picture 6">
            <a:extLst>
              <a:ext uri="{FF2B5EF4-FFF2-40B4-BE49-F238E27FC236}">
                <a16:creationId xmlns:a16="http://schemas.microsoft.com/office/drawing/2014/main" id="{63343F9E-07BE-4E3A-899C-ED805B95D741}"/>
              </a:ext>
            </a:extLst>
          </p:cNvPr>
          <p:cNvPicPr>
            <a:picLocks noChangeAspect="1"/>
          </p:cNvPicPr>
          <p:nvPr/>
        </p:nvPicPr>
        <p:blipFill>
          <a:blip r:embed="rId5"/>
          <a:stretch>
            <a:fillRect/>
          </a:stretch>
        </p:blipFill>
        <p:spPr>
          <a:xfrm>
            <a:off x="7545032" y="3683815"/>
            <a:ext cx="3778286" cy="2415233"/>
          </a:xfrm>
          <a:prstGeom prst="rect">
            <a:avLst/>
          </a:prstGeom>
        </p:spPr>
      </p:pic>
      <p:pic>
        <p:nvPicPr>
          <p:cNvPr id="9" name="Picture 8">
            <a:extLst>
              <a:ext uri="{FF2B5EF4-FFF2-40B4-BE49-F238E27FC236}">
                <a16:creationId xmlns:a16="http://schemas.microsoft.com/office/drawing/2014/main" id="{02AEBC67-2CE2-4132-8FDF-8DE31234C666}"/>
              </a:ext>
            </a:extLst>
          </p:cNvPr>
          <p:cNvPicPr>
            <a:picLocks noChangeAspect="1"/>
          </p:cNvPicPr>
          <p:nvPr/>
        </p:nvPicPr>
        <p:blipFill>
          <a:blip r:embed="rId6"/>
          <a:stretch>
            <a:fillRect/>
          </a:stretch>
        </p:blipFill>
        <p:spPr>
          <a:xfrm>
            <a:off x="7545032" y="758952"/>
            <a:ext cx="3778286" cy="2142327"/>
          </a:xfrm>
          <a:prstGeom prst="rect">
            <a:avLst/>
          </a:prstGeom>
        </p:spPr>
      </p:pic>
      <p:sp>
        <p:nvSpPr>
          <p:cNvPr id="31" name="Rectangle 26">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Audio 7">
            <a:hlinkClick r:id="" action="ppaction://media"/>
            <a:extLst>
              <a:ext uri="{FF2B5EF4-FFF2-40B4-BE49-F238E27FC236}">
                <a16:creationId xmlns:a16="http://schemas.microsoft.com/office/drawing/2014/main" id="{17B42591-82F8-40F3-9C95-5BE516CA632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55865755"/>
      </p:ext>
    </p:extLst>
  </p:cSld>
  <p:clrMapOvr>
    <a:masterClrMapping/>
  </p:clrMapOvr>
  <mc:AlternateContent xmlns:mc="http://schemas.openxmlformats.org/markup-compatibility/2006">
    <mc:Choice xmlns:p14="http://schemas.microsoft.com/office/powerpoint/2010/main" Requires="p14">
      <p:transition spd="slow" p14:dur="2000" advTm="22231"/>
    </mc:Choice>
    <mc:Fallback>
      <p:transition spd="slow" advTm="22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0048-4E25-49F7-96BE-70B366448067}"/>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CB91D8F7-FF50-4E60-BFBD-41FC6447649F}"/>
              </a:ext>
            </a:extLst>
          </p:cNvPr>
          <p:cNvSpPr>
            <a:spLocks noGrp="1"/>
          </p:cNvSpPr>
          <p:nvPr>
            <p:ph idx="1"/>
          </p:nvPr>
        </p:nvSpPr>
        <p:spPr>
          <a:xfrm>
            <a:off x="3648551" y="864108"/>
            <a:ext cx="7315200" cy="5120640"/>
          </a:xfrm>
        </p:spPr>
        <p:txBody>
          <a:bodyPr/>
          <a:lstStyle/>
          <a:p>
            <a:pPr marL="0" indent="0">
              <a:buNone/>
            </a:pPr>
            <a:endParaRPr lang="en-US" dirty="0"/>
          </a:p>
          <a:p>
            <a:pPr marL="0" indent="0">
              <a:buNone/>
            </a:pPr>
            <a:r>
              <a:rPr lang="en-US" b="1" dirty="0"/>
              <a:t>Demographics</a:t>
            </a:r>
          </a:p>
          <a:p>
            <a:pPr marL="0" indent="0">
              <a:buNone/>
            </a:pPr>
            <a:r>
              <a:rPr lang="en-US" dirty="0"/>
              <a:t>Basic demographic questions including age, gender, race, and student classification</a:t>
            </a:r>
          </a:p>
          <a:p>
            <a:pPr marL="0" indent="0">
              <a:buNone/>
            </a:pPr>
            <a:r>
              <a:rPr lang="en-US" b="1" dirty="0"/>
              <a:t>Parental Communication</a:t>
            </a:r>
          </a:p>
          <a:p>
            <a:pPr marL="0" indent="0">
              <a:buNone/>
            </a:pPr>
            <a:r>
              <a:rPr lang="en-US" dirty="0"/>
              <a:t>Parent-Adolescent Communication Scale(PACS)</a:t>
            </a:r>
            <a:r>
              <a:rPr lang="el-GR" dirty="0"/>
              <a:t> α = .935</a:t>
            </a:r>
            <a:endParaRPr lang="en-US" dirty="0"/>
          </a:p>
          <a:p>
            <a:pPr marL="0" indent="0">
              <a:buNone/>
            </a:pPr>
            <a:r>
              <a:rPr lang="en-US" dirty="0"/>
              <a:t>	The Open Family Communication (OFC) subscale</a:t>
            </a:r>
          </a:p>
          <a:p>
            <a:pPr marL="0" indent="0">
              <a:buNone/>
            </a:pPr>
            <a:r>
              <a:rPr lang="en-US" dirty="0"/>
              <a:t>	The Problems in Family Communication (PFC)subscale</a:t>
            </a:r>
          </a:p>
          <a:p>
            <a:pPr marL="0" indent="0">
              <a:buNone/>
            </a:pPr>
            <a:r>
              <a:rPr lang="en-US" b="1" dirty="0"/>
              <a:t>Alcohol Use and Binge Drinking</a:t>
            </a:r>
          </a:p>
          <a:p>
            <a:pPr marL="0" indent="0">
              <a:buNone/>
            </a:pPr>
            <a:r>
              <a:rPr lang="en-US" dirty="0"/>
              <a:t>Alcohol Use Disorders Identification Test (AUDIT)</a:t>
            </a:r>
            <a:r>
              <a:rPr lang="el-GR" dirty="0"/>
              <a:t> α = .872</a:t>
            </a:r>
            <a:endParaRPr lang="en-US" dirty="0"/>
          </a:p>
          <a:p>
            <a:pPr marL="0" indent="0">
              <a:buNone/>
            </a:pPr>
            <a:r>
              <a:rPr lang="en-US" b="1" dirty="0"/>
              <a:t>Vaping</a:t>
            </a:r>
          </a:p>
          <a:p>
            <a:pPr marL="0" indent="0">
              <a:buNone/>
            </a:pPr>
            <a:r>
              <a:rPr lang="en-US" dirty="0"/>
              <a:t>E-Cigarette Dependency Scale (EDS)</a:t>
            </a:r>
            <a:r>
              <a:rPr lang="el-GR" dirty="0"/>
              <a:t> α = .974</a:t>
            </a:r>
            <a:endParaRPr lang="en-US" dirty="0"/>
          </a:p>
          <a:p>
            <a:pPr marL="0" indent="0">
              <a:buNone/>
            </a:pPr>
            <a:endParaRPr lang="en-US" dirty="0"/>
          </a:p>
        </p:txBody>
      </p:sp>
      <p:pic>
        <p:nvPicPr>
          <p:cNvPr id="7" name="Audio 6">
            <a:hlinkClick r:id="" action="ppaction://media"/>
            <a:extLst>
              <a:ext uri="{FF2B5EF4-FFF2-40B4-BE49-F238E27FC236}">
                <a16:creationId xmlns:a16="http://schemas.microsoft.com/office/drawing/2014/main" id="{1DE77E99-A006-41B1-B0B2-BD28FB36B1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718955765"/>
      </p:ext>
    </p:extLst>
  </p:cSld>
  <p:clrMapOvr>
    <a:masterClrMapping/>
  </p:clrMapOvr>
  <mc:AlternateContent xmlns:mc="http://schemas.openxmlformats.org/markup-compatibility/2006">
    <mc:Choice xmlns:p14="http://schemas.microsoft.com/office/powerpoint/2010/main" Requires="p14">
      <p:transition spd="slow" p14:dur="2000" advTm="31287"/>
    </mc:Choice>
    <mc:Fallback>
      <p:transition spd="slow" advTm="31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7662</TotalTime>
  <Words>2098</Words>
  <Application>Microsoft Office PowerPoint</Application>
  <PresentationFormat>Widescreen</PresentationFormat>
  <Paragraphs>138</Paragraphs>
  <Slides>15</Slides>
  <Notes>8</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Corbel</vt:lpstr>
      <vt:lpstr>Times New Roman</vt:lpstr>
      <vt:lpstr>Wingdings 2</vt:lpstr>
      <vt:lpstr>Frame</vt:lpstr>
      <vt:lpstr>The Relationship of Parental Communication and Emerging Adulthood Risky Behaviors of Binge Drinking and Vaping</vt:lpstr>
      <vt:lpstr>Introduction</vt:lpstr>
      <vt:lpstr>Background</vt:lpstr>
      <vt:lpstr>Background cont.</vt:lpstr>
      <vt:lpstr>Current Research</vt:lpstr>
      <vt:lpstr>Hypothesis</vt:lpstr>
      <vt:lpstr>Methods</vt:lpstr>
      <vt:lpstr>Participants</vt:lpstr>
      <vt:lpstr>Materials</vt:lpstr>
      <vt:lpstr>Procedures</vt:lpstr>
      <vt:lpstr>Findings</vt:lpstr>
      <vt:lpstr>Results</vt:lpstr>
      <vt:lpstr>Discussion</vt:lpstr>
      <vt:lpstr>References</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of Parental Communication and Emerging Adulthood Risky Behaviors of Binge Drinking and Vaping</dc:title>
  <dc:creator>Audrey Hasser</dc:creator>
  <cp:lastModifiedBy>Audrey Hasser</cp:lastModifiedBy>
  <cp:revision>40</cp:revision>
  <dcterms:created xsi:type="dcterms:W3CDTF">2021-03-23T15:46:58Z</dcterms:created>
  <dcterms:modified xsi:type="dcterms:W3CDTF">2021-04-06T01:28:26Z</dcterms:modified>
</cp:coreProperties>
</file>