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tiff" ContentType="image/tiff"/>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43891200" cy="329184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82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de, Jacob" initials="WJ" lastIdx="1" clrIdx="0">
    <p:extLst>
      <p:ext uri="{19B8F6BF-5375-455C-9EA6-DF929625EA0E}">
        <p15:presenceInfo xmlns:p15="http://schemas.microsoft.com/office/powerpoint/2012/main" userId="S::jawade@bsu.edu::2cdd800f-4f4d-4d1c-9a86-a7c9291f611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4"/>
    <p:restoredTop sz="96208"/>
  </p:normalViewPr>
  <p:slideViewPr>
    <p:cSldViewPr snapToGrid="0" snapToObjects="1">
      <p:cViewPr>
        <p:scale>
          <a:sx n="60" d="100"/>
          <a:sy n="60" d="100"/>
        </p:scale>
        <p:origin x="-5544" y="144"/>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image" Target="../media/image3.emf"/><Relationship Id="rId7" Type="http://schemas.openxmlformats.org/officeDocument/2006/relationships/image" Target="../media/image7.emf"/><Relationship Id="rId2" Type="http://schemas.openxmlformats.org/officeDocument/2006/relationships/image" Target="../media/image2.emf"/><Relationship Id="rId1" Type="http://schemas.openxmlformats.org/officeDocument/2006/relationships/image" Target="../media/image1.emf"/><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 Id="rId9" Type="http://schemas.openxmlformats.org/officeDocument/2006/relationships/image" Target="../media/image9.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2BED037-4C20-B94B-BCC7-3016057138AC}" type="datetimeFigureOut">
              <a:rPr lang="en-US" smtClean="0"/>
              <a:t>4/5/21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3AE58-CD0D-E945-BE8B-20B35DC46787}" type="slidenum">
              <a:rPr lang="en-US" smtClean="0"/>
              <a:t>‹#›</a:t>
            </a:fld>
            <a:endParaRPr lang="en-US"/>
          </a:p>
        </p:txBody>
      </p:sp>
    </p:spTree>
    <p:extLst>
      <p:ext uri="{BB962C8B-B14F-4D97-AF65-F5344CB8AC3E}">
        <p14:creationId xmlns:p14="http://schemas.microsoft.com/office/powerpoint/2010/main" val="322699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BED037-4C20-B94B-BCC7-3016057138AC}" type="datetimeFigureOut">
              <a:rPr lang="en-US" smtClean="0"/>
              <a:t>4/5/21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3AE58-CD0D-E945-BE8B-20B35DC46787}" type="slidenum">
              <a:rPr lang="en-US" smtClean="0"/>
              <a:t>‹#›</a:t>
            </a:fld>
            <a:endParaRPr lang="en-US"/>
          </a:p>
        </p:txBody>
      </p:sp>
    </p:spTree>
    <p:extLst>
      <p:ext uri="{BB962C8B-B14F-4D97-AF65-F5344CB8AC3E}">
        <p14:creationId xmlns:p14="http://schemas.microsoft.com/office/powerpoint/2010/main" val="927293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BED037-4C20-B94B-BCC7-3016057138AC}" type="datetimeFigureOut">
              <a:rPr lang="en-US" smtClean="0"/>
              <a:t>4/5/21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3AE58-CD0D-E945-BE8B-20B35DC46787}" type="slidenum">
              <a:rPr lang="en-US" smtClean="0"/>
              <a:t>‹#›</a:t>
            </a:fld>
            <a:endParaRPr lang="en-US"/>
          </a:p>
        </p:txBody>
      </p:sp>
    </p:spTree>
    <p:extLst>
      <p:ext uri="{BB962C8B-B14F-4D97-AF65-F5344CB8AC3E}">
        <p14:creationId xmlns:p14="http://schemas.microsoft.com/office/powerpoint/2010/main" val="3013521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BED037-4C20-B94B-BCC7-3016057138AC}" type="datetimeFigureOut">
              <a:rPr lang="en-US" smtClean="0"/>
              <a:t>4/5/21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3AE58-CD0D-E945-BE8B-20B35DC46787}" type="slidenum">
              <a:rPr lang="en-US" smtClean="0"/>
              <a:t>‹#›</a:t>
            </a:fld>
            <a:endParaRPr lang="en-US"/>
          </a:p>
        </p:txBody>
      </p:sp>
    </p:spTree>
    <p:extLst>
      <p:ext uri="{BB962C8B-B14F-4D97-AF65-F5344CB8AC3E}">
        <p14:creationId xmlns:p14="http://schemas.microsoft.com/office/powerpoint/2010/main" val="2195125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BED037-4C20-B94B-BCC7-3016057138AC}" type="datetimeFigureOut">
              <a:rPr lang="en-US" smtClean="0"/>
              <a:t>4/5/21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3AE58-CD0D-E945-BE8B-20B35DC46787}" type="slidenum">
              <a:rPr lang="en-US" smtClean="0"/>
              <a:t>‹#›</a:t>
            </a:fld>
            <a:endParaRPr lang="en-US"/>
          </a:p>
        </p:txBody>
      </p:sp>
    </p:spTree>
    <p:extLst>
      <p:ext uri="{BB962C8B-B14F-4D97-AF65-F5344CB8AC3E}">
        <p14:creationId xmlns:p14="http://schemas.microsoft.com/office/powerpoint/2010/main" val="716361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2BED037-4C20-B94B-BCC7-3016057138AC}" type="datetimeFigureOut">
              <a:rPr lang="en-US" smtClean="0"/>
              <a:t>4/5/21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33AE58-CD0D-E945-BE8B-20B35DC46787}" type="slidenum">
              <a:rPr lang="en-US" smtClean="0"/>
              <a:t>‹#›</a:t>
            </a:fld>
            <a:endParaRPr lang="en-US"/>
          </a:p>
        </p:txBody>
      </p:sp>
    </p:spTree>
    <p:extLst>
      <p:ext uri="{BB962C8B-B14F-4D97-AF65-F5344CB8AC3E}">
        <p14:creationId xmlns:p14="http://schemas.microsoft.com/office/powerpoint/2010/main" val="3531684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2BED037-4C20-B94B-BCC7-3016057138AC}" type="datetimeFigureOut">
              <a:rPr lang="en-US" smtClean="0"/>
              <a:t>4/5/21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33AE58-CD0D-E945-BE8B-20B35DC46787}" type="slidenum">
              <a:rPr lang="en-US" smtClean="0"/>
              <a:t>‹#›</a:t>
            </a:fld>
            <a:endParaRPr lang="en-US"/>
          </a:p>
        </p:txBody>
      </p:sp>
    </p:spTree>
    <p:extLst>
      <p:ext uri="{BB962C8B-B14F-4D97-AF65-F5344CB8AC3E}">
        <p14:creationId xmlns:p14="http://schemas.microsoft.com/office/powerpoint/2010/main" val="3200653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2BED037-4C20-B94B-BCC7-3016057138AC}" type="datetimeFigureOut">
              <a:rPr lang="en-US" smtClean="0"/>
              <a:t>4/5/21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33AE58-CD0D-E945-BE8B-20B35DC46787}" type="slidenum">
              <a:rPr lang="en-US" smtClean="0"/>
              <a:t>‹#›</a:t>
            </a:fld>
            <a:endParaRPr lang="en-US"/>
          </a:p>
        </p:txBody>
      </p:sp>
    </p:spTree>
    <p:extLst>
      <p:ext uri="{BB962C8B-B14F-4D97-AF65-F5344CB8AC3E}">
        <p14:creationId xmlns:p14="http://schemas.microsoft.com/office/powerpoint/2010/main" val="3121106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BED037-4C20-B94B-BCC7-3016057138AC}" type="datetimeFigureOut">
              <a:rPr lang="en-US" smtClean="0"/>
              <a:t>4/5/21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33AE58-CD0D-E945-BE8B-20B35DC46787}" type="slidenum">
              <a:rPr lang="en-US" smtClean="0"/>
              <a:t>‹#›</a:t>
            </a:fld>
            <a:endParaRPr lang="en-US"/>
          </a:p>
        </p:txBody>
      </p:sp>
    </p:spTree>
    <p:extLst>
      <p:ext uri="{BB962C8B-B14F-4D97-AF65-F5344CB8AC3E}">
        <p14:creationId xmlns:p14="http://schemas.microsoft.com/office/powerpoint/2010/main" val="3725581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32BED037-4C20-B94B-BCC7-3016057138AC}" type="datetimeFigureOut">
              <a:rPr lang="en-US" smtClean="0"/>
              <a:t>4/5/21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33AE58-CD0D-E945-BE8B-20B35DC46787}" type="slidenum">
              <a:rPr lang="en-US" smtClean="0"/>
              <a:t>‹#›</a:t>
            </a:fld>
            <a:endParaRPr lang="en-US"/>
          </a:p>
        </p:txBody>
      </p:sp>
    </p:spTree>
    <p:extLst>
      <p:ext uri="{BB962C8B-B14F-4D97-AF65-F5344CB8AC3E}">
        <p14:creationId xmlns:p14="http://schemas.microsoft.com/office/powerpoint/2010/main" val="630245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32BED037-4C20-B94B-BCC7-3016057138AC}" type="datetimeFigureOut">
              <a:rPr lang="en-US" smtClean="0"/>
              <a:t>4/5/21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33AE58-CD0D-E945-BE8B-20B35DC46787}" type="slidenum">
              <a:rPr lang="en-US" smtClean="0"/>
              <a:t>‹#›</a:t>
            </a:fld>
            <a:endParaRPr lang="en-US"/>
          </a:p>
        </p:txBody>
      </p:sp>
    </p:spTree>
    <p:extLst>
      <p:ext uri="{BB962C8B-B14F-4D97-AF65-F5344CB8AC3E}">
        <p14:creationId xmlns:p14="http://schemas.microsoft.com/office/powerpoint/2010/main" val="356948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32BED037-4C20-B94B-BCC7-3016057138AC}" type="datetimeFigureOut">
              <a:rPr lang="en-US" smtClean="0"/>
              <a:t>4/5/21</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0733AE58-CD0D-E945-BE8B-20B35DC46787}" type="slidenum">
              <a:rPr lang="en-US" smtClean="0"/>
              <a:t>‹#›</a:t>
            </a:fld>
            <a:endParaRPr lang="en-US"/>
          </a:p>
        </p:txBody>
      </p:sp>
    </p:spTree>
    <p:extLst>
      <p:ext uri="{BB962C8B-B14F-4D97-AF65-F5344CB8AC3E}">
        <p14:creationId xmlns:p14="http://schemas.microsoft.com/office/powerpoint/2010/main" val="15830197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5.emf"/><Relationship Id="rId18" Type="http://schemas.openxmlformats.org/officeDocument/2006/relationships/image" Target="../media/image7.emf"/><Relationship Id="rId26" Type="http://schemas.openxmlformats.org/officeDocument/2006/relationships/image" Target="../media/image17.emf"/><Relationship Id="rId3" Type="http://schemas.openxmlformats.org/officeDocument/2006/relationships/oleObject" Target="../embeddings/oleObject1.bin"/><Relationship Id="rId21" Type="http://schemas.openxmlformats.org/officeDocument/2006/relationships/image" Target="../media/image14.jpg"/><Relationship Id="rId7" Type="http://schemas.openxmlformats.org/officeDocument/2006/relationships/image" Target="../media/image2.emf"/><Relationship Id="rId12" Type="http://schemas.openxmlformats.org/officeDocument/2006/relationships/oleObject" Target="../embeddings/oleObject5.bin"/><Relationship Id="rId17" Type="http://schemas.openxmlformats.org/officeDocument/2006/relationships/oleObject" Target="../embeddings/oleObject7.bin"/><Relationship Id="rId25" Type="http://schemas.openxmlformats.org/officeDocument/2006/relationships/image" Target="../media/image16.emf"/><Relationship Id="rId2" Type="http://schemas.openxmlformats.org/officeDocument/2006/relationships/slideLayout" Target="../slideLayouts/slideLayout1.xml"/><Relationship Id="rId16" Type="http://schemas.openxmlformats.org/officeDocument/2006/relationships/image" Target="../media/image6.emf"/><Relationship Id="rId20" Type="http://schemas.openxmlformats.org/officeDocument/2006/relationships/image" Target="../media/image13.tiff"/><Relationship Id="rId29" Type="http://schemas.openxmlformats.org/officeDocument/2006/relationships/oleObject" Target="../embeddings/oleObject9.bin"/><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4.emf"/><Relationship Id="rId24" Type="http://schemas.openxmlformats.org/officeDocument/2006/relationships/image" Target="../media/image15.png"/><Relationship Id="rId5" Type="http://schemas.openxmlformats.org/officeDocument/2006/relationships/image" Target="../media/image10.png"/><Relationship Id="rId15" Type="http://schemas.openxmlformats.org/officeDocument/2006/relationships/oleObject" Target="../embeddings/oleObject6.bin"/><Relationship Id="rId23" Type="http://schemas.openxmlformats.org/officeDocument/2006/relationships/image" Target="../media/image8.emf"/><Relationship Id="rId28" Type="http://schemas.openxmlformats.org/officeDocument/2006/relationships/image" Target="../media/image19.jpg"/><Relationship Id="rId10" Type="http://schemas.openxmlformats.org/officeDocument/2006/relationships/oleObject" Target="../embeddings/oleObject4.bin"/><Relationship Id="rId19" Type="http://schemas.openxmlformats.org/officeDocument/2006/relationships/image" Target="../media/image12.jpg"/><Relationship Id="rId4" Type="http://schemas.openxmlformats.org/officeDocument/2006/relationships/image" Target="../media/image1.emf"/><Relationship Id="rId9" Type="http://schemas.openxmlformats.org/officeDocument/2006/relationships/image" Target="../media/image3.emf"/><Relationship Id="rId14" Type="http://schemas.openxmlformats.org/officeDocument/2006/relationships/image" Target="../media/image11.emf"/><Relationship Id="rId22" Type="http://schemas.openxmlformats.org/officeDocument/2006/relationships/oleObject" Target="../embeddings/oleObject8.bin"/><Relationship Id="rId27" Type="http://schemas.openxmlformats.org/officeDocument/2006/relationships/image" Target="../media/image18.png"/><Relationship Id="rId30" Type="http://schemas.openxmlformats.org/officeDocument/2006/relationships/image" Target="../media/image9.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6" name="Object 145">
            <a:extLst>
              <a:ext uri="{FF2B5EF4-FFF2-40B4-BE49-F238E27FC236}">
                <a16:creationId xmlns:a16="http://schemas.microsoft.com/office/drawing/2014/main" id="{6BEA268C-C25F-E54D-BA24-3100E93484DB}"/>
              </a:ext>
            </a:extLst>
          </p:cNvPr>
          <p:cNvGraphicFramePr>
            <a:graphicFrameLocks noChangeAspect="1"/>
          </p:cNvGraphicFramePr>
          <p:nvPr>
            <p:extLst>
              <p:ext uri="{D42A27DB-BD31-4B8C-83A1-F6EECF244321}">
                <p14:modId xmlns:p14="http://schemas.microsoft.com/office/powerpoint/2010/main" val="2200560676"/>
              </p:ext>
            </p:extLst>
          </p:nvPr>
        </p:nvGraphicFramePr>
        <p:xfrm>
          <a:off x="1825289" y="27824343"/>
          <a:ext cx="12458786" cy="1877527"/>
        </p:xfrm>
        <a:graphic>
          <a:graphicData uri="http://schemas.openxmlformats.org/presentationml/2006/ole">
            <mc:AlternateContent xmlns:mc="http://schemas.openxmlformats.org/markup-compatibility/2006">
              <mc:Choice xmlns:v="urn:schemas-microsoft-com:vml" Requires="v">
                <p:oleObj spid="_x0000_s1742" name="CS ChemDraw Drawing" r:id="rId3" imgW="5635506" imgH="865403" progId="ChemDraw.Document.6.0">
                  <p:embed/>
                </p:oleObj>
              </mc:Choice>
              <mc:Fallback>
                <p:oleObj name="CS ChemDraw Drawing" r:id="rId3" imgW="5635506" imgH="865403" progId="ChemDraw.Document.6.0">
                  <p:embed/>
                  <p:pic>
                    <p:nvPicPr>
                      <p:cNvPr id="4" name="Object 3"/>
                      <p:cNvPicPr/>
                      <p:nvPr/>
                    </p:nvPicPr>
                    <p:blipFill>
                      <a:blip r:embed="rId4"/>
                      <a:stretch>
                        <a:fillRect/>
                      </a:stretch>
                    </p:blipFill>
                    <p:spPr>
                      <a:xfrm>
                        <a:off x="1825289" y="27824343"/>
                        <a:ext cx="12458786" cy="1877527"/>
                      </a:xfrm>
                      <a:prstGeom prst="rect">
                        <a:avLst/>
                      </a:prstGeom>
                      <a:ln>
                        <a:noFill/>
                      </a:ln>
                    </p:spPr>
                  </p:pic>
                </p:oleObj>
              </mc:Fallback>
            </mc:AlternateContent>
          </a:graphicData>
        </a:graphic>
      </p:graphicFrame>
      <p:sp>
        <p:nvSpPr>
          <p:cNvPr id="197" name="TextBox 196">
            <a:extLst>
              <a:ext uri="{FF2B5EF4-FFF2-40B4-BE49-F238E27FC236}">
                <a16:creationId xmlns:a16="http://schemas.microsoft.com/office/drawing/2014/main" id="{5E53895B-4FF2-3947-8BE0-235EAB56D42F}"/>
              </a:ext>
            </a:extLst>
          </p:cNvPr>
          <p:cNvSpPr txBox="1"/>
          <p:nvPr/>
        </p:nvSpPr>
        <p:spPr>
          <a:xfrm>
            <a:off x="15256397" y="13622705"/>
            <a:ext cx="13362432" cy="4893647"/>
          </a:xfrm>
          <a:prstGeom prst="rect">
            <a:avLst/>
          </a:prstGeom>
          <a:noFill/>
        </p:spPr>
        <p:txBody>
          <a:bodyPr wrap="square" rtlCol="0">
            <a:spAutoFit/>
          </a:bodyPr>
          <a:lstStyle/>
          <a:p>
            <a:r>
              <a:rPr lang="en-US" sz="2400" b="1" dirty="0"/>
              <a:t>Scheme 3:</a:t>
            </a:r>
          </a:p>
          <a:p>
            <a:endParaRPr lang="en-US" sz="2400" dirty="0"/>
          </a:p>
          <a:p>
            <a:endParaRPr lang="en-US" sz="2400" dirty="0"/>
          </a:p>
          <a:p>
            <a:endParaRPr lang="en-US" sz="2400" dirty="0"/>
          </a:p>
          <a:p>
            <a:endParaRPr lang="en-US" sz="2400" dirty="0"/>
          </a:p>
          <a:p>
            <a:r>
              <a:rPr lang="en-US" sz="2400" b="1" dirty="0"/>
              <a:t>Scheme 4:</a:t>
            </a:r>
          </a:p>
          <a:p>
            <a:endParaRPr lang="en-US" sz="2400" dirty="0"/>
          </a:p>
          <a:p>
            <a:endParaRPr lang="en-US" sz="2400" dirty="0"/>
          </a:p>
          <a:p>
            <a:endParaRPr lang="en-US" sz="2400" dirty="0"/>
          </a:p>
          <a:p>
            <a:endParaRPr lang="en-US" sz="2400" dirty="0"/>
          </a:p>
          <a:p>
            <a:r>
              <a:rPr lang="en-US" sz="2400" dirty="0"/>
              <a:t>Schemes 3 and 4 are two additional route tried in order to synthesize the </a:t>
            </a:r>
            <a:r>
              <a:rPr lang="en-US" sz="2400" dirty="0" err="1"/>
              <a:t>mdt</a:t>
            </a:r>
            <a:r>
              <a:rPr lang="en-US" sz="2400" dirty="0"/>
              <a:t> complex. Both attempts were unsuccessful with only traces of product observed with significant decomposition and side products. To date the most successful route is the </a:t>
            </a:r>
            <a:r>
              <a:rPr lang="en-US" sz="2400" dirty="0" err="1"/>
              <a:t>methanedithiol</a:t>
            </a:r>
            <a:r>
              <a:rPr lang="en-US" sz="2400" dirty="0"/>
              <a:t> route as illustrated in Scheme 1.</a:t>
            </a:r>
          </a:p>
        </p:txBody>
      </p:sp>
      <p:pic>
        <p:nvPicPr>
          <p:cNvPr id="4" name="Picture 3">
            <a:extLst>
              <a:ext uri="{FF2B5EF4-FFF2-40B4-BE49-F238E27FC236}">
                <a16:creationId xmlns:a16="http://schemas.microsoft.com/office/drawing/2014/main" id="{4F2A4B2D-9075-CB4E-A629-CAE860FA1CC5}"/>
              </a:ext>
            </a:extLst>
          </p:cNvPr>
          <p:cNvPicPr>
            <a:picLocks noChangeAspect="1"/>
          </p:cNvPicPr>
          <p:nvPr/>
        </p:nvPicPr>
        <p:blipFill>
          <a:blip r:embed="rId5"/>
          <a:srcRect/>
          <a:stretch/>
        </p:blipFill>
        <p:spPr>
          <a:xfrm>
            <a:off x="1500384" y="898356"/>
            <a:ext cx="1842684" cy="2690757"/>
          </a:xfrm>
          <a:prstGeom prst="rect">
            <a:avLst/>
          </a:prstGeom>
        </p:spPr>
      </p:pic>
      <p:sp>
        <p:nvSpPr>
          <p:cNvPr id="6" name="TextBox 50">
            <a:extLst>
              <a:ext uri="{FF2B5EF4-FFF2-40B4-BE49-F238E27FC236}">
                <a16:creationId xmlns:a16="http://schemas.microsoft.com/office/drawing/2014/main" id="{0F0D5C24-4E3A-5A4C-807E-4EAB395E1569}"/>
              </a:ext>
            </a:extLst>
          </p:cNvPr>
          <p:cNvSpPr txBox="1">
            <a:spLocks noChangeArrowheads="1"/>
          </p:cNvSpPr>
          <p:nvPr/>
        </p:nvSpPr>
        <p:spPr bwMode="auto">
          <a:xfrm>
            <a:off x="3396343" y="849086"/>
            <a:ext cx="37098514" cy="2691178"/>
          </a:xfrm>
          <a:prstGeom prst="rect">
            <a:avLst/>
          </a:prstGeom>
          <a:noFill/>
          <a:ln w="9525">
            <a:noFill/>
            <a:miter lim="800000"/>
            <a:headEnd/>
            <a:tailEnd/>
          </a:ln>
        </p:spPr>
        <p:txBody>
          <a:bodyPr wrap="square" lIns="78279" tIns="39144" rIns="78279" bIns="39144">
            <a:spAutoFit/>
          </a:bodyPr>
          <a:lstStyle/>
          <a:p>
            <a:pPr algn="ctr"/>
            <a:r>
              <a:rPr lang="en-US" sz="5660" b="1" dirty="0"/>
              <a:t>Overcoming Synthetic Challenges with Single-Atom Linked Dithiolate Bridged [Fe-Fe]-hydrogenase Mimic Compounds</a:t>
            </a:r>
          </a:p>
          <a:p>
            <a:pPr algn="ctr"/>
            <a:r>
              <a:rPr lang="en-US" sz="5657" b="1" dirty="0">
                <a:cs typeface="Arial"/>
              </a:rPr>
              <a:t>Jacob Wade, Dr. Jesse Tye*</a:t>
            </a:r>
          </a:p>
          <a:p>
            <a:pPr algn="ctr"/>
            <a:r>
              <a:rPr lang="en-US" sz="5657" b="1" dirty="0"/>
              <a:t>Ball State University, Department of Chemistry, Muncie, IN.</a:t>
            </a:r>
            <a:endParaRPr lang="en-US" sz="5657" dirty="0"/>
          </a:p>
        </p:txBody>
      </p:sp>
      <p:sp>
        <p:nvSpPr>
          <p:cNvPr id="7" name="Frame 6">
            <a:extLst>
              <a:ext uri="{FF2B5EF4-FFF2-40B4-BE49-F238E27FC236}">
                <a16:creationId xmlns:a16="http://schemas.microsoft.com/office/drawing/2014/main" id="{E08F2034-5D1F-7545-B0A5-8F8EB4DAFC96}"/>
              </a:ext>
            </a:extLst>
          </p:cNvPr>
          <p:cNvSpPr/>
          <p:nvPr/>
        </p:nvSpPr>
        <p:spPr>
          <a:xfrm>
            <a:off x="1066800" y="3972943"/>
            <a:ext cx="41757600" cy="27736800"/>
          </a:xfrm>
          <a:prstGeom prst="frame">
            <a:avLst>
              <a:gd name="adj1" fmla="val 0"/>
            </a:avLst>
          </a:prstGeom>
          <a:solidFill>
            <a:srgbClr val="FF0000"/>
          </a:solidFill>
          <a:ln w="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numCol="3" rtlCol="0" anchor="ctr"/>
          <a:lstStyle/>
          <a:p>
            <a:pPr algn="ctr"/>
            <a:endParaRPr lang="en-US" sz="1323" dirty="0">
              <a:solidFill>
                <a:schemeClr val="tx1"/>
              </a:solidFill>
            </a:endParaRPr>
          </a:p>
        </p:txBody>
      </p:sp>
      <p:sp>
        <p:nvSpPr>
          <p:cNvPr id="10" name="Frame 9">
            <a:extLst>
              <a:ext uri="{FF2B5EF4-FFF2-40B4-BE49-F238E27FC236}">
                <a16:creationId xmlns:a16="http://schemas.microsoft.com/office/drawing/2014/main" id="{CE833A61-1E40-2744-84DF-79337C919C65}"/>
              </a:ext>
            </a:extLst>
          </p:cNvPr>
          <p:cNvSpPr/>
          <p:nvPr/>
        </p:nvSpPr>
        <p:spPr>
          <a:xfrm>
            <a:off x="1066800" y="849085"/>
            <a:ext cx="41757600" cy="2830287"/>
          </a:xfrm>
          <a:prstGeom prst="frame">
            <a:avLst>
              <a:gd name="adj1" fmla="val 0"/>
            </a:avLst>
          </a:prstGeom>
          <a:solidFill>
            <a:srgbClr val="FF0000"/>
          </a:solidFill>
          <a:ln w="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numCol="3" rtlCol="0" anchor="ctr"/>
          <a:lstStyle/>
          <a:p>
            <a:pPr algn="ctr"/>
            <a:endParaRPr lang="en-US" sz="1323" dirty="0">
              <a:solidFill>
                <a:schemeClr val="tx1"/>
              </a:solidFill>
            </a:endParaRPr>
          </a:p>
        </p:txBody>
      </p:sp>
      <p:grpSp>
        <p:nvGrpSpPr>
          <p:cNvPr id="14" name="Group 13">
            <a:extLst>
              <a:ext uri="{FF2B5EF4-FFF2-40B4-BE49-F238E27FC236}">
                <a16:creationId xmlns:a16="http://schemas.microsoft.com/office/drawing/2014/main" id="{1B2BD1F8-AEF0-B248-A22E-2B3BA6BDDD47}"/>
              </a:ext>
            </a:extLst>
          </p:cNvPr>
          <p:cNvGrpSpPr/>
          <p:nvPr/>
        </p:nvGrpSpPr>
        <p:grpSpPr>
          <a:xfrm>
            <a:off x="1374709" y="4250311"/>
            <a:ext cx="41141783" cy="27182064"/>
            <a:chOff x="1621972" y="4958696"/>
            <a:chExt cx="47998747" cy="31712408"/>
          </a:xfrm>
        </p:grpSpPr>
        <p:sp>
          <p:nvSpPr>
            <p:cNvPr id="11" name="Frame 10">
              <a:extLst>
                <a:ext uri="{FF2B5EF4-FFF2-40B4-BE49-F238E27FC236}">
                  <a16:creationId xmlns:a16="http://schemas.microsoft.com/office/drawing/2014/main" id="{856A862C-5C26-7842-8257-ACDC216F1FA0}"/>
                </a:ext>
              </a:extLst>
            </p:cNvPr>
            <p:cNvSpPr>
              <a:spLocks/>
            </p:cNvSpPr>
            <p:nvPr/>
          </p:nvSpPr>
          <p:spPr>
            <a:xfrm>
              <a:off x="1621972" y="4958696"/>
              <a:ext cx="15589504" cy="31712408"/>
            </a:xfrm>
            <a:prstGeom prst="frame">
              <a:avLst>
                <a:gd name="adj1" fmla="val 0"/>
              </a:avLst>
            </a:prstGeom>
            <a:solidFill>
              <a:srgbClr val="FF0000"/>
            </a:solidFill>
            <a:ln w="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numCol="3" rtlCol="0" anchor="ctr"/>
            <a:lstStyle/>
            <a:p>
              <a:pPr algn="ctr"/>
              <a:endParaRPr lang="en-US" sz="1323" dirty="0">
                <a:solidFill>
                  <a:schemeClr val="tx1"/>
                </a:solidFill>
              </a:endParaRPr>
            </a:p>
          </p:txBody>
        </p:sp>
        <p:sp>
          <p:nvSpPr>
            <p:cNvPr id="12" name="Frame 11">
              <a:extLst>
                <a:ext uri="{FF2B5EF4-FFF2-40B4-BE49-F238E27FC236}">
                  <a16:creationId xmlns:a16="http://schemas.microsoft.com/office/drawing/2014/main" id="{452E0257-0B75-844B-B73C-052D945807B0}"/>
                </a:ext>
              </a:extLst>
            </p:cNvPr>
            <p:cNvSpPr>
              <a:spLocks/>
            </p:cNvSpPr>
            <p:nvPr/>
          </p:nvSpPr>
          <p:spPr>
            <a:xfrm>
              <a:off x="17826594" y="4958696"/>
              <a:ext cx="15589504" cy="31712408"/>
            </a:xfrm>
            <a:prstGeom prst="frame">
              <a:avLst>
                <a:gd name="adj1" fmla="val 0"/>
              </a:avLst>
            </a:prstGeom>
            <a:solidFill>
              <a:srgbClr val="FF0000"/>
            </a:solidFill>
            <a:ln w="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numCol="3" rtlCol="0" anchor="ctr"/>
            <a:lstStyle/>
            <a:p>
              <a:pPr algn="ctr"/>
              <a:endParaRPr lang="en-US" sz="1323" dirty="0">
                <a:solidFill>
                  <a:schemeClr val="tx1"/>
                </a:solidFill>
              </a:endParaRPr>
            </a:p>
          </p:txBody>
        </p:sp>
        <p:sp>
          <p:nvSpPr>
            <p:cNvPr id="13" name="Frame 12">
              <a:extLst>
                <a:ext uri="{FF2B5EF4-FFF2-40B4-BE49-F238E27FC236}">
                  <a16:creationId xmlns:a16="http://schemas.microsoft.com/office/drawing/2014/main" id="{FF7A3669-BEF1-1D4D-8D1B-2AC6EAEC9583}"/>
                </a:ext>
              </a:extLst>
            </p:cNvPr>
            <p:cNvSpPr>
              <a:spLocks/>
            </p:cNvSpPr>
            <p:nvPr/>
          </p:nvSpPr>
          <p:spPr>
            <a:xfrm>
              <a:off x="34031215" y="4958696"/>
              <a:ext cx="15589504" cy="31712408"/>
            </a:xfrm>
            <a:prstGeom prst="frame">
              <a:avLst>
                <a:gd name="adj1" fmla="val 0"/>
              </a:avLst>
            </a:prstGeom>
            <a:solidFill>
              <a:srgbClr val="FF0000"/>
            </a:solidFill>
            <a:ln w="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numCol="3" rtlCol="0" anchor="ctr"/>
            <a:lstStyle/>
            <a:p>
              <a:pPr algn="ctr"/>
              <a:endParaRPr lang="en-US" sz="1323" dirty="0">
                <a:solidFill>
                  <a:schemeClr val="tx1"/>
                </a:solidFill>
              </a:endParaRPr>
            </a:p>
          </p:txBody>
        </p:sp>
      </p:grpSp>
      <p:sp>
        <p:nvSpPr>
          <p:cNvPr id="15" name="Rectangle 14">
            <a:extLst>
              <a:ext uri="{FF2B5EF4-FFF2-40B4-BE49-F238E27FC236}">
                <a16:creationId xmlns:a16="http://schemas.microsoft.com/office/drawing/2014/main" id="{DCF9A3B6-522F-7D41-87D0-F22A8B3F5491}"/>
              </a:ext>
            </a:extLst>
          </p:cNvPr>
          <p:cNvSpPr/>
          <p:nvPr/>
        </p:nvSpPr>
        <p:spPr>
          <a:xfrm>
            <a:off x="1374708" y="4250311"/>
            <a:ext cx="13362433" cy="104502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143" dirty="0"/>
              <a:t>Abstract and Introduction</a:t>
            </a:r>
          </a:p>
        </p:txBody>
      </p:sp>
      <p:sp>
        <p:nvSpPr>
          <p:cNvPr id="16" name="Rectangle 15">
            <a:extLst>
              <a:ext uri="{FF2B5EF4-FFF2-40B4-BE49-F238E27FC236}">
                <a16:creationId xmlns:a16="http://schemas.microsoft.com/office/drawing/2014/main" id="{D8E54934-60C7-2442-A81B-0288845883AD}"/>
              </a:ext>
            </a:extLst>
          </p:cNvPr>
          <p:cNvSpPr/>
          <p:nvPr/>
        </p:nvSpPr>
        <p:spPr>
          <a:xfrm>
            <a:off x="15264384" y="4250311"/>
            <a:ext cx="13362433" cy="104502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143" dirty="0"/>
              <a:t>Results and Discussion</a:t>
            </a:r>
          </a:p>
        </p:txBody>
      </p:sp>
      <p:sp>
        <p:nvSpPr>
          <p:cNvPr id="17" name="Rectangle 16">
            <a:extLst>
              <a:ext uri="{FF2B5EF4-FFF2-40B4-BE49-F238E27FC236}">
                <a16:creationId xmlns:a16="http://schemas.microsoft.com/office/drawing/2014/main" id="{DA302FD2-A8FE-5D49-B497-9B64E7C176E1}"/>
              </a:ext>
            </a:extLst>
          </p:cNvPr>
          <p:cNvSpPr/>
          <p:nvPr/>
        </p:nvSpPr>
        <p:spPr>
          <a:xfrm>
            <a:off x="29154060" y="11343055"/>
            <a:ext cx="13362433" cy="104502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143" dirty="0"/>
              <a:t>Conclusions and Future Work</a:t>
            </a:r>
          </a:p>
        </p:txBody>
      </p:sp>
      <p:sp>
        <p:nvSpPr>
          <p:cNvPr id="18" name="Rectangle 17">
            <a:extLst>
              <a:ext uri="{FF2B5EF4-FFF2-40B4-BE49-F238E27FC236}">
                <a16:creationId xmlns:a16="http://schemas.microsoft.com/office/drawing/2014/main" id="{67B65725-9D10-F648-921A-A9D0524464BA}"/>
              </a:ext>
            </a:extLst>
          </p:cNvPr>
          <p:cNvSpPr/>
          <p:nvPr/>
        </p:nvSpPr>
        <p:spPr>
          <a:xfrm>
            <a:off x="1374707" y="14584913"/>
            <a:ext cx="13362433" cy="104502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143" dirty="0"/>
              <a:t>Methods</a:t>
            </a:r>
          </a:p>
        </p:txBody>
      </p:sp>
      <p:sp>
        <p:nvSpPr>
          <p:cNvPr id="19" name="Rectangle 18">
            <a:extLst>
              <a:ext uri="{FF2B5EF4-FFF2-40B4-BE49-F238E27FC236}">
                <a16:creationId xmlns:a16="http://schemas.microsoft.com/office/drawing/2014/main" id="{80A26AF5-1F39-2F45-8751-3CF7DDD22D21}"/>
              </a:ext>
            </a:extLst>
          </p:cNvPr>
          <p:cNvSpPr/>
          <p:nvPr/>
        </p:nvSpPr>
        <p:spPr>
          <a:xfrm>
            <a:off x="29154058" y="22554425"/>
            <a:ext cx="13362433" cy="104502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143" dirty="0"/>
              <a:t>References</a:t>
            </a:r>
          </a:p>
        </p:txBody>
      </p:sp>
      <p:sp>
        <p:nvSpPr>
          <p:cNvPr id="20" name="Rectangle 19">
            <a:extLst>
              <a:ext uri="{FF2B5EF4-FFF2-40B4-BE49-F238E27FC236}">
                <a16:creationId xmlns:a16="http://schemas.microsoft.com/office/drawing/2014/main" id="{3A3AA391-C95D-1F48-87E4-C24E63735E01}"/>
              </a:ext>
            </a:extLst>
          </p:cNvPr>
          <p:cNvSpPr/>
          <p:nvPr/>
        </p:nvSpPr>
        <p:spPr>
          <a:xfrm>
            <a:off x="1374705" y="22560901"/>
            <a:ext cx="13362433" cy="104502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143" dirty="0"/>
              <a:t>Results and Discussion</a:t>
            </a:r>
          </a:p>
        </p:txBody>
      </p:sp>
      <p:sp>
        <p:nvSpPr>
          <p:cNvPr id="21" name="Rectangle 20">
            <a:extLst>
              <a:ext uri="{FF2B5EF4-FFF2-40B4-BE49-F238E27FC236}">
                <a16:creationId xmlns:a16="http://schemas.microsoft.com/office/drawing/2014/main" id="{9A156A03-0999-9942-9380-3D00BFD76697}"/>
              </a:ext>
            </a:extLst>
          </p:cNvPr>
          <p:cNvSpPr/>
          <p:nvPr/>
        </p:nvSpPr>
        <p:spPr>
          <a:xfrm>
            <a:off x="29154059" y="29254677"/>
            <a:ext cx="13362433" cy="104502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143" dirty="0"/>
              <a:t>Acknowledgements</a:t>
            </a:r>
          </a:p>
        </p:txBody>
      </p:sp>
      <p:sp>
        <p:nvSpPr>
          <p:cNvPr id="22" name="TextBox 21">
            <a:extLst>
              <a:ext uri="{FF2B5EF4-FFF2-40B4-BE49-F238E27FC236}">
                <a16:creationId xmlns:a16="http://schemas.microsoft.com/office/drawing/2014/main" id="{5DA6B158-6D60-BF40-BC10-DAA0AA2B15DB}"/>
              </a:ext>
            </a:extLst>
          </p:cNvPr>
          <p:cNvSpPr txBox="1"/>
          <p:nvPr/>
        </p:nvSpPr>
        <p:spPr>
          <a:xfrm>
            <a:off x="29154058" y="30387904"/>
            <a:ext cx="13362432" cy="1042017"/>
          </a:xfrm>
          <a:prstGeom prst="rect">
            <a:avLst/>
          </a:prstGeom>
          <a:noFill/>
        </p:spPr>
        <p:txBody>
          <a:bodyPr wrap="square" rtlCol="0">
            <a:spAutoFit/>
          </a:bodyPr>
          <a:lstStyle/>
          <a:p>
            <a:r>
              <a:rPr lang="en-US" sz="2057" dirty="0"/>
              <a:t>The presenters would like to thank Dr. Jesse Tye for his guidance and meaningful discussions which really propelled the project forward. We would also like to thank the Department of Chemistry at Ball State University for the use of the equipment and laboratory space.</a:t>
            </a:r>
          </a:p>
        </p:txBody>
      </p:sp>
      <p:pic>
        <p:nvPicPr>
          <p:cNvPr id="23" name="Picture 22">
            <a:extLst>
              <a:ext uri="{FF2B5EF4-FFF2-40B4-BE49-F238E27FC236}">
                <a16:creationId xmlns:a16="http://schemas.microsoft.com/office/drawing/2014/main" id="{56A4B3FD-7197-9549-8519-AA527715392A}"/>
              </a:ext>
            </a:extLst>
          </p:cNvPr>
          <p:cNvPicPr>
            <a:picLocks noChangeAspect="1"/>
          </p:cNvPicPr>
          <p:nvPr/>
        </p:nvPicPr>
        <p:blipFill>
          <a:blip r:embed="rId5"/>
          <a:srcRect/>
          <a:stretch/>
        </p:blipFill>
        <p:spPr>
          <a:xfrm>
            <a:off x="40673806" y="898356"/>
            <a:ext cx="1842684" cy="2690757"/>
          </a:xfrm>
          <a:prstGeom prst="rect">
            <a:avLst/>
          </a:prstGeom>
        </p:spPr>
      </p:pic>
      <p:sp>
        <p:nvSpPr>
          <p:cNvPr id="24" name="TextBox 23">
            <a:extLst>
              <a:ext uri="{FF2B5EF4-FFF2-40B4-BE49-F238E27FC236}">
                <a16:creationId xmlns:a16="http://schemas.microsoft.com/office/drawing/2014/main" id="{138D9A09-B21A-A14C-9668-81F2341FA0CD}"/>
              </a:ext>
            </a:extLst>
          </p:cNvPr>
          <p:cNvSpPr txBox="1"/>
          <p:nvPr/>
        </p:nvSpPr>
        <p:spPr>
          <a:xfrm>
            <a:off x="1374707" y="5402849"/>
            <a:ext cx="13362432" cy="6740307"/>
          </a:xfrm>
          <a:prstGeom prst="rect">
            <a:avLst/>
          </a:prstGeom>
          <a:noFill/>
        </p:spPr>
        <p:txBody>
          <a:bodyPr wrap="square" rtlCol="0">
            <a:spAutoFit/>
          </a:bodyPr>
          <a:lstStyle/>
          <a:p>
            <a:r>
              <a:rPr lang="en-US" sz="2400" dirty="0"/>
              <a:t>Due to their high catalytic turnover frequency, [Fe-Fe]-hydrogenase mimic compounds have been suggested as potential replacements for platinum in the catalytic reduction of water into hydrogen for fuel cells which has fueled significant research into these compounds. The natural enzyme is believed to be a three-atom </a:t>
            </a:r>
            <a:r>
              <a:rPr lang="en-US" sz="2400" dirty="0" err="1"/>
              <a:t>azadithiolate</a:t>
            </a:r>
            <a:r>
              <a:rPr lang="en-US" sz="2400" dirty="0"/>
              <a:t> (</a:t>
            </a:r>
            <a:r>
              <a:rPr lang="en-US" sz="2400" dirty="0" err="1"/>
              <a:t>adt</a:t>
            </a:r>
            <a:r>
              <a:rPr lang="en-US" sz="2400" dirty="0"/>
              <a:t>) linked complex. There is an abundance of literature for the two-atom or larger linked mimic compounds, however only a relatively small amount exists which covers the single-atom linked compounds. Through thorough study of the literature, we have been able to successfully synthesize two single atom linked compounds: </a:t>
            </a:r>
            <a:r>
              <a:rPr lang="en-US" sz="2400" dirty="0" err="1"/>
              <a:t>methanedithiolate</a:t>
            </a:r>
            <a:r>
              <a:rPr lang="en-US" sz="2400" dirty="0"/>
              <a:t> (</a:t>
            </a:r>
            <a:r>
              <a:rPr lang="en-US" sz="2400" b="1" dirty="0" err="1"/>
              <a:t>mdt</a:t>
            </a:r>
            <a:r>
              <a:rPr lang="en-US" sz="2400" dirty="0"/>
              <a:t>) </a:t>
            </a:r>
            <a:r>
              <a:rPr lang="en-US" sz="2400" dirty="0" err="1"/>
              <a:t>diironhexacarbonyl</a:t>
            </a:r>
            <a:r>
              <a:rPr lang="en-US" sz="2400" dirty="0"/>
              <a:t> and </a:t>
            </a:r>
            <a:r>
              <a:rPr lang="en-US" sz="2400" dirty="0" err="1"/>
              <a:t>diphenylmethanedithiolate</a:t>
            </a:r>
            <a:r>
              <a:rPr lang="en-US" sz="2400" dirty="0"/>
              <a:t> (</a:t>
            </a:r>
            <a:r>
              <a:rPr lang="en-US" sz="2400" b="1" dirty="0" err="1"/>
              <a:t>dpmdt</a:t>
            </a:r>
            <a:r>
              <a:rPr lang="en-US" sz="2400" dirty="0"/>
              <a:t>) </a:t>
            </a:r>
            <a:r>
              <a:rPr lang="en-US" sz="2400" dirty="0" err="1"/>
              <a:t>diironhexacarbonyl</a:t>
            </a:r>
            <a:r>
              <a:rPr lang="en-US" sz="2400" dirty="0"/>
              <a:t>, with hopes to apply these routes to synthesize novel compounds. Though we have successfully synthesized these compounds, we have had difficulty with purifying them, always obtaining impure material from the silica gel column. We have successfully replicated the synthesis of these compounds in adequate yields with multiple side-products but have received inconsistent results during purification. One major challenge with these compounds is that these compounds are extremely non-polar, quickly eluting with 100% pentane/hexanes. These compounds are highly soluble in these solvents which complicates attempts at recrystallization. The presentation herein highlights the challenges which we have faced, and the steps taken to successfully synthesize and purify these compounds and plans to apply the learned techniques to synthesizing novel compounds including: di-2-pyridylmethanedithiolate (</a:t>
            </a:r>
            <a:r>
              <a:rPr lang="en-US" sz="2400" b="1" dirty="0" err="1"/>
              <a:t>dpymdt</a:t>
            </a:r>
            <a:r>
              <a:rPr lang="en-US" sz="2400" dirty="0"/>
              <a:t>) </a:t>
            </a:r>
            <a:r>
              <a:rPr lang="en-US" sz="2400" dirty="0" err="1"/>
              <a:t>diironhexacarbonyl</a:t>
            </a:r>
            <a:r>
              <a:rPr lang="en-US" sz="2400" dirty="0"/>
              <a:t> and the nitrogen based </a:t>
            </a:r>
            <a:r>
              <a:rPr lang="en-US" sz="2400" dirty="0" err="1"/>
              <a:t>aminodithiolate</a:t>
            </a:r>
            <a:r>
              <a:rPr lang="en-US" sz="2400" dirty="0"/>
              <a:t> (</a:t>
            </a:r>
            <a:r>
              <a:rPr lang="en-US" sz="2400" b="1" dirty="0" err="1"/>
              <a:t>ndt</a:t>
            </a:r>
            <a:r>
              <a:rPr lang="en-US" sz="2400" dirty="0"/>
              <a:t>) </a:t>
            </a:r>
            <a:r>
              <a:rPr lang="en-US" sz="2400" dirty="0" err="1"/>
              <a:t>diironhexacarbonyl</a:t>
            </a:r>
            <a:r>
              <a:rPr lang="en-US" sz="2400" dirty="0"/>
              <a:t>.</a:t>
            </a:r>
          </a:p>
        </p:txBody>
      </p:sp>
      <p:sp>
        <p:nvSpPr>
          <p:cNvPr id="25" name="Rectangle 24">
            <a:extLst>
              <a:ext uri="{FF2B5EF4-FFF2-40B4-BE49-F238E27FC236}">
                <a16:creationId xmlns:a16="http://schemas.microsoft.com/office/drawing/2014/main" id="{3A731B6E-FCD7-9149-BA9F-6F9BA37526A5}"/>
              </a:ext>
            </a:extLst>
          </p:cNvPr>
          <p:cNvSpPr/>
          <p:nvPr/>
        </p:nvSpPr>
        <p:spPr>
          <a:xfrm>
            <a:off x="29154057" y="23685437"/>
            <a:ext cx="13362432" cy="5579541"/>
          </a:xfrm>
          <a:prstGeom prst="rect">
            <a:avLst/>
          </a:prstGeom>
        </p:spPr>
        <p:txBody>
          <a:bodyPr wrap="square">
            <a:spAutoFit/>
          </a:bodyPr>
          <a:lstStyle/>
          <a:p>
            <a:pPr lvl="0">
              <a:buFont typeface="+mj-lt"/>
              <a:buAutoNum type="arabicPeriod"/>
            </a:pPr>
            <a:r>
              <a:rPr lang="en-US" sz="2400" dirty="0"/>
              <a:t> Lin, A.; Ulloa, O. A.; </a:t>
            </a:r>
            <a:r>
              <a:rPr lang="en-US" sz="2400" dirty="0" err="1"/>
              <a:t>Rauchfuss</a:t>
            </a:r>
            <a:r>
              <a:rPr lang="en-US" sz="2400" dirty="0"/>
              <a:t>, T. B.; Gray, D. L. Diiron </a:t>
            </a:r>
            <a:r>
              <a:rPr lang="en-US" sz="2400" dirty="0" err="1"/>
              <a:t>Azamonothiolates</a:t>
            </a:r>
            <a:r>
              <a:rPr lang="en-US" sz="2400" dirty="0"/>
              <a:t> by the Scission of </a:t>
            </a:r>
            <a:r>
              <a:rPr lang="en-US" sz="2400" dirty="0" err="1"/>
              <a:t>Dithiadiazacyclooctanes</a:t>
            </a:r>
            <a:r>
              <a:rPr lang="en-US" sz="2400" dirty="0"/>
              <a:t> by Iron Carbonyls. </a:t>
            </a:r>
            <a:r>
              <a:rPr lang="en-US" sz="2400" i="1" dirty="0"/>
              <a:t>Eur. J. </a:t>
            </a:r>
            <a:r>
              <a:rPr lang="en-US" sz="2400" i="1" dirty="0" err="1"/>
              <a:t>Inorg</a:t>
            </a:r>
            <a:r>
              <a:rPr lang="en-US" sz="2400" i="1" dirty="0"/>
              <a:t>. Chem.</a:t>
            </a:r>
            <a:r>
              <a:rPr lang="en-US" sz="2400" dirty="0"/>
              <a:t> </a:t>
            </a:r>
            <a:r>
              <a:rPr lang="en-US" sz="2400" b="1" dirty="0"/>
              <a:t>2014</a:t>
            </a:r>
            <a:r>
              <a:rPr lang="en-US" sz="2400" dirty="0"/>
              <a:t>, 4109-4114.</a:t>
            </a:r>
          </a:p>
          <a:p>
            <a:pPr lvl="0">
              <a:buFont typeface="+mj-lt"/>
              <a:buAutoNum type="arabicPeriod"/>
            </a:pPr>
            <a:r>
              <a:rPr lang="en-US" sz="2400" dirty="0"/>
              <a:t> </a:t>
            </a:r>
            <a:r>
              <a:rPr lang="en-US" sz="2400" dirty="0" err="1"/>
              <a:t>Alper</a:t>
            </a:r>
            <a:r>
              <a:rPr lang="en-US" sz="2400" dirty="0"/>
              <a:t>, H.; Chan, A. S. K. Sulfur-Donor </a:t>
            </a:r>
            <a:r>
              <a:rPr lang="en-US" sz="2400" dirty="0" err="1"/>
              <a:t>Ligans</a:t>
            </a:r>
            <a:r>
              <a:rPr lang="en-US" sz="2400" dirty="0"/>
              <a:t> Ortho-</a:t>
            </a:r>
            <a:r>
              <a:rPr lang="en-US" sz="2400" dirty="0" err="1"/>
              <a:t>Metalated</a:t>
            </a:r>
            <a:r>
              <a:rPr lang="en-US" sz="2400" dirty="0"/>
              <a:t> Complexes Derived from </a:t>
            </a:r>
            <a:r>
              <a:rPr lang="en-US" sz="2400" dirty="0" err="1"/>
              <a:t>Thiobenzophenones</a:t>
            </a:r>
            <a:r>
              <a:rPr lang="en-US" sz="2400" dirty="0"/>
              <a:t>. A Simple Approach to </a:t>
            </a:r>
            <a:r>
              <a:rPr lang="en-US" sz="2400" dirty="0" err="1"/>
              <a:t>Isobenzothiophene</a:t>
            </a:r>
            <a:r>
              <a:rPr lang="en-US" sz="2400" dirty="0"/>
              <a:t> Heterocycles. </a:t>
            </a:r>
            <a:r>
              <a:rPr lang="en-US" sz="2400" i="1" dirty="0"/>
              <a:t>J. Am. Chem. Soc.</a:t>
            </a:r>
            <a:r>
              <a:rPr lang="en-US" sz="2400" dirty="0"/>
              <a:t> </a:t>
            </a:r>
            <a:r>
              <a:rPr lang="en-US" sz="2400" b="1" dirty="0"/>
              <a:t>1973</a:t>
            </a:r>
            <a:r>
              <a:rPr lang="en-US" sz="2400" dirty="0"/>
              <a:t>, </a:t>
            </a:r>
            <a:r>
              <a:rPr lang="en-US" sz="2400" i="1" dirty="0"/>
              <a:t>95</a:t>
            </a:r>
            <a:r>
              <a:rPr lang="en-US" sz="2400" dirty="0"/>
              <a:t>, 4905-4913.</a:t>
            </a:r>
          </a:p>
          <a:p>
            <a:pPr lvl="0">
              <a:buFont typeface="+mj-lt"/>
              <a:buAutoNum type="arabicPeriod"/>
            </a:pPr>
            <a:r>
              <a:rPr lang="en-US" sz="2400" dirty="0"/>
              <a:t> </a:t>
            </a:r>
            <a:r>
              <a:rPr lang="en-US" sz="2400" dirty="0" err="1"/>
              <a:t>Daraosheh</a:t>
            </a:r>
            <a:r>
              <a:rPr lang="en-US" sz="2400" dirty="0"/>
              <a:t>, A. Q.; </a:t>
            </a:r>
            <a:r>
              <a:rPr lang="en-US" sz="2400" dirty="0" err="1"/>
              <a:t>Apfel</a:t>
            </a:r>
            <a:r>
              <a:rPr lang="en-US" sz="2400" dirty="0"/>
              <a:t>, U-P.; </a:t>
            </a:r>
            <a:r>
              <a:rPr lang="en-US" sz="2400" dirty="0" err="1"/>
              <a:t>Görls</a:t>
            </a:r>
            <a:r>
              <a:rPr lang="en-US" sz="2400" dirty="0"/>
              <a:t>, H.; </a:t>
            </a:r>
            <a:r>
              <a:rPr lang="en-US" sz="2400" dirty="0" err="1"/>
              <a:t>Friebe</a:t>
            </a:r>
            <a:r>
              <a:rPr lang="en-US" sz="2400" dirty="0"/>
              <a:t>, C.; Schubert, U. S.; El-</a:t>
            </a:r>
            <a:r>
              <a:rPr lang="en-US" sz="2400" dirty="0" err="1"/>
              <a:t>khateeb</a:t>
            </a:r>
            <a:r>
              <a:rPr lang="en-US" sz="2400" dirty="0"/>
              <a:t>, M.; </a:t>
            </a:r>
            <a:r>
              <a:rPr lang="en-US" sz="2400" dirty="0" err="1"/>
              <a:t>Mloston</a:t>
            </a:r>
            <a:r>
              <a:rPr lang="en-US" sz="2400" dirty="0"/>
              <a:t>, G.; Weigand, W. New Approach to [Fe-Fe]-Hydrogenase Models Using Aromatic Thioketones. </a:t>
            </a:r>
            <a:r>
              <a:rPr lang="en-US" sz="2400" i="1" dirty="0"/>
              <a:t>Eur. J. </a:t>
            </a:r>
            <a:r>
              <a:rPr lang="en-US" sz="2400" i="1" dirty="0" err="1"/>
              <a:t>Inorg</a:t>
            </a:r>
            <a:r>
              <a:rPr lang="en-US" sz="2400" i="1" dirty="0"/>
              <a:t>. Chem.</a:t>
            </a:r>
            <a:r>
              <a:rPr lang="en-US" sz="2400" dirty="0"/>
              <a:t> </a:t>
            </a:r>
            <a:r>
              <a:rPr lang="en-US" sz="2400" b="1" dirty="0"/>
              <a:t>2012</a:t>
            </a:r>
            <a:r>
              <a:rPr lang="en-US" sz="2400" dirty="0"/>
              <a:t>, 318-326.</a:t>
            </a:r>
          </a:p>
          <a:p>
            <a:pPr>
              <a:buFont typeface="+mj-lt"/>
              <a:buAutoNum type="arabicPeriod"/>
            </a:pPr>
            <a:r>
              <a:rPr lang="en-US" sz="2400" dirty="0"/>
              <a:t> Lorenz, I.-P.; </a:t>
            </a:r>
            <a:r>
              <a:rPr lang="en-US" sz="2400" dirty="0" err="1"/>
              <a:t>Messelhäuser</a:t>
            </a:r>
            <a:r>
              <a:rPr lang="en-US" sz="2400" dirty="0"/>
              <a:t>, J.; Hiller, W.; Conrad, M. </a:t>
            </a:r>
            <a:r>
              <a:rPr lang="en-US" sz="2400" dirty="0" err="1"/>
              <a:t>Schwefelmonoxid</a:t>
            </a:r>
            <a:r>
              <a:rPr lang="en-US" sz="2400" dirty="0"/>
              <a:t> </a:t>
            </a:r>
            <a:r>
              <a:rPr lang="en-US" sz="2400" dirty="0" err="1"/>
              <a:t>Als</a:t>
            </a:r>
            <a:r>
              <a:rPr lang="en-US" sz="2400" dirty="0"/>
              <a:t> </a:t>
            </a:r>
            <a:r>
              <a:rPr lang="en-US" sz="2400" dirty="0" err="1"/>
              <a:t>Brückenligand</a:t>
            </a:r>
            <a:r>
              <a:rPr lang="en-US" sz="2400" dirty="0"/>
              <a:t> In </a:t>
            </a:r>
            <a:r>
              <a:rPr lang="en-US" sz="2400" dirty="0" err="1"/>
              <a:t>Zwei</a:t>
            </a:r>
            <a:r>
              <a:rPr lang="en-US" sz="2400" dirty="0"/>
              <a:t>- Und </a:t>
            </a:r>
            <a:r>
              <a:rPr lang="en-US" sz="2400" dirty="0" err="1"/>
              <a:t>Dreikern-Komplexen</a:t>
            </a:r>
            <a:r>
              <a:rPr lang="en-US" sz="2400" dirty="0"/>
              <a:t> Von Mangan Und Eisen. </a:t>
            </a:r>
            <a:r>
              <a:rPr lang="en-US" sz="2400" i="1" dirty="0"/>
              <a:t>Journal of Organometallic Chemistry </a:t>
            </a:r>
            <a:r>
              <a:rPr lang="en-US" sz="2400" b="1" dirty="0"/>
              <a:t>1986</a:t>
            </a:r>
            <a:r>
              <a:rPr lang="en-US" sz="2400" dirty="0"/>
              <a:t>, </a:t>
            </a:r>
            <a:r>
              <a:rPr lang="en-US" sz="2400" i="1" dirty="0"/>
              <a:t>316</a:t>
            </a:r>
            <a:r>
              <a:rPr lang="en-US" sz="2400" dirty="0"/>
              <a:t>, 121-138.</a:t>
            </a:r>
          </a:p>
          <a:p>
            <a:pPr>
              <a:buFont typeface="+mj-lt"/>
              <a:buAutoNum type="arabicPeriod"/>
            </a:pPr>
            <a:r>
              <a:rPr lang="en-US" sz="2400" dirty="0"/>
              <a:t> Kaiser, M.; </a:t>
            </a:r>
            <a:r>
              <a:rPr lang="en-US" sz="2400" dirty="0" err="1"/>
              <a:t>Knör</a:t>
            </a:r>
            <a:r>
              <a:rPr lang="en-US" sz="2400" dirty="0"/>
              <a:t>, G. Synthesis, Characterization, and Reactivity of Functionalized Trinuclear Iron-Sulfur Clusters- A New Class of Bioinspired Hydrogenase Models. </a:t>
            </a:r>
            <a:r>
              <a:rPr lang="en-US" sz="2400" i="1" dirty="0"/>
              <a:t>Eur. J. </a:t>
            </a:r>
            <a:r>
              <a:rPr lang="en-US" sz="2400" i="1" dirty="0" err="1"/>
              <a:t>Inorg.Chem</a:t>
            </a:r>
            <a:r>
              <a:rPr lang="en-US" sz="2400" dirty="0"/>
              <a:t> </a:t>
            </a:r>
            <a:r>
              <a:rPr lang="en-US" sz="2400" b="1" dirty="0"/>
              <a:t>2015</a:t>
            </a:r>
            <a:r>
              <a:rPr lang="en-US" sz="2400" dirty="0"/>
              <a:t>, 4199-4206.</a:t>
            </a:r>
          </a:p>
          <a:p>
            <a:pPr>
              <a:buFont typeface="+mj-lt"/>
              <a:buAutoNum type="arabicPeriod"/>
            </a:pPr>
            <a:r>
              <a:rPr lang="en-US" sz="2400" dirty="0"/>
              <a:t> </a:t>
            </a:r>
            <a:r>
              <a:rPr lang="en-US" sz="2400" dirty="0" err="1"/>
              <a:t>Eveland</a:t>
            </a:r>
            <a:r>
              <a:rPr lang="en-US" sz="2400" dirty="0"/>
              <a:t>, J. R.; Whitmire, K. H. Synthesis and Characterization of the Carbide </a:t>
            </a:r>
            <a:r>
              <a:rPr lang="en-US" sz="2400" dirty="0" err="1"/>
              <a:t>Cubane</a:t>
            </a:r>
            <a:r>
              <a:rPr lang="en-US" sz="2400" dirty="0"/>
              <a:t> Cluster [Fe</a:t>
            </a:r>
            <a:r>
              <a:rPr lang="en-US" sz="2400" baseline="-25000" dirty="0"/>
              <a:t>3</a:t>
            </a:r>
            <a:r>
              <a:rPr lang="en-US" sz="2400" dirty="0"/>
              <a:t>(CO)</a:t>
            </a:r>
            <a:r>
              <a:rPr lang="en-US" sz="2400" baseline="-25000" dirty="0"/>
              <a:t>9</a:t>
            </a:r>
            <a:r>
              <a:rPr lang="en-US" sz="2400" dirty="0"/>
              <a:t>Te</a:t>
            </a:r>
            <a:r>
              <a:rPr lang="en-US" sz="2400" baseline="-25000" dirty="0"/>
              <a:t>4</a:t>
            </a:r>
            <a:r>
              <a:rPr lang="en-US" sz="2400" dirty="0"/>
              <a:t>(</a:t>
            </a:r>
            <a:r>
              <a:rPr lang="en-US" sz="2400" i="1" dirty="0"/>
              <a:t>μ</a:t>
            </a:r>
            <a:r>
              <a:rPr lang="en-US" sz="2400" baseline="-25000" dirty="0"/>
              <a:t>3</a:t>
            </a:r>
            <a:r>
              <a:rPr lang="en-US" sz="2400" dirty="0"/>
              <a:t>-CTeBr</a:t>
            </a:r>
            <a:r>
              <a:rPr lang="en-US" sz="2400" baseline="-25000" dirty="0"/>
              <a:t>4</a:t>
            </a:r>
            <a:r>
              <a:rPr lang="en-US" sz="2400" dirty="0"/>
              <a:t>)] with an Unusual Tetrahedral CTe</a:t>
            </a:r>
            <a:r>
              <a:rPr lang="en-US" sz="2400" baseline="-25000" dirty="0"/>
              <a:t>4</a:t>
            </a:r>
            <a:r>
              <a:rPr lang="en-US" sz="2400" dirty="0"/>
              <a:t> Unit. </a:t>
            </a:r>
            <a:r>
              <a:rPr lang="en-US" sz="2400" i="1" dirty="0" err="1"/>
              <a:t>Angew</a:t>
            </a:r>
            <a:r>
              <a:rPr lang="en-US" sz="2400" i="1" dirty="0"/>
              <a:t>. Chem. Int. Ed. Engl.</a:t>
            </a:r>
            <a:r>
              <a:rPr lang="en-US" sz="2400" dirty="0"/>
              <a:t> </a:t>
            </a:r>
            <a:r>
              <a:rPr lang="en-US" sz="2400" b="1" dirty="0"/>
              <a:t>1997</a:t>
            </a:r>
            <a:r>
              <a:rPr lang="en-US" sz="2400" dirty="0"/>
              <a:t>, </a:t>
            </a:r>
            <a:r>
              <a:rPr lang="en-US" sz="2400" i="1" dirty="0"/>
              <a:t>36</a:t>
            </a:r>
            <a:r>
              <a:rPr lang="en-US" sz="2400" dirty="0"/>
              <a:t>, </a:t>
            </a:r>
            <a:r>
              <a:rPr lang="en-US" sz="2400" dirty="0">
                <a:solidFill>
                  <a:srgbClr val="000000"/>
                </a:solidFill>
                <a:latin typeface="Calibri" panose="020F0502020204030204" pitchFamily="34" charset="0"/>
                <a:cs typeface="Times New Roman" panose="02020603050405020304" pitchFamily="18" charset="0"/>
              </a:rPr>
              <a:t>1193-1194.</a:t>
            </a:r>
            <a:endParaRPr lang="en-US" sz="2400" dirty="0"/>
          </a:p>
        </p:txBody>
      </p:sp>
      <p:sp>
        <p:nvSpPr>
          <p:cNvPr id="27" name="TextBox 26">
            <a:extLst>
              <a:ext uri="{FF2B5EF4-FFF2-40B4-BE49-F238E27FC236}">
                <a16:creationId xmlns:a16="http://schemas.microsoft.com/office/drawing/2014/main" id="{DFC88840-BE51-3442-8B72-D82E8C25820D}"/>
              </a:ext>
            </a:extLst>
          </p:cNvPr>
          <p:cNvSpPr txBox="1"/>
          <p:nvPr/>
        </p:nvSpPr>
        <p:spPr>
          <a:xfrm>
            <a:off x="1374705" y="15730974"/>
            <a:ext cx="13362432" cy="6740307"/>
          </a:xfrm>
          <a:prstGeom prst="rect">
            <a:avLst/>
          </a:prstGeom>
          <a:noFill/>
        </p:spPr>
        <p:txBody>
          <a:bodyPr wrap="square" rtlCol="0">
            <a:spAutoFit/>
          </a:bodyPr>
          <a:lstStyle/>
          <a:p>
            <a:r>
              <a:rPr lang="en-US" sz="2400" dirty="0"/>
              <a:t>According to the literature,</a:t>
            </a:r>
            <a:r>
              <a:rPr lang="en-US" sz="2400" baseline="30000" dirty="0"/>
              <a:t>1-3</a:t>
            </a:r>
            <a:r>
              <a:rPr lang="en-US" sz="2400" dirty="0"/>
              <a:t> there have been successful attempts at the synthesis of both the </a:t>
            </a:r>
            <a:r>
              <a:rPr lang="en-US" sz="2400" dirty="0" err="1"/>
              <a:t>methanedithiolate</a:t>
            </a:r>
            <a:r>
              <a:rPr lang="en-US" sz="2400" dirty="0"/>
              <a:t> (</a:t>
            </a:r>
            <a:r>
              <a:rPr lang="en-US" sz="2400" dirty="0" err="1"/>
              <a:t>mdt</a:t>
            </a:r>
            <a:r>
              <a:rPr lang="en-US" sz="2400" dirty="0"/>
              <a:t>) and </a:t>
            </a:r>
            <a:r>
              <a:rPr lang="en-US" sz="2400" dirty="0" err="1"/>
              <a:t>diphentylmethanedithiolate</a:t>
            </a:r>
            <a:r>
              <a:rPr lang="en-US" sz="2400" dirty="0"/>
              <a:t> (</a:t>
            </a:r>
            <a:r>
              <a:rPr lang="en-US" sz="2400" dirty="0" err="1"/>
              <a:t>dpmdt</a:t>
            </a:r>
            <a:r>
              <a:rPr lang="en-US" sz="2400" dirty="0"/>
              <a:t>) complexes.</a:t>
            </a:r>
          </a:p>
          <a:p>
            <a:r>
              <a:rPr lang="en-US" sz="2400" dirty="0"/>
              <a:t>For the </a:t>
            </a:r>
            <a:r>
              <a:rPr lang="en-US" sz="2400" dirty="0" err="1"/>
              <a:t>mdt</a:t>
            </a:r>
            <a:r>
              <a:rPr lang="en-US" sz="2400" dirty="0"/>
              <a:t> complex, the most straightforward synthesis involved a </a:t>
            </a:r>
            <a:r>
              <a:rPr lang="en-US" sz="2400" dirty="0" err="1"/>
              <a:t>gemdithiol</a:t>
            </a:r>
            <a:r>
              <a:rPr lang="en-US" sz="2400" dirty="0"/>
              <a:t> route:</a:t>
            </a:r>
          </a:p>
          <a:p>
            <a:pPr lvl="1"/>
            <a:r>
              <a:rPr lang="en-US" sz="2400" dirty="0"/>
              <a:t>To a 100 mL Schlenk flask containing degassed toluene (20 mL) was added </a:t>
            </a:r>
            <a:r>
              <a:rPr lang="en-US" sz="2400" dirty="0" err="1"/>
              <a:t>triirondodecacarbonyl</a:t>
            </a:r>
            <a:r>
              <a:rPr lang="en-US" sz="2400" dirty="0"/>
              <a:t> (1.000g, 1.98 mmol, </a:t>
            </a:r>
            <a:r>
              <a:rPr lang="en-US" sz="2400" dirty="0" err="1"/>
              <a:t>Strem</a:t>
            </a:r>
            <a:r>
              <a:rPr lang="en-US" sz="2400" dirty="0"/>
              <a:t>: A6261049). The solution was stirred for ~5 min yielding a dark green solution. </a:t>
            </a:r>
            <a:r>
              <a:rPr lang="en-US" sz="2400" dirty="0" err="1"/>
              <a:t>Methanedithiol</a:t>
            </a:r>
            <a:r>
              <a:rPr lang="en-US" sz="2400" dirty="0"/>
              <a:t> (0.314 g, 3.92 mmol) was added to the flask and the reaction mixture was heated to 80</a:t>
            </a:r>
            <a:r>
              <a:rPr lang="en-US" sz="2400" baseline="30000" dirty="0"/>
              <a:t>o</a:t>
            </a:r>
            <a:r>
              <a:rPr lang="en-US" sz="2400" dirty="0"/>
              <a:t>C and stirred overnight. The RM was cooled to room temperature and was purified through a plug of silica gel (elution with 100% pentane). A brownish red peak was collected and concentrated under reduced pressure to yield a reddish solid.</a:t>
            </a:r>
          </a:p>
          <a:p>
            <a:r>
              <a:rPr lang="en-US" sz="2400" dirty="0"/>
              <a:t>For the </a:t>
            </a:r>
            <a:r>
              <a:rPr lang="en-US" sz="2400" dirty="0" err="1"/>
              <a:t>dpmdt</a:t>
            </a:r>
            <a:r>
              <a:rPr lang="en-US" sz="2400" dirty="0"/>
              <a:t> complex, the most straightforward synthesis in involved a similar route starting with the thioketone and forming a dithiol in situ:</a:t>
            </a:r>
          </a:p>
          <a:p>
            <a:pPr lvl="1"/>
            <a:r>
              <a:rPr lang="en-US" sz="2400" dirty="0"/>
              <a:t>To a 100 mL RBF containing a solution of freshly prepared </a:t>
            </a:r>
            <a:r>
              <a:rPr lang="en-US" sz="2400" dirty="0" err="1"/>
              <a:t>thiobenzophenone</a:t>
            </a:r>
            <a:r>
              <a:rPr lang="en-US" sz="2400" dirty="0"/>
              <a:t> (assumed 0.797g, 4.00 mmol) in toluene (15 mL) was added </a:t>
            </a:r>
            <a:r>
              <a:rPr lang="en-US" sz="2400" dirty="0" err="1"/>
              <a:t>triirondodecacatbonyl</a:t>
            </a:r>
            <a:r>
              <a:rPr lang="en-US" sz="2400" dirty="0"/>
              <a:t> [Fe</a:t>
            </a:r>
            <a:r>
              <a:rPr lang="en-US" sz="2400" baseline="-25000" dirty="0"/>
              <a:t>3</a:t>
            </a:r>
            <a:r>
              <a:rPr lang="en-US" sz="2400" dirty="0"/>
              <a:t>(CO)</a:t>
            </a:r>
            <a:r>
              <a:rPr lang="en-US" sz="2400" baseline="-25000" dirty="0"/>
              <a:t>12</a:t>
            </a:r>
            <a:r>
              <a:rPr lang="en-US" sz="2400" dirty="0"/>
              <a:t>] (0.672g, 1.33 mmol). The solution was stirred at RT for ~5 minutes to ensure that the </a:t>
            </a:r>
            <a:r>
              <a:rPr lang="en-US" sz="2400" dirty="0" err="1"/>
              <a:t>triirondodecacarbonyl</a:t>
            </a:r>
            <a:r>
              <a:rPr lang="en-US" sz="2400" dirty="0"/>
              <a:t> solids dissolved completely before the solution was heated to 80</a:t>
            </a:r>
            <a:r>
              <a:rPr lang="en-US" sz="2400" baseline="30000" dirty="0"/>
              <a:t>o</a:t>
            </a:r>
            <a:r>
              <a:rPr lang="en-US" sz="2400" dirty="0"/>
              <a:t>C-100</a:t>
            </a:r>
            <a:r>
              <a:rPr lang="en-US" sz="2400" baseline="30000" dirty="0"/>
              <a:t>o</a:t>
            </a:r>
            <a:r>
              <a:rPr lang="en-US" sz="2400" dirty="0"/>
              <a:t>C for ~5 minutes. The reaction was cooled and concentrated in vacuo to afford a brown-black solid. The solid was purified over silica gel (elution with 100% hexanes). A reddish orange peak was collected and concentrated under reduced pressure to yield a red-orange solid.</a:t>
            </a:r>
          </a:p>
        </p:txBody>
      </p:sp>
      <p:sp>
        <p:nvSpPr>
          <p:cNvPr id="2" name="TextBox 1">
            <a:extLst>
              <a:ext uri="{FF2B5EF4-FFF2-40B4-BE49-F238E27FC236}">
                <a16:creationId xmlns:a16="http://schemas.microsoft.com/office/drawing/2014/main" id="{F4F4195C-7330-3A44-961F-F89E3830D3F5}"/>
              </a:ext>
            </a:extLst>
          </p:cNvPr>
          <p:cNvSpPr txBox="1"/>
          <p:nvPr/>
        </p:nvSpPr>
        <p:spPr>
          <a:xfrm>
            <a:off x="1389132" y="23716306"/>
            <a:ext cx="13348005" cy="7478970"/>
          </a:xfrm>
          <a:prstGeom prst="rect">
            <a:avLst/>
          </a:prstGeom>
          <a:noFill/>
        </p:spPr>
        <p:txBody>
          <a:bodyPr wrap="square" rtlCol="0">
            <a:spAutoFit/>
          </a:bodyPr>
          <a:lstStyle/>
          <a:p>
            <a:r>
              <a:rPr lang="en-US" sz="2400" dirty="0"/>
              <a:t>The issues with these syntheses are that they only produce moderate yields and have not been able to be consistently isolated.</a:t>
            </a:r>
          </a:p>
          <a:p>
            <a:r>
              <a:rPr lang="en-US" sz="2400" b="1" dirty="0"/>
              <a:t>Scheme 1:</a:t>
            </a:r>
          </a:p>
          <a:p>
            <a:endParaRPr lang="en-US" sz="2400" dirty="0"/>
          </a:p>
          <a:p>
            <a:endParaRPr lang="en-US" sz="2400" dirty="0"/>
          </a:p>
          <a:p>
            <a:endParaRPr lang="en-US" sz="2400" dirty="0"/>
          </a:p>
          <a:p>
            <a:endParaRPr lang="en-US" sz="2400" dirty="0"/>
          </a:p>
          <a:p>
            <a:endParaRPr lang="en-US" sz="2400" dirty="0"/>
          </a:p>
          <a:p>
            <a:r>
              <a:rPr lang="en-US" sz="2400" dirty="0"/>
              <a:t>The synthesis of the </a:t>
            </a:r>
            <a:r>
              <a:rPr lang="en-US" sz="2400" dirty="0" err="1"/>
              <a:t>gemdithiol</a:t>
            </a:r>
            <a:r>
              <a:rPr lang="en-US" sz="2400" dirty="0"/>
              <a:t> is very stinky and the </a:t>
            </a:r>
            <a:r>
              <a:rPr lang="en-US" sz="2400" dirty="0" err="1"/>
              <a:t>gemdithiol</a:t>
            </a:r>
            <a:r>
              <a:rPr lang="en-US" sz="2400" dirty="0"/>
              <a:t> itself is very reactive and rapidly polymerizes. This makes it very difficult to keep and therefore must be freshly prepared and reacted.</a:t>
            </a:r>
          </a:p>
          <a:p>
            <a:r>
              <a:rPr lang="en-US" sz="2400" b="1" dirty="0"/>
              <a:t>Scheme 2:</a:t>
            </a:r>
          </a:p>
          <a:p>
            <a:endParaRPr lang="en-US" sz="2400" dirty="0"/>
          </a:p>
          <a:p>
            <a:endParaRPr lang="en-US" sz="2400" dirty="0"/>
          </a:p>
          <a:p>
            <a:endParaRPr lang="en-US" sz="2400" dirty="0"/>
          </a:p>
          <a:p>
            <a:endParaRPr lang="en-US" sz="2400" dirty="0"/>
          </a:p>
          <a:p>
            <a:endParaRPr lang="en-US" sz="2400" dirty="0"/>
          </a:p>
          <a:p>
            <a:endParaRPr lang="en-US" sz="2400" dirty="0"/>
          </a:p>
          <a:p>
            <a:r>
              <a:rPr lang="en-US" sz="2400" dirty="0"/>
              <a:t>The synthesis of the </a:t>
            </a:r>
            <a:r>
              <a:rPr lang="en-US" sz="2400" dirty="0" err="1"/>
              <a:t>thiobenzophenone</a:t>
            </a:r>
            <a:r>
              <a:rPr lang="en-US" sz="2400" dirty="0"/>
              <a:t> intermediate is very straightforward with </a:t>
            </a:r>
            <a:r>
              <a:rPr lang="en-US" sz="2400" dirty="0" err="1"/>
              <a:t>Lawesson’s</a:t>
            </a:r>
            <a:r>
              <a:rPr lang="en-US" sz="2400" dirty="0"/>
              <a:t> Reagent acting as the </a:t>
            </a:r>
            <a:r>
              <a:rPr lang="en-US" sz="2400" dirty="0" err="1"/>
              <a:t>thiolating</a:t>
            </a:r>
            <a:r>
              <a:rPr lang="en-US" sz="2400" dirty="0"/>
              <a:t> reagent, however </a:t>
            </a:r>
            <a:r>
              <a:rPr lang="en-US" sz="2400" dirty="0" err="1"/>
              <a:t>thiobenzophenone</a:t>
            </a:r>
            <a:r>
              <a:rPr lang="en-US" sz="2400" dirty="0"/>
              <a:t> is very unstable in air and must be used immediately before it decomposes to the starting material benzophenone and elemental sulfur.</a:t>
            </a:r>
          </a:p>
        </p:txBody>
      </p:sp>
      <p:sp>
        <p:nvSpPr>
          <p:cNvPr id="5" name="TextBox 4">
            <a:extLst>
              <a:ext uri="{FF2B5EF4-FFF2-40B4-BE49-F238E27FC236}">
                <a16:creationId xmlns:a16="http://schemas.microsoft.com/office/drawing/2014/main" id="{43BD9554-961F-CD4D-B52F-B0D15DC92066}"/>
              </a:ext>
            </a:extLst>
          </p:cNvPr>
          <p:cNvSpPr txBox="1"/>
          <p:nvPr/>
        </p:nvSpPr>
        <p:spPr>
          <a:xfrm>
            <a:off x="15282376" y="18625540"/>
            <a:ext cx="4289520" cy="4524315"/>
          </a:xfrm>
          <a:prstGeom prst="rect">
            <a:avLst/>
          </a:prstGeom>
          <a:noFill/>
        </p:spPr>
        <p:txBody>
          <a:bodyPr wrap="square" rtlCol="0">
            <a:spAutoFit/>
          </a:bodyPr>
          <a:lstStyle/>
          <a:p>
            <a:r>
              <a:rPr lang="en-US" sz="2400" dirty="0"/>
              <a:t>As seen in Image 4, successful synthesis of the </a:t>
            </a:r>
            <a:r>
              <a:rPr lang="en-US" sz="2400" dirty="0" err="1"/>
              <a:t>mdt</a:t>
            </a:r>
            <a:r>
              <a:rPr lang="en-US" sz="2400" dirty="0"/>
              <a:t> complex using the route in Scheme 1 was observed and the Infrared Spectroscopy (IR) was consistent with the desired product reported in the literature.</a:t>
            </a:r>
            <a:r>
              <a:rPr lang="en-US" sz="2400" baseline="30000" dirty="0"/>
              <a:t>1</a:t>
            </a:r>
            <a:r>
              <a:rPr lang="en-US" sz="2400" dirty="0"/>
              <a:t> The spectrum in Image 4 was taken after purification of the compound by chromatography (above) with shaving fractions to only include the purest material.</a:t>
            </a:r>
            <a:endParaRPr lang="en-US" sz="2400" baseline="30000" dirty="0"/>
          </a:p>
        </p:txBody>
      </p:sp>
      <p:sp>
        <p:nvSpPr>
          <p:cNvPr id="8" name="TextBox 7">
            <a:extLst>
              <a:ext uri="{FF2B5EF4-FFF2-40B4-BE49-F238E27FC236}">
                <a16:creationId xmlns:a16="http://schemas.microsoft.com/office/drawing/2014/main" id="{2C1F9545-AFCC-9448-891B-A0E06622DD2D}"/>
              </a:ext>
            </a:extLst>
          </p:cNvPr>
          <p:cNvSpPr txBox="1"/>
          <p:nvPr/>
        </p:nvSpPr>
        <p:spPr>
          <a:xfrm>
            <a:off x="29154057" y="12472741"/>
            <a:ext cx="13362433" cy="7478970"/>
          </a:xfrm>
          <a:prstGeom prst="rect">
            <a:avLst/>
          </a:prstGeom>
          <a:noFill/>
        </p:spPr>
        <p:txBody>
          <a:bodyPr wrap="square" rtlCol="0">
            <a:spAutoFit/>
          </a:bodyPr>
          <a:lstStyle/>
          <a:p>
            <a:r>
              <a:rPr lang="en-US" sz="2400" b="1" dirty="0"/>
              <a:t>Conclusions:</a:t>
            </a:r>
          </a:p>
          <a:p>
            <a:r>
              <a:rPr lang="en-US" sz="2400" dirty="0"/>
              <a:t>We have been able to synthesize and isolate the </a:t>
            </a:r>
            <a:r>
              <a:rPr lang="en-US" sz="2400" dirty="0" err="1"/>
              <a:t>methanedithiolate</a:t>
            </a:r>
            <a:r>
              <a:rPr lang="en-US" sz="2400" dirty="0"/>
              <a:t> and </a:t>
            </a:r>
            <a:r>
              <a:rPr lang="en-US" sz="2400" dirty="0" err="1"/>
              <a:t>diphenylmethanedithiolate</a:t>
            </a:r>
            <a:r>
              <a:rPr lang="en-US" sz="2400" dirty="0"/>
              <a:t> diiron hexacarbonyl compounds successfully. The purification of these compounds has made it difficult to determine purity absolutely with errant peaks showing up in the TLC but not in other data (Nuclear Magnetic Resonance [NMR], and IR). The difficulty in separation could be due in part to the fact that these compounds are extremely non-polar and essentially fly off the silica gel column. Using traditional gravity column chromatography could allow these compounds to diffuse through the silica gel medium which widens the bands and causes the peaks to merge and co-elute as they are extremely soluble in the non-polar solvent used to purify them. Flash chromatography shows some improvement as the compounds are not sitting in the medium for too long and have less time to diffuse throughout the silica gel. There does however seem to still be some issues with compounds co-eluting, even on flash chromatography. </a:t>
            </a:r>
          </a:p>
          <a:p>
            <a:r>
              <a:rPr lang="en-US" sz="2400" b="1" dirty="0"/>
              <a:t>Future Work:</a:t>
            </a:r>
          </a:p>
          <a:p>
            <a:r>
              <a:rPr lang="en-US" sz="2400" dirty="0"/>
              <a:t>The next phase of the project is to apply the synthetic routes to synthesize the following compounds (below): di-2-pyridylmethanedithiolate diiron hexacarbonyl (</a:t>
            </a:r>
            <a:r>
              <a:rPr lang="en-US" sz="2400" dirty="0" err="1"/>
              <a:t>dpymdt</a:t>
            </a:r>
            <a:r>
              <a:rPr lang="en-US" sz="2400" dirty="0"/>
              <a:t>), </a:t>
            </a:r>
            <a:r>
              <a:rPr lang="en-US" sz="2400" dirty="0" err="1"/>
              <a:t>aminodithiolate</a:t>
            </a:r>
            <a:r>
              <a:rPr lang="en-US" sz="2400" dirty="0"/>
              <a:t> </a:t>
            </a:r>
            <a:r>
              <a:rPr lang="en-US" sz="2400" dirty="0" err="1"/>
              <a:t>diironhexacarbonyl</a:t>
            </a:r>
            <a:r>
              <a:rPr lang="en-US" sz="2400" dirty="0"/>
              <a:t> (</a:t>
            </a:r>
            <a:r>
              <a:rPr lang="en-US" sz="2400" dirty="0" err="1"/>
              <a:t>ndt</a:t>
            </a:r>
            <a:r>
              <a:rPr lang="en-US" sz="2400" dirty="0"/>
              <a:t>), 2-pyridylaminodithiolate </a:t>
            </a:r>
            <a:r>
              <a:rPr lang="en-US" sz="2400" dirty="0" err="1"/>
              <a:t>diironhexacarbonyl</a:t>
            </a:r>
            <a:r>
              <a:rPr lang="en-US" sz="2400" dirty="0"/>
              <a:t> (</a:t>
            </a:r>
            <a:r>
              <a:rPr lang="en-US" sz="2400" dirty="0" err="1"/>
              <a:t>pyndt</a:t>
            </a:r>
            <a:r>
              <a:rPr lang="en-US" sz="2400" dirty="0"/>
              <a:t>), and 2-pyrimidineaminodithiolate </a:t>
            </a:r>
            <a:r>
              <a:rPr lang="en-US" sz="2400" dirty="0" err="1"/>
              <a:t>diironhexacarbonyl</a:t>
            </a:r>
            <a:r>
              <a:rPr lang="en-US" sz="2400" dirty="0"/>
              <a:t> (</a:t>
            </a:r>
            <a:r>
              <a:rPr lang="en-US" sz="2400" dirty="0" err="1"/>
              <a:t>pydndt</a:t>
            </a:r>
            <a:r>
              <a:rPr lang="en-US" sz="2400" dirty="0"/>
              <a:t>). To supplement these syntheses, we also plan to run computational analyses on these compounds to determine relative energies, bond length, electrochemical properties, and model mechanisms. The computational chemistry calculations could help to unlock information into the synthetic likelihood and overall stability of each of the four below molecules as well as the </a:t>
            </a:r>
            <a:r>
              <a:rPr lang="en-US" sz="2400" dirty="0" err="1"/>
              <a:t>methanedithiolate</a:t>
            </a:r>
            <a:r>
              <a:rPr lang="en-US" sz="2400" dirty="0"/>
              <a:t> (</a:t>
            </a:r>
            <a:r>
              <a:rPr lang="en-US" sz="2400" dirty="0" err="1"/>
              <a:t>mdt</a:t>
            </a:r>
            <a:r>
              <a:rPr lang="en-US" sz="2400" dirty="0"/>
              <a:t>) and </a:t>
            </a:r>
            <a:r>
              <a:rPr lang="en-US" sz="2400" dirty="0" err="1"/>
              <a:t>diphenylmethanedithiolate</a:t>
            </a:r>
            <a:r>
              <a:rPr lang="en-US" sz="2400" dirty="0"/>
              <a:t> (</a:t>
            </a:r>
            <a:r>
              <a:rPr lang="en-US" sz="2400" dirty="0" err="1"/>
              <a:t>dpmdt</a:t>
            </a:r>
            <a:r>
              <a:rPr lang="en-US" sz="2400" dirty="0"/>
              <a:t>) compounds.</a:t>
            </a:r>
          </a:p>
        </p:txBody>
      </p:sp>
      <p:sp>
        <p:nvSpPr>
          <p:cNvPr id="9" name="Rectangle 8">
            <a:extLst>
              <a:ext uri="{FF2B5EF4-FFF2-40B4-BE49-F238E27FC236}">
                <a16:creationId xmlns:a16="http://schemas.microsoft.com/office/drawing/2014/main" id="{EA93848A-5964-5844-AA32-1188FF1932C2}"/>
              </a:ext>
            </a:extLst>
          </p:cNvPr>
          <p:cNvSpPr/>
          <p:nvPr/>
        </p:nvSpPr>
        <p:spPr>
          <a:xfrm>
            <a:off x="13332727" y="14357660"/>
            <a:ext cx="228241" cy="14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23"/>
          </a:p>
        </p:txBody>
      </p:sp>
      <p:sp>
        <p:nvSpPr>
          <p:cNvPr id="64" name="Rectangle 63">
            <a:extLst>
              <a:ext uri="{FF2B5EF4-FFF2-40B4-BE49-F238E27FC236}">
                <a16:creationId xmlns:a16="http://schemas.microsoft.com/office/drawing/2014/main" id="{8334DEA7-B3EA-3543-900E-869724F8AE53}"/>
              </a:ext>
            </a:extLst>
          </p:cNvPr>
          <p:cNvSpPr/>
          <p:nvPr/>
        </p:nvSpPr>
        <p:spPr>
          <a:xfrm>
            <a:off x="29154057" y="4245105"/>
            <a:ext cx="13362433" cy="104502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143" dirty="0"/>
              <a:t>Results and Discussion</a:t>
            </a:r>
          </a:p>
        </p:txBody>
      </p:sp>
      <p:sp>
        <p:nvSpPr>
          <p:cNvPr id="72" name="TextBox 71">
            <a:extLst>
              <a:ext uri="{FF2B5EF4-FFF2-40B4-BE49-F238E27FC236}">
                <a16:creationId xmlns:a16="http://schemas.microsoft.com/office/drawing/2014/main" id="{046714B7-E20D-E640-B6BB-656055FDCDEA}"/>
              </a:ext>
            </a:extLst>
          </p:cNvPr>
          <p:cNvSpPr txBox="1"/>
          <p:nvPr/>
        </p:nvSpPr>
        <p:spPr>
          <a:xfrm>
            <a:off x="15264379" y="5397437"/>
            <a:ext cx="5752742" cy="4154984"/>
          </a:xfrm>
          <a:prstGeom prst="rect">
            <a:avLst/>
          </a:prstGeom>
          <a:noFill/>
        </p:spPr>
        <p:txBody>
          <a:bodyPr wrap="square" rtlCol="0">
            <a:spAutoFit/>
          </a:bodyPr>
          <a:lstStyle/>
          <a:p>
            <a:r>
              <a:rPr lang="en-US" sz="2400" dirty="0"/>
              <a:t>Image 1 shows the chromatography of the </a:t>
            </a:r>
            <a:r>
              <a:rPr lang="en-US" sz="2400" dirty="0" err="1"/>
              <a:t>mdt</a:t>
            </a:r>
            <a:r>
              <a:rPr lang="en-US" sz="2400" dirty="0"/>
              <a:t> complex. There is a noticeable amount of an intermediate Fe</a:t>
            </a:r>
            <a:r>
              <a:rPr lang="en-US" sz="2400" baseline="-25000" dirty="0"/>
              <a:t>3</a:t>
            </a:r>
            <a:r>
              <a:rPr lang="en-US" sz="2400" dirty="0"/>
              <a:t>S</a:t>
            </a:r>
            <a:r>
              <a:rPr lang="en-US" sz="2400" baseline="-25000" dirty="0"/>
              <a:t>2</a:t>
            </a:r>
            <a:r>
              <a:rPr lang="en-US" sz="2400" dirty="0"/>
              <a:t>(CO)</a:t>
            </a:r>
            <a:r>
              <a:rPr lang="en-US" sz="2400" baseline="-25000" dirty="0"/>
              <a:t>9</a:t>
            </a:r>
            <a:r>
              <a:rPr lang="en-US" sz="2400" dirty="0"/>
              <a:t> complex (right) and a few unknown compounds. By Thin Layer Chromatography (TLC), the compounds should separate, however as seen in Image 2, the various compounds tend to co-elute together with the peaks running into each other. There is also some amount of decomposition seen on the TLC plate. </a:t>
            </a:r>
          </a:p>
        </p:txBody>
      </p:sp>
      <p:graphicFrame>
        <p:nvGraphicFramePr>
          <p:cNvPr id="142" name="Object 141">
            <a:extLst>
              <a:ext uri="{FF2B5EF4-FFF2-40B4-BE49-F238E27FC236}">
                <a16:creationId xmlns:a16="http://schemas.microsoft.com/office/drawing/2014/main" id="{ED9322F1-00C2-5642-B74B-E5B395A6492B}"/>
              </a:ext>
            </a:extLst>
          </p:cNvPr>
          <p:cNvGraphicFramePr>
            <a:graphicFrameLocks noChangeAspect="1"/>
          </p:cNvGraphicFramePr>
          <p:nvPr>
            <p:extLst>
              <p:ext uri="{D42A27DB-BD31-4B8C-83A1-F6EECF244321}">
                <p14:modId xmlns:p14="http://schemas.microsoft.com/office/powerpoint/2010/main" val="1268999218"/>
              </p:ext>
            </p:extLst>
          </p:nvPr>
        </p:nvGraphicFramePr>
        <p:xfrm>
          <a:off x="15435670" y="14030213"/>
          <a:ext cx="4627308" cy="1349049"/>
        </p:xfrm>
        <a:graphic>
          <a:graphicData uri="http://schemas.openxmlformats.org/presentationml/2006/ole">
            <mc:AlternateContent xmlns:mc="http://schemas.openxmlformats.org/markup-compatibility/2006">
              <mc:Choice xmlns:v="urn:schemas-microsoft-com:vml" Requires="v">
                <p:oleObj spid="_x0000_s1743" name="CS ChemDraw Drawing" r:id="rId6" imgW="2101144" imgH="612184" progId="ChemDraw.Document.6.0">
                  <p:embed/>
                </p:oleObj>
              </mc:Choice>
              <mc:Fallback>
                <p:oleObj name="CS ChemDraw Drawing" r:id="rId6" imgW="2101144" imgH="612184" progId="ChemDraw.Document.6.0">
                  <p:embed/>
                  <p:pic>
                    <p:nvPicPr>
                      <p:cNvPr id="4" name="Object 3"/>
                      <p:cNvPicPr/>
                      <p:nvPr/>
                    </p:nvPicPr>
                    <p:blipFill>
                      <a:blip r:embed="rId7"/>
                      <a:stretch>
                        <a:fillRect/>
                      </a:stretch>
                    </p:blipFill>
                    <p:spPr>
                      <a:xfrm>
                        <a:off x="15435670" y="14030213"/>
                        <a:ext cx="4627308" cy="1349049"/>
                      </a:xfrm>
                      <a:prstGeom prst="rect">
                        <a:avLst/>
                      </a:prstGeom>
                      <a:ln>
                        <a:noFill/>
                      </a:ln>
                    </p:spPr>
                  </p:pic>
                </p:oleObj>
              </mc:Fallback>
            </mc:AlternateContent>
          </a:graphicData>
        </a:graphic>
      </p:graphicFrame>
      <p:graphicFrame>
        <p:nvGraphicFramePr>
          <p:cNvPr id="144" name="Object 143">
            <a:extLst>
              <a:ext uri="{FF2B5EF4-FFF2-40B4-BE49-F238E27FC236}">
                <a16:creationId xmlns:a16="http://schemas.microsoft.com/office/drawing/2014/main" id="{B9852D6C-CD23-8642-B324-85E5162696C0}"/>
              </a:ext>
            </a:extLst>
          </p:cNvPr>
          <p:cNvGraphicFramePr>
            <a:graphicFrameLocks noChangeAspect="1"/>
          </p:cNvGraphicFramePr>
          <p:nvPr>
            <p:extLst>
              <p:ext uri="{D42A27DB-BD31-4B8C-83A1-F6EECF244321}">
                <p14:modId xmlns:p14="http://schemas.microsoft.com/office/powerpoint/2010/main" val="3675142364"/>
              </p:ext>
            </p:extLst>
          </p:nvPr>
        </p:nvGraphicFramePr>
        <p:xfrm>
          <a:off x="15435670" y="15912646"/>
          <a:ext cx="8539224" cy="1318457"/>
        </p:xfrm>
        <a:graphic>
          <a:graphicData uri="http://schemas.openxmlformats.org/presentationml/2006/ole">
            <mc:AlternateContent xmlns:mc="http://schemas.openxmlformats.org/markup-compatibility/2006">
              <mc:Choice xmlns:v="urn:schemas-microsoft-com:vml" Requires="v">
                <p:oleObj spid="_x0000_s1744" name="CS ChemDraw Drawing" r:id="rId8" imgW="3969466" imgH="612184" progId="ChemDraw.Document.6.0">
                  <p:embed/>
                </p:oleObj>
              </mc:Choice>
              <mc:Fallback>
                <p:oleObj name="CS ChemDraw Drawing" r:id="rId8" imgW="3969466" imgH="612184" progId="ChemDraw.Document.6.0">
                  <p:embed/>
                  <p:pic>
                    <p:nvPicPr>
                      <p:cNvPr id="9" name="Object 8"/>
                      <p:cNvPicPr/>
                      <p:nvPr/>
                    </p:nvPicPr>
                    <p:blipFill>
                      <a:blip r:embed="rId9"/>
                      <a:stretch>
                        <a:fillRect/>
                      </a:stretch>
                    </p:blipFill>
                    <p:spPr>
                      <a:xfrm>
                        <a:off x="15435670" y="15912646"/>
                        <a:ext cx="8539224" cy="1318457"/>
                      </a:xfrm>
                      <a:prstGeom prst="rect">
                        <a:avLst/>
                      </a:prstGeom>
                      <a:ln>
                        <a:noFill/>
                      </a:ln>
                    </p:spPr>
                  </p:pic>
                </p:oleObj>
              </mc:Fallback>
            </mc:AlternateContent>
          </a:graphicData>
        </a:graphic>
      </p:graphicFrame>
      <p:grpSp>
        <p:nvGrpSpPr>
          <p:cNvPr id="63" name="Group 62">
            <a:extLst>
              <a:ext uri="{FF2B5EF4-FFF2-40B4-BE49-F238E27FC236}">
                <a16:creationId xmlns:a16="http://schemas.microsoft.com/office/drawing/2014/main" id="{42C2770E-FE5E-B54E-90CC-CF9B35B2E1F3}"/>
              </a:ext>
            </a:extLst>
          </p:cNvPr>
          <p:cNvGrpSpPr/>
          <p:nvPr/>
        </p:nvGrpSpPr>
        <p:grpSpPr>
          <a:xfrm>
            <a:off x="1883399" y="12493941"/>
            <a:ext cx="1941862" cy="1984204"/>
            <a:chOff x="1883399" y="12493941"/>
            <a:chExt cx="1941862" cy="1984204"/>
          </a:xfrm>
        </p:grpSpPr>
        <p:graphicFrame>
          <p:nvGraphicFramePr>
            <p:cNvPr id="137" name="Object 136">
              <a:extLst>
                <a:ext uri="{FF2B5EF4-FFF2-40B4-BE49-F238E27FC236}">
                  <a16:creationId xmlns:a16="http://schemas.microsoft.com/office/drawing/2014/main" id="{102FECC1-578C-5542-A442-42D4E9CAC661}"/>
                </a:ext>
              </a:extLst>
            </p:cNvPr>
            <p:cNvGraphicFramePr>
              <a:graphicFrameLocks noChangeAspect="1"/>
            </p:cNvGraphicFramePr>
            <p:nvPr>
              <p:extLst>
                <p:ext uri="{D42A27DB-BD31-4B8C-83A1-F6EECF244321}">
                  <p14:modId xmlns:p14="http://schemas.microsoft.com/office/powerpoint/2010/main" val="2532555841"/>
                </p:ext>
              </p:extLst>
            </p:nvPr>
          </p:nvGraphicFramePr>
          <p:xfrm>
            <a:off x="1883399" y="12493941"/>
            <a:ext cx="1941862" cy="1615428"/>
          </p:xfrm>
          <a:graphic>
            <a:graphicData uri="http://schemas.openxmlformats.org/presentationml/2006/ole">
              <mc:AlternateContent xmlns:mc="http://schemas.openxmlformats.org/markup-compatibility/2006">
                <mc:Choice xmlns:v="urn:schemas-microsoft-com:vml" Requires="v">
                  <p:oleObj spid="_x0000_s1745" name="CS ChemDraw Drawing" r:id="rId10" imgW="735840" imgH="612184" progId="ChemDraw.Document.6.0">
                    <p:embed/>
                  </p:oleObj>
                </mc:Choice>
                <mc:Fallback>
                  <p:oleObj name="CS ChemDraw Drawing" r:id="rId10" imgW="735840" imgH="612184" progId="ChemDraw.Document.6.0">
                    <p:embed/>
                    <p:pic>
                      <p:nvPicPr>
                        <p:cNvPr id="5" name="Object 4">
                          <a:extLst>
                            <a:ext uri="{FF2B5EF4-FFF2-40B4-BE49-F238E27FC236}">
                              <a16:creationId xmlns:a16="http://schemas.microsoft.com/office/drawing/2014/main" id="{D795C87F-57C7-2A47-8A5B-FEAED08B4D5E}"/>
                            </a:ext>
                          </a:extLst>
                        </p:cNvPr>
                        <p:cNvPicPr/>
                        <p:nvPr/>
                      </p:nvPicPr>
                      <p:blipFill>
                        <a:blip r:embed="rId11"/>
                        <a:stretch>
                          <a:fillRect/>
                        </a:stretch>
                      </p:blipFill>
                      <p:spPr>
                        <a:xfrm>
                          <a:off x="1883399" y="12493941"/>
                          <a:ext cx="1941862" cy="1615428"/>
                        </a:xfrm>
                        <a:prstGeom prst="rect">
                          <a:avLst/>
                        </a:prstGeom>
                      </p:spPr>
                    </p:pic>
                  </p:oleObj>
                </mc:Fallback>
              </mc:AlternateContent>
            </a:graphicData>
          </a:graphic>
        </p:graphicFrame>
        <p:sp>
          <p:nvSpPr>
            <p:cNvPr id="62" name="TextBox 61">
              <a:extLst>
                <a:ext uri="{FF2B5EF4-FFF2-40B4-BE49-F238E27FC236}">
                  <a16:creationId xmlns:a16="http://schemas.microsoft.com/office/drawing/2014/main" id="{AB33A939-9D1C-7146-A36C-6DDF79DEF821}"/>
                </a:ext>
              </a:extLst>
            </p:cNvPr>
            <p:cNvSpPr txBox="1"/>
            <p:nvPr/>
          </p:nvSpPr>
          <p:spPr>
            <a:xfrm>
              <a:off x="2136570" y="14108813"/>
              <a:ext cx="1435521" cy="369332"/>
            </a:xfrm>
            <a:prstGeom prst="rect">
              <a:avLst/>
            </a:prstGeom>
            <a:noFill/>
          </p:spPr>
          <p:txBody>
            <a:bodyPr wrap="none" rtlCol="0">
              <a:spAutoFit/>
            </a:bodyPr>
            <a:lstStyle/>
            <a:p>
              <a:r>
                <a:rPr lang="en-US" b="1" dirty="0"/>
                <a:t>mdt-Fe</a:t>
              </a:r>
              <a:r>
                <a:rPr lang="en-US" b="1" baseline="-25000" dirty="0"/>
                <a:t>2</a:t>
              </a:r>
              <a:r>
                <a:rPr lang="en-US" b="1" dirty="0"/>
                <a:t>(CO)</a:t>
              </a:r>
              <a:r>
                <a:rPr lang="en-US" b="1" baseline="-25000" dirty="0"/>
                <a:t>6</a:t>
              </a:r>
            </a:p>
          </p:txBody>
        </p:sp>
      </p:grpSp>
      <p:grpSp>
        <p:nvGrpSpPr>
          <p:cNvPr id="125" name="Group 124">
            <a:extLst>
              <a:ext uri="{FF2B5EF4-FFF2-40B4-BE49-F238E27FC236}">
                <a16:creationId xmlns:a16="http://schemas.microsoft.com/office/drawing/2014/main" id="{31F7726D-4312-EF4B-ABF0-EFF44795BAAF}"/>
              </a:ext>
            </a:extLst>
          </p:cNvPr>
          <p:cNvGrpSpPr/>
          <p:nvPr/>
        </p:nvGrpSpPr>
        <p:grpSpPr>
          <a:xfrm>
            <a:off x="12377099" y="12305612"/>
            <a:ext cx="1937678" cy="2172533"/>
            <a:chOff x="12377099" y="12305612"/>
            <a:chExt cx="1937678" cy="2172533"/>
          </a:xfrm>
        </p:grpSpPr>
        <p:graphicFrame>
          <p:nvGraphicFramePr>
            <p:cNvPr id="139" name="Object 138">
              <a:extLst>
                <a:ext uri="{FF2B5EF4-FFF2-40B4-BE49-F238E27FC236}">
                  <a16:creationId xmlns:a16="http://schemas.microsoft.com/office/drawing/2014/main" id="{4458F339-4803-B445-B815-29C0F1ACAFFB}"/>
                </a:ext>
              </a:extLst>
            </p:cNvPr>
            <p:cNvGraphicFramePr>
              <a:graphicFrameLocks noChangeAspect="1"/>
            </p:cNvGraphicFramePr>
            <p:nvPr>
              <p:extLst>
                <p:ext uri="{D42A27DB-BD31-4B8C-83A1-F6EECF244321}">
                  <p14:modId xmlns:p14="http://schemas.microsoft.com/office/powerpoint/2010/main" val="1626094010"/>
                </p:ext>
              </p:extLst>
            </p:nvPr>
          </p:nvGraphicFramePr>
          <p:xfrm>
            <a:off x="12377099" y="12305612"/>
            <a:ext cx="1937678" cy="1803757"/>
          </p:xfrm>
          <a:graphic>
            <a:graphicData uri="http://schemas.openxmlformats.org/presentationml/2006/ole">
              <mc:AlternateContent xmlns:mc="http://schemas.openxmlformats.org/markup-compatibility/2006">
                <mc:Choice xmlns:v="urn:schemas-microsoft-com:vml" Requires="v">
                  <p:oleObj spid="_x0000_s1746" name="CS ChemDraw Drawing" r:id="rId12" imgW="735480" imgH="683762" progId="ChemDraw.Document.6.0">
                    <p:embed/>
                  </p:oleObj>
                </mc:Choice>
                <mc:Fallback>
                  <p:oleObj name="CS ChemDraw Drawing" r:id="rId12" imgW="735480" imgH="683762" progId="ChemDraw.Document.6.0">
                    <p:embed/>
                    <p:pic>
                      <p:nvPicPr>
                        <p:cNvPr id="6" name="Object 5">
                          <a:extLst>
                            <a:ext uri="{FF2B5EF4-FFF2-40B4-BE49-F238E27FC236}">
                              <a16:creationId xmlns:a16="http://schemas.microsoft.com/office/drawing/2014/main" id="{8CA94548-0B45-A848-A965-5CBF75D3FD79}"/>
                            </a:ext>
                          </a:extLst>
                        </p:cNvPr>
                        <p:cNvPicPr/>
                        <p:nvPr/>
                      </p:nvPicPr>
                      <p:blipFill>
                        <a:blip r:embed="rId13"/>
                        <a:stretch>
                          <a:fillRect/>
                        </a:stretch>
                      </p:blipFill>
                      <p:spPr>
                        <a:xfrm>
                          <a:off x="12377099" y="12305612"/>
                          <a:ext cx="1937678" cy="1803757"/>
                        </a:xfrm>
                        <a:prstGeom prst="rect">
                          <a:avLst/>
                        </a:prstGeom>
                      </p:spPr>
                    </p:pic>
                  </p:oleObj>
                </mc:Fallback>
              </mc:AlternateContent>
            </a:graphicData>
          </a:graphic>
        </p:graphicFrame>
        <p:sp>
          <p:nvSpPr>
            <p:cNvPr id="152" name="TextBox 151">
              <a:extLst>
                <a:ext uri="{FF2B5EF4-FFF2-40B4-BE49-F238E27FC236}">
                  <a16:creationId xmlns:a16="http://schemas.microsoft.com/office/drawing/2014/main" id="{3826B0CB-BC2B-DD47-8A21-4A19954491AA}"/>
                </a:ext>
              </a:extLst>
            </p:cNvPr>
            <p:cNvSpPr txBox="1"/>
            <p:nvPr/>
          </p:nvSpPr>
          <p:spPr>
            <a:xfrm>
              <a:off x="12666778" y="14108813"/>
              <a:ext cx="1358321" cy="369332"/>
            </a:xfrm>
            <a:prstGeom prst="rect">
              <a:avLst/>
            </a:prstGeom>
            <a:noFill/>
          </p:spPr>
          <p:txBody>
            <a:bodyPr wrap="none" rtlCol="0">
              <a:spAutoFit/>
            </a:bodyPr>
            <a:lstStyle/>
            <a:p>
              <a:r>
                <a:rPr lang="en-US" b="1" dirty="0"/>
                <a:t>ndt-Fe</a:t>
              </a:r>
              <a:r>
                <a:rPr lang="en-US" b="1" baseline="-25000" dirty="0"/>
                <a:t>2</a:t>
              </a:r>
              <a:r>
                <a:rPr lang="en-US" b="1" dirty="0"/>
                <a:t>(CO)</a:t>
              </a:r>
              <a:r>
                <a:rPr lang="en-US" b="1" baseline="-25000" dirty="0"/>
                <a:t>6</a:t>
              </a:r>
            </a:p>
          </p:txBody>
        </p:sp>
      </p:grpSp>
      <p:grpSp>
        <p:nvGrpSpPr>
          <p:cNvPr id="122" name="Group 121">
            <a:extLst>
              <a:ext uri="{FF2B5EF4-FFF2-40B4-BE49-F238E27FC236}">
                <a16:creationId xmlns:a16="http://schemas.microsoft.com/office/drawing/2014/main" id="{15FB3323-7EE5-0F42-8674-5F4D69003170}"/>
              </a:ext>
            </a:extLst>
          </p:cNvPr>
          <p:cNvGrpSpPr/>
          <p:nvPr/>
        </p:nvGrpSpPr>
        <p:grpSpPr>
          <a:xfrm>
            <a:off x="4694952" y="11799223"/>
            <a:ext cx="2988123" cy="2678922"/>
            <a:chOff x="4694952" y="11799223"/>
            <a:chExt cx="2988123" cy="2678922"/>
          </a:xfrm>
        </p:grpSpPr>
        <p:pic>
          <p:nvPicPr>
            <p:cNvPr id="136" name="Picture 135">
              <a:extLst>
                <a:ext uri="{FF2B5EF4-FFF2-40B4-BE49-F238E27FC236}">
                  <a16:creationId xmlns:a16="http://schemas.microsoft.com/office/drawing/2014/main" id="{20CE4606-52FE-BE4C-8049-D516D3146553}"/>
                </a:ext>
              </a:extLst>
            </p:cNvPr>
            <p:cNvPicPr>
              <a:picLocks noChangeAspect="1"/>
            </p:cNvPicPr>
            <p:nvPr/>
          </p:nvPicPr>
          <p:blipFill>
            <a:blip r:embed="rId14"/>
            <a:stretch>
              <a:fillRect/>
            </a:stretch>
          </p:blipFill>
          <p:spPr>
            <a:xfrm>
              <a:off x="4694952" y="11799223"/>
              <a:ext cx="2988123" cy="2310146"/>
            </a:xfrm>
            <a:prstGeom prst="rect">
              <a:avLst/>
            </a:prstGeom>
          </p:spPr>
        </p:pic>
        <p:sp>
          <p:nvSpPr>
            <p:cNvPr id="153" name="TextBox 152">
              <a:extLst>
                <a:ext uri="{FF2B5EF4-FFF2-40B4-BE49-F238E27FC236}">
                  <a16:creationId xmlns:a16="http://schemas.microsoft.com/office/drawing/2014/main" id="{9F803DE8-F4F6-C94E-8745-2C1E6E216639}"/>
                </a:ext>
              </a:extLst>
            </p:cNvPr>
            <p:cNvSpPr txBox="1"/>
            <p:nvPr/>
          </p:nvSpPr>
          <p:spPr>
            <a:xfrm>
              <a:off x="5347821" y="14108813"/>
              <a:ext cx="1682384" cy="369332"/>
            </a:xfrm>
            <a:prstGeom prst="rect">
              <a:avLst/>
            </a:prstGeom>
            <a:noFill/>
          </p:spPr>
          <p:txBody>
            <a:bodyPr wrap="none" rtlCol="0">
              <a:spAutoFit/>
            </a:bodyPr>
            <a:lstStyle/>
            <a:p>
              <a:r>
                <a:rPr lang="en-US" b="1" dirty="0"/>
                <a:t>dpmdt-Fe</a:t>
              </a:r>
              <a:r>
                <a:rPr lang="en-US" b="1" baseline="-25000" dirty="0"/>
                <a:t>2</a:t>
              </a:r>
              <a:r>
                <a:rPr lang="en-US" b="1" dirty="0"/>
                <a:t>(CO)</a:t>
              </a:r>
              <a:r>
                <a:rPr lang="en-US" b="1" baseline="-25000" dirty="0"/>
                <a:t>6</a:t>
              </a:r>
            </a:p>
          </p:txBody>
        </p:sp>
      </p:grpSp>
      <p:grpSp>
        <p:nvGrpSpPr>
          <p:cNvPr id="123" name="Group 122">
            <a:extLst>
              <a:ext uri="{FF2B5EF4-FFF2-40B4-BE49-F238E27FC236}">
                <a16:creationId xmlns:a16="http://schemas.microsoft.com/office/drawing/2014/main" id="{73A9659F-20EE-3F4B-ADF7-77FD56E212A6}"/>
              </a:ext>
            </a:extLst>
          </p:cNvPr>
          <p:cNvGrpSpPr/>
          <p:nvPr/>
        </p:nvGrpSpPr>
        <p:grpSpPr>
          <a:xfrm>
            <a:off x="8552766" y="11828520"/>
            <a:ext cx="2954643" cy="2649625"/>
            <a:chOff x="8552766" y="11828520"/>
            <a:chExt cx="2954643" cy="2649625"/>
          </a:xfrm>
        </p:grpSpPr>
        <p:graphicFrame>
          <p:nvGraphicFramePr>
            <p:cNvPr id="138" name="Object 137">
              <a:extLst>
                <a:ext uri="{FF2B5EF4-FFF2-40B4-BE49-F238E27FC236}">
                  <a16:creationId xmlns:a16="http://schemas.microsoft.com/office/drawing/2014/main" id="{CE01D460-C039-9D48-8F53-DB0216F99325}"/>
                </a:ext>
              </a:extLst>
            </p:cNvPr>
            <p:cNvGraphicFramePr>
              <a:graphicFrameLocks noChangeAspect="1"/>
            </p:cNvGraphicFramePr>
            <p:nvPr>
              <p:extLst>
                <p:ext uri="{D42A27DB-BD31-4B8C-83A1-F6EECF244321}">
                  <p14:modId xmlns:p14="http://schemas.microsoft.com/office/powerpoint/2010/main" val="713567828"/>
                </p:ext>
              </p:extLst>
            </p:nvPr>
          </p:nvGraphicFramePr>
          <p:xfrm>
            <a:off x="8552766" y="11828520"/>
            <a:ext cx="2954643" cy="2280849"/>
          </p:xfrm>
          <a:graphic>
            <a:graphicData uri="http://schemas.openxmlformats.org/presentationml/2006/ole">
              <mc:AlternateContent xmlns:mc="http://schemas.openxmlformats.org/markup-compatibility/2006">
                <mc:Choice xmlns:v="urn:schemas-microsoft-com:vml" Requires="v">
                  <p:oleObj spid="_x0000_s1747" name="CS ChemDraw Drawing" r:id="rId15" imgW="1121400" imgH="865043" progId="ChemDraw.Document.6.0">
                    <p:embed/>
                  </p:oleObj>
                </mc:Choice>
                <mc:Fallback>
                  <p:oleObj name="CS ChemDraw Drawing" r:id="rId15" imgW="1121400" imgH="865043" progId="ChemDraw.Document.6.0">
                    <p:embed/>
                    <p:pic>
                      <p:nvPicPr>
                        <p:cNvPr id="4" name="Object 3">
                          <a:extLst>
                            <a:ext uri="{FF2B5EF4-FFF2-40B4-BE49-F238E27FC236}">
                              <a16:creationId xmlns:a16="http://schemas.microsoft.com/office/drawing/2014/main" id="{62CD05FF-7626-3041-A2CA-F3456C1FEEE7}"/>
                            </a:ext>
                          </a:extLst>
                        </p:cNvPr>
                        <p:cNvPicPr/>
                        <p:nvPr/>
                      </p:nvPicPr>
                      <p:blipFill>
                        <a:blip r:embed="rId16"/>
                        <a:stretch>
                          <a:fillRect/>
                        </a:stretch>
                      </p:blipFill>
                      <p:spPr>
                        <a:xfrm>
                          <a:off x="8552766" y="11828520"/>
                          <a:ext cx="2954643" cy="2280849"/>
                        </a:xfrm>
                        <a:prstGeom prst="rect">
                          <a:avLst/>
                        </a:prstGeom>
                      </p:spPr>
                    </p:pic>
                  </p:oleObj>
                </mc:Fallback>
              </mc:AlternateContent>
            </a:graphicData>
          </a:graphic>
        </p:graphicFrame>
        <p:sp>
          <p:nvSpPr>
            <p:cNvPr id="154" name="TextBox 153">
              <a:extLst>
                <a:ext uri="{FF2B5EF4-FFF2-40B4-BE49-F238E27FC236}">
                  <a16:creationId xmlns:a16="http://schemas.microsoft.com/office/drawing/2014/main" id="{1CAE384C-6D8A-4C42-BB43-0FD2540CFC90}"/>
                </a:ext>
              </a:extLst>
            </p:cNvPr>
            <p:cNvSpPr txBox="1"/>
            <p:nvPr/>
          </p:nvSpPr>
          <p:spPr>
            <a:xfrm>
              <a:off x="9135002" y="14108813"/>
              <a:ext cx="1790170" cy="369332"/>
            </a:xfrm>
            <a:prstGeom prst="rect">
              <a:avLst/>
            </a:prstGeom>
            <a:noFill/>
          </p:spPr>
          <p:txBody>
            <a:bodyPr wrap="none" rtlCol="0">
              <a:spAutoFit/>
            </a:bodyPr>
            <a:lstStyle/>
            <a:p>
              <a:r>
                <a:rPr lang="en-US" b="1" dirty="0"/>
                <a:t>dpymdt-Fe</a:t>
              </a:r>
              <a:r>
                <a:rPr lang="en-US" b="1" baseline="-25000" dirty="0"/>
                <a:t>2</a:t>
              </a:r>
              <a:r>
                <a:rPr lang="en-US" b="1" dirty="0"/>
                <a:t>(CO)</a:t>
              </a:r>
              <a:r>
                <a:rPr lang="en-US" b="1" baseline="-25000" dirty="0"/>
                <a:t>6</a:t>
              </a:r>
            </a:p>
          </p:txBody>
        </p:sp>
      </p:grpSp>
      <p:sp>
        <p:nvSpPr>
          <p:cNvPr id="180" name="TextBox 179">
            <a:extLst>
              <a:ext uri="{FF2B5EF4-FFF2-40B4-BE49-F238E27FC236}">
                <a16:creationId xmlns:a16="http://schemas.microsoft.com/office/drawing/2014/main" id="{00BF6BD6-4007-3A42-80A0-B840F6AFA4B2}"/>
              </a:ext>
            </a:extLst>
          </p:cNvPr>
          <p:cNvSpPr txBox="1"/>
          <p:nvPr/>
        </p:nvSpPr>
        <p:spPr>
          <a:xfrm>
            <a:off x="29162054" y="5367103"/>
            <a:ext cx="7591957" cy="3046988"/>
          </a:xfrm>
          <a:prstGeom prst="rect">
            <a:avLst/>
          </a:prstGeom>
          <a:noFill/>
        </p:spPr>
        <p:txBody>
          <a:bodyPr wrap="square" rtlCol="0">
            <a:spAutoFit/>
          </a:bodyPr>
          <a:lstStyle/>
          <a:p>
            <a:r>
              <a:rPr lang="en-US" sz="2400" dirty="0"/>
              <a:t>The current attempt involves isolating the Fe</a:t>
            </a:r>
            <a:r>
              <a:rPr lang="en-US" sz="2400" baseline="-25000" dirty="0"/>
              <a:t>3</a:t>
            </a:r>
            <a:r>
              <a:rPr lang="en-US" sz="2400" dirty="0"/>
              <a:t>S</a:t>
            </a:r>
            <a:r>
              <a:rPr lang="en-US" sz="2400" baseline="-25000" dirty="0"/>
              <a:t>2</a:t>
            </a:r>
            <a:r>
              <a:rPr lang="en-US" sz="2400" dirty="0"/>
              <a:t>(CO)</a:t>
            </a:r>
            <a:r>
              <a:rPr lang="en-US" sz="2400" baseline="-25000" dirty="0"/>
              <a:t>9 </a:t>
            </a:r>
            <a:r>
              <a:rPr lang="en-US" sz="2400" dirty="0"/>
              <a:t>intermediate. A facile route</a:t>
            </a:r>
            <a:r>
              <a:rPr lang="en-US" sz="2400" baseline="30000" dirty="0"/>
              <a:t>4-6</a:t>
            </a:r>
            <a:r>
              <a:rPr lang="en-US" sz="2400" dirty="0"/>
              <a:t> in high yields should get to the “super-nucleophile” Fe</a:t>
            </a:r>
            <a:r>
              <a:rPr lang="en-US" sz="2400" baseline="-25000" dirty="0"/>
              <a:t>2</a:t>
            </a:r>
            <a:r>
              <a:rPr lang="en-US" sz="2400" dirty="0"/>
              <a:t>S</a:t>
            </a:r>
            <a:r>
              <a:rPr lang="en-US" sz="2400" baseline="-25000" dirty="0"/>
              <a:t>2</a:t>
            </a:r>
            <a:r>
              <a:rPr lang="en-US" sz="2400" dirty="0"/>
              <a:t>(CO)</a:t>
            </a:r>
            <a:r>
              <a:rPr lang="en-US" sz="2400" baseline="-25000" dirty="0"/>
              <a:t>6</a:t>
            </a:r>
            <a:r>
              <a:rPr lang="en-US" sz="2400" baseline="30000" dirty="0"/>
              <a:t>2-</a:t>
            </a:r>
            <a:r>
              <a:rPr lang="en-US" sz="2400" dirty="0"/>
              <a:t> which is extremely reactive and could lead to the successful synthesis of all desired single-atom lined dithiolate complexes. The proposed schemes (below) highlight show the proposed route to this reactive species.</a:t>
            </a:r>
          </a:p>
          <a:p>
            <a:r>
              <a:rPr lang="en-US" sz="2400" b="1" dirty="0"/>
              <a:t>		Target:</a:t>
            </a:r>
          </a:p>
        </p:txBody>
      </p:sp>
      <p:grpSp>
        <p:nvGrpSpPr>
          <p:cNvPr id="182" name="Group 181">
            <a:extLst>
              <a:ext uri="{FF2B5EF4-FFF2-40B4-BE49-F238E27FC236}">
                <a16:creationId xmlns:a16="http://schemas.microsoft.com/office/drawing/2014/main" id="{880108B6-45D4-9E44-A59A-86B77C8D7216}"/>
              </a:ext>
            </a:extLst>
          </p:cNvPr>
          <p:cNvGrpSpPr/>
          <p:nvPr/>
        </p:nvGrpSpPr>
        <p:grpSpPr>
          <a:xfrm>
            <a:off x="31127227" y="8161387"/>
            <a:ext cx="3200268" cy="3046869"/>
            <a:chOff x="39073672" y="6337084"/>
            <a:chExt cx="3200268" cy="3046869"/>
          </a:xfrm>
        </p:grpSpPr>
        <p:graphicFrame>
          <p:nvGraphicFramePr>
            <p:cNvPr id="179" name="Object 178">
              <a:extLst>
                <a:ext uri="{FF2B5EF4-FFF2-40B4-BE49-F238E27FC236}">
                  <a16:creationId xmlns:a16="http://schemas.microsoft.com/office/drawing/2014/main" id="{51D9005B-AAB9-6C4B-AA66-2CDC909B6984}"/>
                </a:ext>
              </a:extLst>
            </p:cNvPr>
            <p:cNvGraphicFramePr>
              <a:graphicFrameLocks noChangeAspect="1"/>
            </p:cNvGraphicFramePr>
            <p:nvPr>
              <p:extLst>
                <p:ext uri="{D42A27DB-BD31-4B8C-83A1-F6EECF244321}">
                  <p14:modId xmlns:p14="http://schemas.microsoft.com/office/powerpoint/2010/main" val="1053315677"/>
                </p:ext>
              </p:extLst>
            </p:nvPr>
          </p:nvGraphicFramePr>
          <p:xfrm>
            <a:off x="39073672" y="6337084"/>
            <a:ext cx="3200268" cy="2566138"/>
          </p:xfrm>
          <a:graphic>
            <a:graphicData uri="http://schemas.openxmlformats.org/presentationml/2006/ole">
              <mc:AlternateContent xmlns:mc="http://schemas.openxmlformats.org/markup-compatibility/2006">
                <mc:Choice xmlns:v="urn:schemas-microsoft-com:vml" Requires="v">
                  <p:oleObj spid="_x0000_s1748" name="CS ChemDraw Drawing" r:id="rId17" imgW="857829" imgH="686910" progId="ChemDraw.Document.6.0">
                    <p:embed/>
                  </p:oleObj>
                </mc:Choice>
                <mc:Fallback>
                  <p:oleObj name="CS ChemDraw Drawing" r:id="rId17" imgW="857829" imgH="686910" progId="ChemDraw.Document.6.0">
                    <p:embed/>
                    <p:pic>
                      <p:nvPicPr>
                        <p:cNvPr id="149" name="Object 148">
                          <a:extLst>
                            <a:ext uri="{FF2B5EF4-FFF2-40B4-BE49-F238E27FC236}">
                              <a16:creationId xmlns:a16="http://schemas.microsoft.com/office/drawing/2014/main" id="{AFF091D1-0046-3841-A419-2BF3E9067789}"/>
                            </a:ext>
                          </a:extLst>
                        </p:cNvPr>
                        <p:cNvPicPr/>
                        <p:nvPr/>
                      </p:nvPicPr>
                      <p:blipFill>
                        <a:blip r:embed="rId18"/>
                        <a:stretch>
                          <a:fillRect/>
                        </a:stretch>
                      </p:blipFill>
                      <p:spPr>
                        <a:xfrm>
                          <a:off x="39073672" y="6337084"/>
                          <a:ext cx="3200268" cy="2566138"/>
                        </a:xfrm>
                        <a:prstGeom prst="rect">
                          <a:avLst/>
                        </a:prstGeom>
                        <a:ln>
                          <a:noFill/>
                        </a:ln>
                      </p:spPr>
                    </p:pic>
                  </p:oleObj>
                </mc:Fallback>
              </mc:AlternateContent>
            </a:graphicData>
          </a:graphic>
        </p:graphicFrame>
        <p:sp>
          <p:nvSpPr>
            <p:cNvPr id="181" name="TextBox 180">
              <a:extLst>
                <a:ext uri="{FF2B5EF4-FFF2-40B4-BE49-F238E27FC236}">
                  <a16:creationId xmlns:a16="http://schemas.microsoft.com/office/drawing/2014/main" id="{292C233C-D84E-6E49-B4B6-AE848FDA8D58}"/>
                </a:ext>
              </a:extLst>
            </p:cNvPr>
            <p:cNvSpPr txBox="1"/>
            <p:nvPr/>
          </p:nvSpPr>
          <p:spPr>
            <a:xfrm>
              <a:off x="39386691" y="9014621"/>
              <a:ext cx="2574231" cy="369332"/>
            </a:xfrm>
            <a:prstGeom prst="rect">
              <a:avLst/>
            </a:prstGeom>
            <a:noFill/>
          </p:spPr>
          <p:txBody>
            <a:bodyPr wrap="none" rtlCol="0">
              <a:spAutoFit/>
            </a:bodyPr>
            <a:lstStyle/>
            <a:p>
              <a:r>
                <a:rPr lang="en-US" b="1" dirty="0"/>
                <a:t>Fe3S2(CO)9 intermediate</a:t>
              </a:r>
            </a:p>
          </p:txBody>
        </p:sp>
      </p:grpSp>
      <p:grpSp>
        <p:nvGrpSpPr>
          <p:cNvPr id="186" name="Group 185">
            <a:extLst>
              <a:ext uri="{FF2B5EF4-FFF2-40B4-BE49-F238E27FC236}">
                <a16:creationId xmlns:a16="http://schemas.microsoft.com/office/drawing/2014/main" id="{0E147356-EDF6-2B49-8FBB-583DBB30FF7B}"/>
              </a:ext>
            </a:extLst>
          </p:cNvPr>
          <p:cNvGrpSpPr/>
          <p:nvPr/>
        </p:nvGrpSpPr>
        <p:grpSpPr>
          <a:xfrm>
            <a:off x="20820041" y="5430816"/>
            <a:ext cx="3963887" cy="4814820"/>
            <a:chOff x="21281135" y="7543062"/>
            <a:chExt cx="3963887" cy="4814820"/>
          </a:xfrm>
        </p:grpSpPr>
        <p:pic>
          <p:nvPicPr>
            <p:cNvPr id="178" name="Picture 177" descr="A picture containing text&#10;&#10;Description automatically generated">
              <a:extLst>
                <a:ext uri="{FF2B5EF4-FFF2-40B4-BE49-F238E27FC236}">
                  <a16:creationId xmlns:a16="http://schemas.microsoft.com/office/drawing/2014/main" id="{D81AFF56-2791-5E4B-9FD7-C8EB9892088B}"/>
                </a:ext>
              </a:extLst>
            </p:cNvPr>
            <p:cNvPicPr>
              <a:picLocks noChangeAspect="1"/>
            </p:cNvPicPr>
            <p:nvPr/>
          </p:nvPicPr>
          <p:blipFill rotWithShape="1">
            <a:blip r:embed="rId19"/>
            <a:srcRect t="53736" r="47199"/>
            <a:stretch/>
          </p:blipFill>
          <p:spPr>
            <a:xfrm>
              <a:off x="21281135" y="7543062"/>
              <a:ext cx="3963887" cy="4359662"/>
            </a:xfrm>
            <a:prstGeom prst="rect">
              <a:avLst/>
            </a:prstGeom>
          </p:spPr>
        </p:pic>
        <p:sp>
          <p:nvSpPr>
            <p:cNvPr id="183" name="TextBox 182">
              <a:extLst>
                <a:ext uri="{FF2B5EF4-FFF2-40B4-BE49-F238E27FC236}">
                  <a16:creationId xmlns:a16="http://schemas.microsoft.com/office/drawing/2014/main" id="{8C9E2EBA-2F8B-DD4F-982D-D958CFDB416E}"/>
                </a:ext>
              </a:extLst>
            </p:cNvPr>
            <p:cNvSpPr txBox="1"/>
            <p:nvPr/>
          </p:nvSpPr>
          <p:spPr>
            <a:xfrm>
              <a:off x="22798207" y="11988550"/>
              <a:ext cx="929742" cy="369332"/>
            </a:xfrm>
            <a:prstGeom prst="rect">
              <a:avLst/>
            </a:prstGeom>
            <a:noFill/>
          </p:spPr>
          <p:txBody>
            <a:bodyPr wrap="none" rtlCol="0">
              <a:spAutoFit/>
            </a:bodyPr>
            <a:lstStyle/>
            <a:p>
              <a:r>
                <a:rPr lang="en-US" b="1" dirty="0"/>
                <a:t>Image 1</a:t>
              </a:r>
            </a:p>
          </p:txBody>
        </p:sp>
      </p:grpSp>
      <p:grpSp>
        <p:nvGrpSpPr>
          <p:cNvPr id="185" name="Group 184">
            <a:extLst>
              <a:ext uri="{FF2B5EF4-FFF2-40B4-BE49-F238E27FC236}">
                <a16:creationId xmlns:a16="http://schemas.microsoft.com/office/drawing/2014/main" id="{950202A9-9365-3046-9CF5-239F4D8F6C7A}"/>
              </a:ext>
            </a:extLst>
          </p:cNvPr>
          <p:cNvGrpSpPr/>
          <p:nvPr/>
        </p:nvGrpSpPr>
        <p:grpSpPr>
          <a:xfrm>
            <a:off x="24969768" y="5516725"/>
            <a:ext cx="3340765" cy="11714378"/>
            <a:chOff x="25390449" y="6650327"/>
            <a:chExt cx="3057517" cy="9880196"/>
          </a:xfrm>
        </p:grpSpPr>
        <p:pic>
          <p:nvPicPr>
            <p:cNvPr id="164" name="Picture 163">
              <a:extLst>
                <a:ext uri="{FF2B5EF4-FFF2-40B4-BE49-F238E27FC236}">
                  <a16:creationId xmlns:a16="http://schemas.microsoft.com/office/drawing/2014/main" id="{08C45C29-9EA7-B44C-899C-7CA37C4939AD}"/>
                </a:ext>
              </a:extLst>
            </p:cNvPr>
            <p:cNvPicPr>
              <a:picLocks noChangeAspect="1"/>
            </p:cNvPicPr>
            <p:nvPr/>
          </p:nvPicPr>
          <p:blipFill>
            <a:blip r:embed="rId20" cstate="email">
              <a:extLst>
                <a:ext uri="{28A0092B-C50C-407E-A947-70E740481C1C}">
                  <a14:useLocalDpi xmlns:a14="http://schemas.microsoft.com/office/drawing/2010/main"/>
                </a:ext>
              </a:extLst>
            </a:blip>
            <a:stretch>
              <a:fillRect/>
            </a:stretch>
          </p:blipFill>
          <p:spPr>
            <a:xfrm>
              <a:off x="25390449" y="6650327"/>
              <a:ext cx="3057517" cy="9516839"/>
            </a:xfrm>
            <a:prstGeom prst="rect">
              <a:avLst/>
            </a:prstGeom>
          </p:spPr>
        </p:pic>
        <p:sp>
          <p:nvSpPr>
            <p:cNvPr id="184" name="TextBox 183">
              <a:extLst>
                <a:ext uri="{FF2B5EF4-FFF2-40B4-BE49-F238E27FC236}">
                  <a16:creationId xmlns:a16="http://schemas.microsoft.com/office/drawing/2014/main" id="{83046D31-C6C5-A24D-A0C9-1E6285BB8E6C}"/>
                </a:ext>
              </a:extLst>
            </p:cNvPr>
            <p:cNvSpPr txBox="1"/>
            <p:nvPr/>
          </p:nvSpPr>
          <p:spPr>
            <a:xfrm>
              <a:off x="26454336" y="16161191"/>
              <a:ext cx="929742" cy="369332"/>
            </a:xfrm>
            <a:prstGeom prst="rect">
              <a:avLst/>
            </a:prstGeom>
            <a:noFill/>
          </p:spPr>
          <p:txBody>
            <a:bodyPr wrap="none" rtlCol="0">
              <a:spAutoFit/>
            </a:bodyPr>
            <a:lstStyle/>
            <a:p>
              <a:r>
                <a:rPr lang="en-US" b="1" dirty="0"/>
                <a:t>Image 2</a:t>
              </a:r>
            </a:p>
          </p:txBody>
        </p:sp>
      </p:grpSp>
      <p:grpSp>
        <p:nvGrpSpPr>
          <p:cNvPr id="193" name="Group 192">
            <a:extLst>
              <a:ext uri="{FF2B5EF4-FFF2-40B4-BE49-F238E27FC236}">
                <a16:creationId xmlns:a16="http://schemas.microsoft.com/office/drawing/2014/main" id="{699B5F3F-2C87-7049-9C0A-4614B6D4B350}"/>
              </a:ext>
            </a:extLst>
          </p:cNvPr>
          <p:cNvGrpSpPr/>
          <p:nvPr/>
        </p:nvGrpSpPr>
        <p:grpSpPr>
          <a:xfrm>
            <a:off x="15346465" y="9802341"/>
            <a:ext cx="6733350" cy="3739910"/>
            <a:chOff x="15398923" y="10483440"/>
            <a:chExt cx="6733350" cy="3739910"/>
          </a:xfrm>
        </p:grpSpPr>
        <p:pic>
          <p:nvPicPr>
            <p:cNvPr id="191" name="Picture 190" descr="A picture containing chart&#10;&#10;Description automatically generated">
              <a:extLst>
                <a:ext uri="{FF2B5EF4-FFF2-40B4-BE49-F238E27FC236}">
                  <a16:creationId xmlns:a16="http://schemas.microsoft.com/office/drawing/2014/main" id="{547E9448-B26C-7447-8EA1-C67F98EF69C9}"/>
                </a:ext>
              </a:extLst>
            </p:cNvPr>
            <p:cNvPicPr>
              <a:picLocks noChangeAspect="1"/>
            </p:cNvPicPr>
            <p:nvPr/>
          </p:nvPicPr>
          <p:blipFill>
            <a:blip r:embed="rId21"/>
            <a:stretch>
              <a:fillRect/>
            </a:stretch>
          </p:blipFill>
          <p:spPr>
            <a:xfrm>
              <a:off x="15398923" y="10483440"/>
              <a:ext cx="6733350" cy="3379878"/>
            </a:xfrm>
            <a:prstGeom prst="rect">
              <a:avLst/>
            </a:prstGeom>
          </p:spPr>
        </p:pic>
        <p:sp>
          <p:nvSpPr>
            <p:cNvPr id="192" name="TextBox 191">
              <a:extLst>
                <a:ext uri="{FF2B5EF4-FFF2-40B4-BE49-F238E27FC236}">
                  <a16:creationId xmlns:a16="http://schemas.microsoft.com/office/drawing/2014/main" id="{B7F4691F-277A-874E-B83C-828FBF819844}"/>
                </a:ext>
              </a:extLst>
            </p:cNvPr>
            <p:cNvSpPr txBox="1"/>
            <p:nvPr/>
          </p:nvSpPr>
          <p:spPr>
            <a:xfrm>
              <a:off x="18296207" y="13854018"/>
              <a:ext cx="938783" cy="369332"/>
            </a:xfrm>
            <a:prstGeom prst="rect">
              <a:avLst/>
            </a:prstGeom>
            <a:noFill/>
          </p:spPr>
          <p:txBody>
            <a:bodyPr wrap="none" rtlCol="0">
              <a:spAutoFit/>
            </a:bodyPr>
            <a:lstStyle/>
            <a:p>
              <a:r>
                <a:rPr lang="en-US" b="1" dirty="0"/>
                <a:t>Image 3</a:t>
              </a:r>
            </a:p>
          </p:txBody>
        </p:sp>
      </p:grpSp>
      <p:sp>
        <p:nvSpPr>
          <p:cNvPr id="195" name="TextBox 194">
            <a:extLst>
              <a:ext uri="{FF2B5EF4-FFF2-40B4-BE49-F238E27FC236}">
                <a16:creationId xmlns:a16="http://schemas.microsoft.com/office/drawing/2014/main" id="{EC410B81-86D2-B14E-A6F7-EEA22D7C9419}"/>
              </a:ext>
            </a:extLst>
          </p:cNvPr>
          <p:cNvSpPr txBox="1"/>
          <p:nvPr/>
        </p:nvSpPr>
        <p:spPr>
          <a:xfrm>
            <a:off x="22277600" y="10355212"/>
            <a:ext cx="2516377" cy="5632311"/>
          </a:xfrm>
          <a:prstGeom prst="rect">
            <a:avLst/>
          </a:prstGeom>
          <a:noFill/>
        </p:spPr>
        <p:txBody>
          <a:bodyPr wrap="square" rtlCol="0">
            <a:spAutoFit/>
          </a:bodyPr>
          <a:lstStyle/>
          <a:p>
            <a:r>
              <a:rPr lang="en-US" sz="2400" dirty="0"/>
              <a:t>Image 3 shows the chromatography of the </a:t>
            </a:r>
            <a:r>
              <a:rPr lang="en-US" sz="2400" dirty="0" err="1"/>
              <a:t>dpmdt</a:t>
            </a:r>
            <a:r>
              <a:rPr lang="en-US" sz="2400" dirty="0"/>
              <a:t> complex. There appears to be more of the Fe</a:t>
            </a:r>
            <a:r>
              <a:rPr lang="en-US" sz="2400" baseline="-25000" dirty="0"/>
              <a:t>3</a:t>
            </a:r>
            <a:r>
              <a:rPr lang="en-US" sz="2400" dirty="0"/>
              <a:t>S</a:t>
            </a:r>
            <a:r>
              <a:rPr lang="en-US" sz="2400" baseline="-25000" dirty="0"/>
              <a:t>2</a:t>
            </a:r>
            <a:r>
              <a:rPr lang="en-US" sz="2400" dirty="0"/>
              <a:t>(CO)</a:t>
            </a:r>
            <a:r>
              <a:rPr lang="en-US" sz="2400" baseline="-25000" dirty="0"/>
              <a:t>9</a:t>
            </a:r>
            <a:r>
              <a:rPr lang="en-US" sz="2400" dirty="0"/>
              <a:t> intermediate and a few unknown compounds. Like the </a:t>
            </a:r>
            <a:r>
              <a:rPr lang="en-US" sz="2400" dirty="0" err="1"/>
              <a:t>mdt</a:t>
            </a:r>
            <a:r>
              <a:rPr lang="en-US" sz="2400" dirty="0"/>
              <a:t> complex, the peaks tend to co-elute upon column chromatography.</a:t>
            </a:r>
          </a:p>
        </p:txBody>
      </p:sp>
      <p:graphicFrame>
        <p:nvGraphicFramePr>
          <p:cNvPr id="143" name="Object 142">
            <a:extLst>
              <a:ext uri="{FF2B5EF4-FFF2-40B4-BE49-F238E27FC236}">
                <a16:creationId xmlns:a16="http://schemas.microsoft.com/office/drawing/2014/main" id="{04799076-CA8E-764F-9789-D5EC321586E9}"/>
              </a:ext>
            </a:extLst>
          </p:cNvPr>
          <p:cNvGraphicFramePr>
            <a:graphicFrameLocks noChangeAspect="1"/>
          </p:cNvGraphicFramePr>
          <p:nvPr>
            <p:extLst>
              <p:ext uri="{D42A27DB-BD31-4B8C-83A1-F6EECF244321}">
                <p14:modId xmlns:p14="http://schemas.microsoft.com/office/powerpoint/2010/main" val="1308310833"/>
              </p:ext>
            </p:extLst>
          </p:nvPr>
        </p:nvGraphicFramePr>
        <p:xfrm>
          <a:off x="1442329" y="24897023"/>
          <a:ext cx="13224706" cy="1556060"/>
        </p:xfrm>
        <a:graphic>
          <a:graphicData uri="http://schemas.openxmlformats.org/presentationml/2006/ole">
            <mc:AlternateContent xmlns:mc="http://schemas.openxmlformats.org/markup-compatibility/2006">
              <mc:Choice xmlns:v="urn:schemas-microsoft-com:vml" Requires="v">
                <p:oleObj spid="_x0000_s1749" name="CS ChemDraw Drawing" r:id="rId22" imgW="5787847" imgH="680884" progId="ChemDraw.Document.6.0">
                  <p:embed/>
                </p:oleObj>
              </mc:Choice>
              <mc:Fallback>
                <p:oleObj name="CS ChemDraw Drawing" r:id="rId22" imgW="5787847" imgH="680884" progId="ChemDraw.Document.6.0">
                  <p:embed/>
                  <p:pic>
                    <p:nvPicPr>
                      <p:cNvPr id="8" name="Object 7"/>
                      <p:cNvPicPr/>
                      <p:nvPr/>
                    </p:nvPicPr>
                    <p:blipFill>
                      <a:blip r:embed="rId23"/>
                      <a:stretch>
                        <a:fillRect/>
                      </a:stretch>
                    </p:blipFill>
                    <p:spPr>
                      <a:xfrm>
                        <a:off x="1442329" y="24897023"/>
                        <a:ext cx="13224706" cy="1556060"/>
                      </a:xfrm>
                      <a:prstGeom prst="rect">
                        <a:avLst/>
                      </a:prstGeom>
                      <a:ln>
                        <a:noFill/>
                      </a:ln>
                    </p:spPr>
                  </p:pic>
                </p:oleObj>
              </mc:Fallback>
            </mc:AlternateContent>
          </a:graphicData>
        </a:graphic>
      </p:graphicFrame>
      <p:grpSp>
        <p:nvGrpSpPr>
          <p:cNvPr id="209" name="Group 208">
            <a:extLst>
              <a:ext uri="{FF2B5EF4-FFF2-40B4-BE49-F238E27FC236}">
                <a16:creationId xmlns:a16="http://schemas.microsoft.com/office/drawing/2014/main" id="{DA9B8647-7B48-9245-AD6E-CB869710C931}"/>
              </a:ext>
            </a:extLst>
          </p:cNvPr>
          <p:cNvGrpSpPr/>
          <p:nvPr/>
        </p:nvGrpSpPr>
        <p:grpSpPr>
          <a:xfrm>
            <a:off x="19579884" y="18691731"/>
            <a:ext cx="8730311" cy="4231041"/>
            <a:chOff x="19579884" y="19662108"/>
            <a:chExt cx="8730311" cy="4231041"/>
          </a:xfrm>
        </p:grpSpPr>
        <p:pic>
          <p:nvPicPr>
            <p:cNvPr id="198" name="Picture 197" descr="Diagram&#10;&#10;Description automatically generated">
              <a:extLst>
                <a:ext uri="{FF2B5EF4-FFF2-40B4-BE49-F238E27FC236}">
                  <a16:creationId xmlns:a16="http://schemas.microsoft.com/office/drawing/2014/main" id="{94A553CF-933D-FD49-B7E4-981D3DD827BE}"/>
                </a:ext>
              </a:extLst>
            </p:cNvPr>
            <p:cNvPicPr>
              <a:picLocks noChangeAspect="1"/>
            </p:cNvPicPr>
            <p:nvPr/>
          </p:nvPicPr>
          <p:blipFill>
            <a:blip r:embed="rId24" cstate="email">
              <a:extLst>
                <a:ext uri="{28A0092B-C50C-407E-A947-70E740481C1C}">
                  <a14:useLocalDpi xmlns:a14="http://schemas.microsoft.com/office/drawing/2010/main"/>
                </a:ext>
              </a:extLst>
            </a:blip>
            <a:stretch>
              <a:fillRect/>
            </a:stretch>
          </p:blipFill>
          <p:spPr>
            <a:xfrm>
              <a:off x="19579884" y="19662108"/>
              <a:ext cx="8730311" cy="3849490"/>
            </a:xfrm>
            <a:prstGeom prst="rect">
              <a:avLst/>
            </a:prstGeom>
          </p:spPr>
        </p:pic>
        <p:sp>
          <p:nvSpPr>
            <p:cNvPr id="199" name="TextBox 198">
              <a:extLst>
                <a:ext uri="{FF2B5EF4-FFF2-40B4-BE49-F238E27FC236}">
                  <a16:creationId xmlns:a16="http://schemas.microsoft.com/office/drawing/2014/main" id="{4442D8D3-14AA-604D-8B5C-7C1E16B2D65A}"/>
                </a:ext>
              </a:extLst>
            </p:cNvPr>
            <p:cNvSpPr txBox="1"/>
            <p:nvPr/>
          </p:nvSpPr>
          <p:spPr>
            <a:xfrm>
              <a:off x="23480168" y="23523817"/>
              <a:ext cx="929742" cy="369332"/>
            </a:xfrm>
            <a:prstGeom prst="rect">
              <a:avLst/>
            </a:prstGeom>
            <a:noFill/>
          </p:spPr>
          <p:txBody>
            <a:bodyPr wrap="none" rtlCol="0">
              <a:spAutoFit/>
            </a:bodyPr>
            <a:lstStyle/>
            <a:p>
              <a:r>
                <a:rPr lang="en-US" b="1" dirty="0"/>
                <a:t>Image 4</a:t>
              </a:r>
            </a:p>
          </p:txBody>
        </p:sp>
      </p:grpSp>
      <p:grpSp>
        <p:nvGrpSpPr>
          <p:cNvPr id="205" name="Group 204">
            <a:extLst>
              <a:ext uri="{FF2B5EF4-FFF2-40B4-BE49-F238E27FC236}">
                <a16:creationId xmlns:a16="http://schemas.microsoft.com/office/drawing/2014/main" id="{BBD61725-F026-CF49-93AD-291B7D99C9BA}"/>
              </a:ext>
            </a:extLst>
          </p:cNvPr>
          <p:cNvGrpSpPr/>
          <p:nvPr/>
        </p:nvGrpSpPr>
        <p:grpSpPr>
          <a:xfrm>
            <a:off x="29608964" y="20217307"/>
            <a:ext cx="2258613" cy="2177851"/>
            <a:chOff x="35545965" y="22535730"/>
            <a:chExt cx="2258613" cy="2177851"/>
          </a:xfrm>
        </p:grpSpPr>
        <p:graphicFrame>
          <p:nvGraphicFramePr>
            <p:cNvPr id="150" name="Object 149">
              <a:extLst>
                <a:ext uri="{FF2B5EF4-FFF2-40B4-BE49-F238E27FC236}">
                  <a16:creationId xmlns:a16="http://schemas.microsoft.com/office/drawing/2014/main" id="{DDB26732-A23D-8B49-8FE0-023E9C60329B}"/>
                </a:ext>
              </a:extLst>
            </p:cNvPr>
            <p:cNvGraphicFramePr>
              <a:graphicFrameLocks noChangeAspect="1"/>
            </p:cNvGraphicFramePr>
            <p:nvPr>
              <p:extLst>
                <p:ext uri="{D42A27DB-BD31-4B8C-83A1-F6EECF244321}">
                  <p14:modId xmlns:p14="http://schemas.microsoft.com/office/powerpoint/2010/main" val="1439841864"/>
                </p:ext>
              </p:extLst>
            </p:nvPr>
          </p:nvGraphicFramePr>
          <p:xfrm>
            <a:off x="35545965" y="22535730"/>
            <a:ext cx="2258613" cy="1743546"/>
          </p:xfrm>
          <a:graphic>
            <a:graphicData uri="http://schemas.openxmlformats.org/presentationml/2006/ole">
              <mc:AlternateContent xmlns:mc="http://schemas.openxmlformats.org/markup-compatibility/2006">
                <mc:Choice xmlns:v="urn:schemas-microsoft-com:vml" Requires="v">
                  <p:oleObj spid="_x0000_s1750" name="CS ChemDraw Drawing" r:id="rId15" imgW="1121400" imgH="865043" progId="ChemDraw.Document.6.0">
                    <p:embed/>
                  </p:oleObj>
                </mc:Choice>
                <mc:Fallback>
                  <p:oleObj name="CS ChemDraw Drawing" r:id="rId15" imgW="1121400" imgH="865043" progId="ChemDraw.Document.6.0">
                    <p:embed/>
                    <p:pic>
                      <p:nvPicPr>
                        <p:cNvPr id="138" name="Object 137">
                          <a:extLst>
                            <a:ext uri="{FF2B5EF4-FFF2-40B4-BE49-F238E27FC236}">
                              <a16:creationId xmlns:a16="http://schemas.microsoft.com/office/drawing/2014/main" id="{CE01D460-C039-9D48-8F53-DB0216F99325}"/>
                            </a:ext>
                          </a:extLst>
                        </p:cNvPr>
                        <p:cNvPicPr/>
                        <p:nvPr/>
                      </p:nvPicPr>
                      <p:blipFill>
                        <a:blip r:embed="rId16"/>
                        <a:stretch>
                          <a:fillRect/>
                        </a:stretch>
                      </p:blipFill>
                      <p:spPr>
                        <a:xfrm>
                          <a:off x="35545965" y="22535730"/>
                          <a:ext cx="2258613" cy="1743546"/>
                        </a:xfrm>
                        <a:prstGeom prst="rect">
                          <a:avLst/>
                        </a:prstGeom>
                      </p:spPr>
                    </p:pic>
                  </p:oleObj>
                </mc:Fallback>
              </mc:AlternateContent>
            </a:graphicData>
          </a:graphic>
        </p:graphicFrame>
        <p:sp>
          <p:nvSpPr>
            <p:cNvPr id="200" name="TextBox 199">
              <a:extLst>
                <a:ext uri="{FF2B5EF4-FFF2-40B4-BE49-F238E27FC236}">
                  <a16:creationId xmlns:a16="http://schemas.microsoft.com/office/drawing/2014/main" id="{B88D9E34-CF2A-6C46-B532-803242176E2A}"/>
                </a:ext>
              </a:extLst>
            </p:cNvPr>
            <p:cNvSpPr txBox="1"/>
            <p:nvPr/>
          </p:nvSpPr>
          <p:spPr>
            <a:xfrm>
              <a:off x="35780186" y="24344249"/>
              <a:ext cx="1790170" cy="369332"/>
            </a:xfrm>
            <a:prstGeom prst="rect">
              <a:avLst/>
            </a:prstGeom>
            <a:noFill/>
          </p:spPr>
          <p:txBody>
            <a:bodyPr wrap="none" rtlCol="0">
              <a:spAutoFit/>
            </a:bodyPr>
            <a:lstStyle/>
            <a:p>
              <a:r>
                <a:rPr lang="en-US" b="1" dirty="0"/>
                <a:t>dpymdt-Fe</a:t>
              </a:r>
              <a:r>
                <a:rPr lang="en-US" b="1" baseline="-25000" dirty="0"/>
                <a:t>2</a:t>
              </a:r>
              <a:r>
                <a:rPr lang="en-US" b="1" dirty="0"/>
                <a:t>(CO)</a:t>
              </a:r>
              <a:r>
                <a:rPr lang="en-US" b="1" baseline="-25000" dirty="0"/>
                <a:t>6</a:t>
              </a:r>
            </a:p>
          </p:txBody>
        </p:sp>
      </p:grpSp>
      <p:grpSp>
        <p:nvGrpSpPr>
          <p:cNvPr id="204" name="Group 203">
            <a:extLst>
              <a:ext uri="{FF2B5EF4-FFF2-40B4-BE49-F238E27FC236}">
                <a16:creationId xmlns:a16="http://schemas.microsoft.com/office/drawing/2014/main" id="{C5B63CA7-06FA-7F4E-8A97-9DD6DA286A0C}"/>
              </a:ext>
            </a:extLst>
          </p:cNvPr>
          <p:cNvGrpSpPr/>
          <p:nvPr/>
        </p:nvGrpSpPr>
        <p:grpSpPr>
          <a:xfrm>
            <a:off x="33570186" y="20582010"/>
            <a:ext cx="1481216" cy="1813148"/>
            <a:chOff x="38317709" y="22900433"/>
            <a:chExt cx="1481216" cy="1813148"/>
          </a:xfrm>
        </p:grpSpPr>
        <p:graphicFrame>
          <p:nvGraphicFramePr>
            <p:cNvPr id="151" name="Object 150">
              <a:extLst>
                <a:ext uri="{FF2B5EF4-FFF2-40B4-BE49-F238E27FC236}">
                  <a16:creationId xmlns:a16="http://schemas.microsoft.com/office/drawing/2014/main" id="{0F61742C-DB4B-0947-8DC8-184D20274C75}"/>
                </a:ext>
              </a:extLst>
            </p:cNvPr>
            <p:cNvGraphicFramePr>
              <a:graphicFrameLocks noChangeAspect="1"/>
            </p:cNvGraphicFramePr>
            <p:nvPr>
              <p:extLst>
                <p:ext uri="{D42A27DB-BD31-4B8C-83A1-F6EECF244321}">
                  <p14:modId xmlns:p14="http://schemas.microsoft.com/office/powerpoint/2010/main" val="3139082678"/>
                </p:ext>
              </p:extLst>
            </p:nvPr>
          </p:nvGraphicFramePr>
          <p:xfrm>
            <a:off x="38317709" y="22900433"/>
            <a:ext cx="1481216" cy="1378843"/>
          </p:xfrm>
          <a:graphic>
            <a:graphicData uri="http://schemas.openxmlformats.org/presentationml/2006/ole">
              <mc:AlternateContent xmlns:mc="http://schemas.openxmlformats.org/markup-compatibility/2006">
                <mc:Choice xmlns:v="urn:schemas-microsoft-com:vml" Requires="v">
                  <p:oleObj spid="_x0000_s1751" name="CS ChemDraw Drawing" r:id="rId12" imgW="735480" imgH="683762" progId="ChemDraw.Document.6.0">
                    <p:embed/>
                  </p:oleObj>
                </mc:Choice>
                <mc:Fallback>
                  <p:oleObj name="CS ChemDraw Drawing" r:id="rId12" imgW="735480" imgH="683762" progId="ChemDraw.Document.6.0">
                    <p:embed/>
                    <p:pic>
                      <p:nvPicPr>
                        <p:cNvPr id="139" name="Object 138">
                          <a:extLst>
                            <a:ext uri="{FF2B5EF4-FFF2-40B4-BE49-F238E27FC236}">
                              <a16:creationId xmlns:a16="http://schemas.microsoft.com/office/drawing/2014/main" id="{4458F339-4803-B445-B815-29C0F1ACAFFB}"/>
                            </a:ext>
                          </a:extLst>
                        </p:cNvPr>
                        <p:cNvPicPr/>
                        <p:nvPr/>
                      </p:nvPicPr>
                      <p:blipFill>
                        <a:blip r:embed="rId13"/>
                        <a:stretch>
                          <a:fillRect/>
                        </a:stretch>
                      </p:blipFill>
                      <p:spPr>
                        <a:xfrm>
                          <a:off x="38317709" y="22900433"/>
                          <a:ext cx="1481216" cy="1378843"/>
                        </a:xfrm>
                        <a:prstGeom prst="rect">
                          <a:avLst/>
                        </a:prstGeom>
                      </p:spPr>
                    </p:pic>
                  </p:oleObj>
                </mc:Fallback>
              </mc:AlternateContent>
            </a:graphicData>
          </a:graphic>
        </p:graphicFrame>
        <p:sp>
          <p:nvSpPr>
            <p:cNvPr id="201" name="TextBox 200">
              <a:extLst>
                <a:ext uri="{FF2B5EF4-FFF2-40B4-BE49-F238E27FC236}">
                  <a16:creationId xmlns:a16="http://schemas.microsoft.com/office/drawing/2014/main" id="{D4E34E51-A94D-F840-BE01-4B96C05B3B53}"/>
                </a:ext>
              </a:extLst>
            </p:cNvPr>
            <p:cNvSpPr txBox="1"/>
            <p:nvPr/>
          </p:nvSpPr>
          <p:spPr>
            <a:xfrm>
              <a:off x="38372617" y="24344249"/>
              <a:ext cx="1371401" cy="369332"/>
            </a:xfrm>
            <a:prstGeom prst="rect">
              <a:avLst/>
            </a:prstGeom>
            <a:noFill/>
          </p:spPr>
          <p:txBody>
            <a:bodyPr wrap="none" rtlCol="0">
              <a:spAutoFit/>
            </a:bodyPr>
            <a:lstStyle/>
            <a:p>
              <a:r>
                <a:rPr lang="en-US" b="1" dirty="0"/>
                <a:t>ndt-Fe</a:t>
              </a:r>
              <a:r>
                <a:rPr lang="en-US" b="1" baseline="-25000" dirty="0"/>
                <a:t>2</a:t>
              </a:r>
              <a:r>
                <a:rPr lang="en-US" b="1" dirty="0"/>
                <a:t>(CO)</a:t>
              </a:r>
              <a:r>
                <a:rPr lang="en-US" b="1" baseline="-25000" dirty="0"/>
                <a:t>6</a:t>
              </a:r>
            </a:p>
          </p:txBody>
        </p:sp>
      </p:grpSp>
      <p:grpSp>
        <p:nvGrpSpPr>
          <p:cNvPr id="206" name="Group 205">
            <a:extLst>
              <a:ext uri="{FF2B5EF4-FFF2-40B4-BE49-F238E27FC236}">
                <a16:creationId xmlns:a16="http://schemas.microsoft.com/office/drawing/2014/main" id="{AB3E155E-1213-DB44-8CBB-532CAAC03422}"/>
              </a:ext>
            </a:extLst>
          </p:cNvPr>
          <p:cNvGrpSpPr/>
          <p:nvPr/>
        </p:nvGrpSpPr>
        <p:grpSpPr>
          <a:xfrm>
            <a:off x="40182671" y="19830650"/>
            <a:ext cx="1846916" cy="2564508"/>
            <a:chOff x="33153167" y="22149073"/>
            <a:chExt cx="1846916" cy="2564508"/>
          </a:xfrm>
        </p:grpSpPr>
        <p:pic>
          <p:nvPicPr>
            <p:cNvPr id="140" name="Picture 139">
              <a:extLst>
                <a:ext uri="{FF2B5EF4-FFF2-40B4-BE49-F238E27FC236}">
                  <a16:creationId xmlns:a16="http://schemas.microsoft.com/office/drawing/2014/main" id="{942F12CC-45D3-0441-AB5E-FFF30F897B97}"/>
                </a:ext>
              </a:extLst>
            </p:cNvPr>
            <p:cNvPicPr/>
            <p:nvPr/>
          </p:nvPicPr>
          <p:blipFill>
            <a:blip r:embed="rId25"/>
            <a:stretch>
              <a:fillRect/>
            </a:stretch>
          </p:blipFill>
          <p:spPr>
            <a:xfrm>
              <a:off x="33334418" y="22149073"/>
              <a:ext cx="1484414" cy="2130203"/>
            </a:xfrm>
            <a:prstGeom prst="rect">
              <a:avLst/>
            </a:prstGeom>
          </p:spPr>
        </p:pic>
        <p:sp>
          <p:nvSpPr>
            <p:cNvPr id="202" name="TextBox 201">
              <a:extLst>
                <a:ext uri="{FF2B5EF4-FFF2-40B4-BE49-F238E27FC236}">
                  <a16:creationId xmlns:a16="http://schemas.microsoft.com/office/drawing/2014/main" id="{2F5CE3C7-6978-4F40-ACFA-089566A2068C}"/>
                </a:ext>
              </a:extLst>
            </p:cNvPr>
            <p:cNvSpPr txBox="1"/>
            <p:nvPr/>
          </p:nvSpPr>
          <p:spPr>
            <a:xfrm>
              <a:off x="33153167" y="24344249"/>
              <a:ext cx="1846916" cy="369332"/>
            </a:xfrm>
            <a:prstGeom prst="rect">
              <a:avLst/>
            </a:prstGeom>
            <a:noFill/>
          </p:spPr>
          <p:txBody>
            <a:bodyPr wrap="none" rtlCol="0">
              <a:spAutoFit/>
            </a:bodyPr>
            <a:lstStyle/>
            <a:p>
              <a:r>
                <a:rPr lang="en-US" b="1" dirty="0"/>
                <a:t>dpydndt-Fe</a:t>
              </a:r>
              <a:r>
                <a:rPr lang="en-US" b="1" baseline="-25000" dirty="0"/>
                <a:t>2</a:t>
              </a:r>
              <a:r>
                <a:rPr lang="en-US" b="1" dirty="0"/>
                <a:t>(CO)</a:t>
              </a:r>
              <a:r>
                <a:rPr lang="en-US" b="1" baseline="-25000" dirty="0"/>
                <a:t>6</a:t>
              </a:r>
            </a:p>
          </p:txBody>
        </p:sp>
      </p:grpSp>
      <p:grpSp>
        <p:nvGrpSpPr>
          <p:cNvPr id="207" name="Group 206">
            <a:extLst>
              <a:ext uri="{FF2B5EF4-FFF2-40B4-BE49-F238E27FC236}">
                <a16:creationId xmlns:a16="http://schemas.microsoft.com/office/drawing/2014/main" id="{D5F85F82-1022-A445-BAE7-E6591ADCEB57}"/>
              </a:ext>
            </a:extLst>
          </p:cNvPr>
          <p:cNvGrpSpPr/>
          <p:nvPr/>
        </p:nvGrpSpPr>
        <p:grpSpPr>
          <a:xfrm>
            <a:off x="36754011" y="19833571"/>
            <a:ext cx="1726050" cy="2561587"/>
            <a:chOff x="30849539" y="22151994"/>
            <a:chExt cx="1726050" cy="2561587"/>
          </a:xfrm>
        </p:grpSpPr>
        <p:pic>
          <p:nvPicPr>
            <p:cNvPr id="141" name="Picture 140">
              <a:extLst>
                <a:ext uri="{FF2B5EF4-FFF2-40B4-BE49-F238E27FC236}">
                  <a16:creationId xmlns:a16="http://schemas.microsoft.com/office/drawing/2014/main" id="{CC1C3F1D-81A5-B440-9DF5-E2D7DFCDD232}"/>
                </a:ext>
              </a:extLst>
            </p:cNvPr>
            <p:cNvPicPr/>
            <p:nvPr/>
          </p:nvPicPr>
          <p:blipFill>
            <a:blip r:embed="rId26"/>
            <a:stretch>
              <a:fillRect/>
            </a:stretch>
          </p:blipFill>
          <p:spPr>
            <a:xfrm>
              <a:off x="30970357" y="22151994"/>
              <a:ext cx="1484414" cy="2127282"/>
            </a:xfrm>
            <a:prstGeom prst="rect">
              <a:avLst/>
            </a:prstGeom>
          </p:spPr>
        </p:pic>
        <p:sp>
          <p:nvSpPr>
            <p:cNvPr id="203" name="TextBox 202">
              <a:extLst>
                <a:ext uri="{FF2B5EF4-FFF2-40B4-BE49-F238E27FC236}">
                  <a16:creationId xmlns:a16="http://schemas.microsoft.com/office/drawing/2014/main" id="{28DA72D8-5524-A64C-8D2C-B51C5A9949DD}"/>
                </a:ext>
              </a:extLst>
            </p:cNvPr>
            <p:cNvSpPr txBox="1"/>
            <p:nvPr/>
          </p:nvSpPr>
          <p:spPr>
            <a:xfrm>
              <a:off x="30849539" y="24344249"/>
              <a:ext cx="1726050" cy="369332"/>
            </a:xfrm>
            <a:prstGeom prst="rect">
              <a:avLst/>
            </a:prstGeom>
            <a:noFill/>
          </p:spPr>
          <p:txBody>
            <a:bodyPr wrap="none" rtlCol="0">
              <a:spAutoFit/>
            </a:bodyPr>
            <a:lstStyle/>
            <a:p>
              <a:r>
                <a:rPr lang="en-US" b="1" dirty="0"/>
                <a:t>dpyndt-Fe</a:t>
              </a:r>
              <a:r>
                <a:rPr lang="en-US" b="1" baseline="-25000" dirty="0"/>
                <a:t>2</a:t>
              </a:r>
              <a:r>
                <a:rPr lang="en-US" b="1" dirty="0"/>
                <a:t>(CO)</a:t>
              </a:r>
              <a:r>
                <a:rPr lang="en-US" b="1" baseline="-25000" dirty="0"/>
                <a:t>6</a:t>
              </a:r>
            </a:p>
          </p:txBody>
        </p:sp>
      </p:grpSp>
      <p:grpSp>
        <p:nvGrpSpPr>
          <p:cNvPr id="211" name="Group 210">
            <a:extLst>
              <a:ext uri="{FF2B5EF4-FFF2-40B4-BE49-F238E27FC236}">
                <a16:creationId xmlns:a16="http://schemas.microsoft.com/office/drawing/2014/main" id="{9C32D905-DC9D-9946-8310-1C03F1B94641}"/>
              </a:ext>
            </a:extLst>
          </p:cNvPr>
          <p:cNvGrpSpPr/>
          <p:nvPr/>
        </p:nvGrpSpPr>
        <p:grpSpPr>
          <a:xfrm>
            <a:off x="15361285" y="27234956"/>
            <a:ext cx="8613609" cy="4152689"/>
            <a:chOff x="19638234" y="24242470"/>
            <a:chExt cx="8613609" cy="4152689"/>
          </a:xfrm>
        </p:grpSpPr>
        <p:pic>
          <p:nvPicPr>
            <p:cNvPr id="208" name="Picture 207">
              <a:extLst>
                <a:ext uri="{FF2B5EF4-FFF2-40B4-BE49-F238E27FC236}">
                  <a16:creationId xmlns:a16="http://schemas.microsoft.com/office/drawing/2014/main" id="{71011134-E55A-4D4F-B7A8-710C511A70AC}"/>
                </a:ext>
              </a:extLst>
            </p:cNvPr>
            <p:cNvPicPr>
              <a:picLocks noChangeAspect="1"/>
            </p:cNvPicPr>
            <p:nvPr/>
          </p:nvPicPr>
          <p:blipFill rotWithShape="1">
            <a:blip r:embed="rId27" cstate="email">
              <a:extLst>
                <a:ext uri="{28A0092B-C50C-407E-A947-70E740481C1C}">
                  <a14:useLocalDpi xmlns:a14="http://schemas.microsoft.com/office/drawing/2010/main"/>
                </a:ext>
              </a:extLst>
            </a:blip>
            <a:srcRect/>
            <a:stretch/>
          </p:blipFill>
          <p:spPr>
            <a:xfrm>
              <a:off x="19638234" y="24242470"/>
              <a:ext cx="8613609" cy="3778722"/>
            </a:xfrm>
            <a:prstGeom prst="rect">
              <a:avLst/>
            </a:prstGeom>
          </p:spPr>
        </p:pic>
        <p:sp>
          <p:nvSpPr>
            <p:cNvPr id="210" name="TextBox 209">
              <a:extLst>
                <a:ext uri="{FF2B5EF4-FFF2-40B4-BE49-F238E27FC236}">
                  <a16:creationId xmlns:a16="http://schemas.microsoft.com/office/drawing/2014/main" id="{FF9637AD-BDA2-5542-BB5F-52B6972AC45C}"/>
                </a:ext>
              </a:extLst>
            </p:cNvPr>
            <p:cNvSpPr txBox="1"/>
            <p:nvPr/>
          </p:nvSpPr>
          <p:spPr>
            <a:xfrm>
              <a:off x="23475647" y="28025827"/>
              <a:ext cx="938783" cy="369332"/>
            </a:xfrm>
            <a:prstGeom prst="rect">
              <a:avLst/>
            </a:prstGeom>
            <a:noFill/>
          </p:spPr>
          <p:txBody>
            <a:bodyPr wrap="none" rtlCol="0">
              <a:spAutoFit/>
            </a:bodyPr>
            <a:lstStyle/>
            <a:p>
              <a:r>
                <a:rPr lang="en-US" b="1" dirty="0"/>
                <a:t>Image 5</a:t>
              </a:r>
            </a:p>
          </p:txBody>
        </p:sp>
      </p:grpSp>
      <p:sp>
        <p:nvSpPr>
          <p:cNvPr id="212" name="TextBox 211">
            <a:extLst>
              <a:ext uri="{FF2B5EF4-FFF2-40B4-BE49-F238E27FC236}">
                <a16:creationId xmlns:a16="http://schemas.microsoft.com/office/drawing/2014/main" id="{DC579537-2FE3-1C4A-A88D-0500CC3FF73B}"/>
              </a:ext>
            </a:extLst>
          </p:cNvPr>
          <p:cNvSpPr txBox="1"/>
          <p:nvPr/>
        </p:nvSpPr>
        <p:spPr>
          <a:xfrm>
            <a:off x="24329309" y="26679278"/>
            <a:ext cx="4289520" cy="4524315"/>
          </a:xfrm>
          <a:prstGeom prst="rect">
            <a:avLst/>
          </a:prstGeom>
          <a:noFill/>
        </p:spPr>
        <p:txBody>
          <a:bodyPr wrap="square" rtlCol="0">
            <a:spAutoFit/>
          </a:bodyPr>
          <a:lstStyle/>
          <a:p>
            <a:r>
              <a:rPr lang="en-US" sz="2400" dirty="0"/>
              <a:t>As seen in Image 5, successful synthesis of the </a:t>
            </a:r>
            <a:r>
              <a:rPr lang="en-US" sz="2400" dirty="0" err="1"/>
              <a:t>dpmdt</a:t>
            </a:r>
            <a:r>
              <a:rPr lang="en-US" sz="2400" dirty="0"/>
              <a:t> complex using the route in Scheme 2 was observed and the Infrared Spectroscopy (IR) was consistent with the desired product reported in the literature.</a:t>
            </a:r>
            <a:r>
              <a:rPr lang="en-US" sz="2400" baseline="30000" dirty="0"/>
              <a:t>3</a:t>
            </a:r>
            <a:r>
              <a:rPr lang="en-US" sz="2400" dirty="0"/>
              <a:t> The spectrum in Image 5 was taken after purification of the compound by chromatography (above) with shaving fractions to only include the purest material.</a:t>
            </a:r>
            <a:endParaRPr lang="en-US" sz="2400" baseline="30000" dirty="0"/>
          </a:p>
        </p:txBody>
      </p:sp>
      <p:sp>
        <p:nvSpPr>
          <p:cNvPr id="213" name="TextBox 212">
            <a:extLst>
              <a:ext uri="{FF2B5EF4-FFF2-40B4-BE49-F238E27FC236}">
                <a16:creationId xmlns:a16="http://schemas.microsoft.com/office/drawing/2014/main" id="{27955FAE-C2AC-EF45-A9BA-9168AFAD09A2}"/>
              </a:ext>
            </a:extLst>
          </p:cNvPr>
          <p:cNvSpPr txBox="1"/>
          <p:nvPr/>
        </p:nvSpPr>
        <p:spPr>
          <a:xfrm>
            <a:off x="15305549" y="23109472"/>
            <a:ext cx="13313279" cy="3416320"/>
          </a:xfrm>
          <a:prstGeom prst="rect">
            <a:avLst/>
          </a:prstGeom>
          <a:noFill/>
        </p:spPr>
        <p:txBody>
          <a:bodyPr wrap="square" rtlCol="0">
            <a:spAutoFit/>
          </a:bodyPr>
          <a:lstStyle/>
          <a:p>
            <a:r>
              <a:rPr lang="en-US" sz="2400" b="1" dirty="0"/>
              <a:t>Scheme 5:</a:t>
            </a:r>
          </a:p>
          <a:p>
            <a:endParaRPr lang="en-US" sz="2400" dirty="0"/>
          </a:p>
          <a:p>
            <a:endParaRPr lang="en-US" sz="2400" dirty="0"/>
          </a:p>
          <a:p>
            <a:endParaRPr lang="en-US" sz="2400" dirty="0"/>
          </a:p>
          <a:p>
            <a:endParaRPr lang="en-US" sz="2400" dirty="0"/>
          </a:p>
          <a:p>
            <a:endParaRPr lang="en-US" sz="2400" dirty="0"/>
          </a:p>
          <a:p>
            <a:endParaRPr lang="en-US" sz="2400" dirty="0"/>
          </a:p>
          <a:p>
            <a:r>
              <a:rPr lang="en-US" sz="2400" dirty="0"/>
              <a:t>Scheme 5 shows the failed attempt to isolate a 1,2,4-trithiolane intermediate which should react in moderate to high yields with the iron source Fe</a:t>
            </a:r>
            <a:r>
              <a:rPr lang="en-US" sz="2400" baseline="-25000" dirty="0"/>
              <a:t>3</a:t>
            </a:r>
            <a:r>
              <a:rPr lang="en-US" sz="2400" dirty="0"/>
              <a:t>(CO)</a:t>
            </a:r>
            <a:r>
              <a:rPr lang="en-US" sz="2400" baseline="-25000" dirty="0"/>
              <a:t>12</a:t>
            </a:r>
            <a:r>
              <a:rPr lang="en-US" sz="2400" dirty="0"/>
              <a:t> to give the desired product.</a:t>
            </a:r>
          </a:p>
        </p:txBody>
      </p:sp>
      <p:pic>
        <p:nvPicPr>
          <p:cNvPr id="215" name="Picture 214">
            <a:extLst>
              <a:ext uri="{FF2B5EF4-FFF2-40B4-BE49-F238E27FC236}">
                <a16:creationId xmlns:a16="http://schemas.microsoft.com/office/drawing/2014/main" id="{119EB4F2-B684-0D4A-92BF-7858E9FA437A}"/>
              </a:ext>
            </a:extLst>
          </p:cNvPr>
          <p:cNvPicPr>
            <a:picLocks noChangeAspect="1"/>
          </p:cNvPicPr>
          <p:nvPr/>
        </p:nvPicPr>
        <p:blipFill rotWithShape="1">
          <a:blip r:embed="rId28"/>
          <a:srcRect l="1" t="5090" r="39837" b="6437"/>
          <a:stretch/>
        </p:blipFill>
        <p:spPr>
          <a:xfrm>
            <a:off x="15419947" y="23467545"/>
            <a:ext cx="12874525" cy="2224745"/>
          </a:xfrm>
          <a:prstGeom prst="rect">
            <a:avLst/>
          </a:prstGeom>
        </p:spPr>
      </p:pic>
      <p:graphicFrame>
        <p:nvGraphicFramePr>
          <p:cNvPr id="3" name="Object 2">
            <a:extLst>
              <a:ext uri="{FF2B5EF4-FFF2-40B4-BE49-F238E27FC236}">
                <a16:creationId xmlns:a16="http://schemas.microsoft.com/office/drawing/2014/main" id="{FB1EE584-9684-4332-AC67-AD92B8E0F6CF}"/>
              </a:ext>
            </a:extLst>
          </p:cNvPr>
          <p:cNvGraphicFramePr>
            <a:graphicFrameLocks noChangeAspect="1"/>
          </p:cNvGraphicFramePr>
          <p:nvPr>
            <p:extLst>
              <p:ext uri="{D42A27DB-BD31-4B8C-83A1-F6EECF244321}">
                <p14:modId xmlns:p14="http://schemas.microsoft.com/office/powerpoint/2010/main" val="1433916429"/>
              </p:ext>
            </p:extLst>
          </p:nvPr>
        </p:nvGraphicFramePr>
        <p:xfrm>
          <a:off x="36603676" y="5950248"/>
          <a:ext cx="5868686" cy="4927685"/>
        </p:xfrm>
        <a:graphic>
          <a:graphicData uri="http://schemas.openxmlformats.org/presentationml/2006/ole">
            <mc:AlternateContent xmlns:mc="http://schemas.openxmlformats.org/markup-compatibility/2006">
              <mc:Choice xmlns:v="urn:schemas-microsoft-com:vml" Requires="v">
                <p:oleObj spid="_x0000_s1752" name="CS ChemDraw Drawing" r:id="rId29" imgW="2593404" imgH="2177637" progId="ChemDraw.Document.6.0">
                  <p:embed/>
                </p:oleObj>
              </mc:Choice>
              <mc:Fallback>
                <p:oleObj name="CS ChemDraw Drawing" r:id="rId29" imgW="2593404" imgH="2177637" progId="ChemDraw.Document.6.0">
                  <p:embed/>
                  <p:pic>
                    <p:nvPicPr>
                      <p:cNvPr id="0" name=""/>
                      <p:cNvPicPr/>
                      <p:nvPr/>
                    </p:nvPicPr>
                    <p:blipFill>
                      <a:blip r:embed="rId30"/>
                      <a:stretch>
                        <a:fillRect/>
                      </a:stretch>
                    </p:blipFill>
                    <p:spPr>
                      <a:xfrm>
                        <a:off x="36603676" y="5950248"/>
                        <a:ext cx="5868686" cy="4927685"/>
                      </a:xfrm>
                      <a:prstGeom prst="rect">
                        <a:avLst/>
                      </a:prstGeom>
                    </p:spPr>
                  </p:pic>
                </p:oleObj>
              </mc:Fallback>
            </mc:AlternateContent>
          </a:graphicData>
        </a:graphic>
      </p:graphicFrame>
      <p:sp>
        <p:nvSpPr>
          <p:cNvPr id="26" name="TextBox 25">
            <a:extLst>
              <a:ext uri="{FF2B5EF4-FFF2-40B4-BE49-F238E27FC236}">
                <a16:creationId xmlns:a16="http://schemas.microsoft.com/office/drawing/2014/main" id="{123E171A-DCCF-4D26-8FFC-2E8E6395BEC8}"/>
              </a:ext>
            </a:extLst>
          </p:cNvPr>
          <p:cNvSpPr txBox="1"/>
          <p:nvPr/>
        </p:nvSpPr>
        <p:spPr>
          <a:xfrm>
            <a:off x="36882823" y="5580732"/>
            <a:ext cx="1494320" cy="461665"/>
          </a:xfrm>
          <a:prstGeom prst="rect">
            <a:avLst/>
          </a:prstGeom>
          <a:noFill/>
        </p:spPr>
        <p:txBody>
          <a:bodyPr wrap="none" rtlCol="0">
            <a:spAutoFit/>
          </a:bodyPr>
          <a:lstStyle/>
          <a:p>
            <a:r>
              <a:rPr lang="en-US" sz="2400" b="1" dirty="0"/>
              <a:t>Scheme 6:</a:t>
            </a:r>
          </a:p>
        </p:txBody>
      </p:sp>
    </p:spTree>
    <p:extLst>
      <p:ext uri="{BB962C8B-B14F-4D97-AF65-F5344CB8AC3E}">
        <p14:creationId xmlns:p14="http://schemas.microsoft.com/office/powerpoint/2010/main" val="3811543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4980</TotalTime>
  <Words>1801</Words>
  <Application>Microsoft Macintosh PowerPoint</Application>
  <PresentationFormat>Custom</PresentationFormat>
  <Paragraphs>84</Paragraphs>
  <Slides>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Calibri</vt:lpstr>
      <vt:lpstr>Calibri Light</vt:lpstr>
      <vt:lpstr>Office Theme</vt:lpstr>
      <vt:lpstr>CS ChemDraw Drawing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Wade, Jacob</dc:creator>
  <cp:lastModifiedBy>Wade, Jacob</cp:lastModifiedBy>
  <cp:revision>88</cp:revision>
  <dcterms:created xsi:type="dcterms:W3CDTF">2020-04-11T19:10:07Z</dcterms:created>
  <dcterms:modified xsi:type="dcterms:W3CDTF">2021-04-05T21:49:50Z</dcterms:modified>
</cp:coreProperties>
</file>